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83" r:id="rId2"/>
    <p:sldId id="292" r:id="rId3"/>
    <p:sldId id="293" r:id="rId4"/>
    <p:sldId id="294" r:id="rId5"/>
    <p:sldId id="267" r:id="rId6"/>
    <p:sldId id="279" r:id="rId7"/>
    <p:sldId id="270" r:id="rId8"/>
    <p:sldId id="257" r:id="rId9"/>
    <p:sldId id="258" r:id="rId10"/>
    <p:sldId id="259" r:id="rId11"/>
    <p:sldId id="260" r:id="rId12"/>
    <p:sldId id="261" r:id="rId13"/>
    <p:sldId id="262" r:id="rId14"/>
    <p:sldId id="272" r:id="rId15"/>
    <p:sldId id="263" r:id="rId16"/>
    <p:sldId id="264" r:id="rId17"/>
    <p:sldId id="265" r:id="rId18"/>
    <p:sldId id="271" r:id="rId19"/>
    <p:sldId id="266" r:id="rId20"/>
    <p:sldId id="268" r:id="rId21"/>
    <p:sldId id="269" r:id="rId22"/>
    <p:sldId id="273" r:id="rId23"/>
    <p:sldId id="287" r:id="rId24"/>
    <p:sldId id="29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FFF"/>
    <a:srgbClr val="D32CF4"/>
    <a:srgbClr val="21F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4EC990F-5F51-4AA4-93CE-E4676A55A0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597B9-9C91-426B-8F16-7581A1583E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FD257-20A4-4F7C-B4A3-905CFAD62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84B79-B5B7-4571-BBF0-E881D459F1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F3743-C000-4E15-8583-38F83504B3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8B52C-CB81-42BD-A042-AEDEB44AB0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7120-AE00-4315-A50B-AA463D12B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30D53-ED03-418E-8CA4-DA05B0D9F1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03F5F-64FC-4615-A143-CA284F5CFF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560B8A6D-60D2-4AEE-92C2-F438469F13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D213D351-2212-4453-A9D8-7D4867FE38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1F510411-391F-42F7-A768-79804B11F0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teacherspayteachers.com/Store/Tentors-Math-Activities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www.teacherspayteachers.com/Sellers-Im-Following/Add/Tentors-Math-Activit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epurl.com/gda_Kr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hyperlink" Target="https://www.teacherspayteachers.com/My-Purchas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819472"/>
            <a:ext cx="9405676" cy="757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444208" y="4802318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07704" y="467049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1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505403" y="4268355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924944"/>
            <a:ext cx="7069400" cy="121572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latin typeface="Comic Sans MS" pitchFamily="66" charset="0"/>
              </a:rPr>
              <a:t>10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en-US" sz="6600" b="1" baseline="30000" dirty="0" smtClean="0">
                <a:latin typeface="Comic Sans MS" pitchFamily="66" charset="0"/>
              </a:rPr>
              <a:t>0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268760"/>
            <a:ext cx="5616624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Find the value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372200" y="4839948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051720" y="465313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4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547664" y="4371896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</p:spPr>
            <p:txBody>
              <a:bodyPr>
                <a:normAutofit fontScale="77500" lnSpcReduction="20000"/>
              </a:bodyPr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600" b="1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6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sz="6600" b="1" i="1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GB" sz="6600" b="1" i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6600" b="1" i="1" dirty="0" smtClean="0">
                            <a:latin typeface="Cambria Math"/>
                          </a:rPr>
                          <m:t>−</m:t>
                        </m:r>
                        <m:r>
                          <a:rPr lang="en-GB" sz="6600" b="1" i="1" dirty="0" smtClean="0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6600" b="1" baseline="300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  <a:blipFill rotWithShape="1">
                <a:blip r:embed="rId3"/>
                <a:stretch>
                  <a:fillRect t="-50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340768"/>
            <a:ext cx="5616624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Find the value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8749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444208" y="4797152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39752" y="4446184"/>
                <a:ext cx="1728192" cy="963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GB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446184"/>
                <a:ext cx="1728192" cy="963725"/>
              </a:xfrm>
              <a:prstGeom prst="rect">
                <a:avLst/>
              </a:prstGeom>
              <a:blipFill rotWithShape="1">
                <a:blip r:embed="rId3"/>
                <a:stretch>
                  <a:fillRect l="-12721" b="-126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miley Face 5"/>
          <p:cNvSpPr/>
          <p:nvPr/>
        </p:nvSpPr>
        <p:spPr>
          <a:xfrm>
            <a:off x="1835696" y="4171962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</p:spPr>
            <p:txBody>
              <a:bodyPr>
                <a:normAutofit fontScale="77500" lnSpcReduction="20000"/>
              </a:bodyPr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600" b="1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6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sz="6600" b="1" i="1" smtClean="0">
                                    <a:latin typeface="Cambria Math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GB" sz="6600" b="1" i="1" smtClean="0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6600" b="1" i="1" dirty="0" smtClean="0">
                            <a:latin typeface="Cambria Math"/>
                          </a:rPr>
                          <m:t>−</m:t>
                        </m:r>
                        <m:r>
                          <a:rPr lang="en-GB" sz="6600" b="1" i="1" dirty="0" smtClean="0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6600" b="1" baseline="300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  <a:blipFill rotWithShape="1">
                <a:blip r:embed="rId4"/>
                <a:stretch>
                  <a:fillRect t="-50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340768"/>
            <a:ext cx="5616624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Find the value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516216" y="4896356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79712" y="4508695"/>
                <a:ext cx="1728192" cy="963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 smtClean="0">
                    <a:solidFill>
                      <a:srgbClr val="00B050"/>
                    </a:solidFill>
                  </a:rPr>
                  <a:t>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27</m:t>
                        </m:r>
                      </m:den>
                    </m:f>
                  </m:oMath>
                </a14:m>
                <a:endParaRPr lang="en-GB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508695"/>
                <a:ext cx="1728192" cy="963725"/>
              </a:xfrm>
              <a:prstGeom prst="rect">
                <a:avLst/>
              </a:prstGeom>
              <a:blipFill rotWithShape="1">
                <a:blip r:embed="rId3"/>
                <a:stretch>
                  <a:fillRect l="-4594" b="-120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miley Face 5"/>
          <p:cNvSpPr/>
          <p:nvPr/>
        </p:nvSpPr>
        <p:spPr>
          <a:xfrm>
            <a:off x="1960622" y="4234473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</p:spPr>
            <p:txBody>
              <a:bodyPr>
                <a:normAutofit fontScale="77500" lnSpcReduction="20000"/>
              </a:bodyPr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600" b="1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6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sz="6600" b="1" i="1" smtClean="0"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GB" sz="6600" b="1" i="1" smtClean="0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6600" b="1" i="1" dirty="0" smtClean="0">
                            <a:latin typeface="Cambria Math"/>
                          </a:rPr>
                          <m:t>−</m:t>
                        </m:r>
                        <m:r>
                          <a:rPr lang="en-GB" sz="6600" b="1" i="1" dirty="0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6600" b="1" baseline="300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  <a:blipFill rotWithShape="1">
                <a:blip r:embed="rId4"/>
                <a:stretch>
                  <a:fillRect t="-50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340768"/>
            <a:ext cx="5616624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Find the value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372200" y="4863063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07704" y="465313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1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475656" y="4250995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</p:spPr>
            <p:txBody>
              <a:bodyPr>
                <a:normAutofit fontScale="77500" lnSpcReduction="20000"/>
              </a:bodyPr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600" b="1" i="1" dirty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6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sz="6600" b="1" i="1" smtClean="0">
                                    <a:latin typeface="Cambria Math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GB" sz="6600" b="1" i="1" smtClean="0">
                                    <a:latin typeface="Cambria Math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66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6600" b="1" baseline="300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  <a:blipFill rotWithShape="1">
                <a:blip r:embed="rId3"/>
                <a:stretch>
                  <a:fillRect t="-4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340768"/>
            <a:ext cx="5616624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Find the value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392939" y="4924636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79712" y="4570693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5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619672" y="4168552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</p:spPr>
            <p:txBody>
              <a:bodyPr>
                <a:normAutofit fontScale="92500" lnSpcReduction="20000"/>
              </a:bodyPr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6600" b="1" i="1" dirty="0" smtClean="0">
                            <a:latin typeface="Cambria Math"/>
                          </a:rPr>
                          <m:t>𝟐𝟓</m:t>
                        </m:r>
                      </m:e>
                      <m:sup>
                        <m:f>
                          <m:fPr>
                            <m:ctrlPr>
                              <a:rPr lang="en-GB" sz="6600" b="1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6600" b="1" i="1" dirty="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6600" b="1" i="1" dirty="0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6600" b="1" baseline="300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  <a:blipFill rotWithShape="1">
                <a:blip r:embed="rId3"/>
                <a:stretch>
                  <a:fillRect t="-90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340768"/>
            <a:ext cx="5616624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Find the value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466567" y="4915363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07704" y="456142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2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619672" y="4221088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340768"/>
            <a:ext cx="5616624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Find the value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</p:spPr>
            <p:txBody>
              <a:bodyPr>
                <a:normAutofit fontScale="92500" lnSpcReduction="20000"/>
              </a:bodyPr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6600" b="1" i="1" dirty="0" smtClean="0">
                            <a:latin typeface="Cambria Math"/>
                          </a:rPr>
                          <m:t>𝟏𝟔</m:t>
                        </m:r>
                      </m:e>
                      <m:sup>
                        <m:f>
                          <m:fPr>
                            <m:ctrlPr>
                              <a:rPr lang="en-GB" sz="6600" b="1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6600" b="1" i="1" dirty="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6600" b="1" i="1" dirty="0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6600" b="1" baseline="300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  <a:blipFill rotWithShape="1">
                <a:blip r:embed="rId3"/>
                <a:stretch>
                  <a:fillRect t="-90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478391" y="4849375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051720" y="465313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2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619672" y="4381323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340768"/>
            <a:ext cx="5616624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Find the value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</p:spPr>
            <p:txBody>
              <a:bodyPr>
                <a:normAutofit fontScale="92500" lnSpcReduction="20000"/>
              </a:bodyPr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6600" b="1" i="1" dirty="0" smtClean="0">
                            <a:latin typeface="Cambria Math"/>
                          </a:rPr>
                          <m:t>𝟑𝟐</m:t>
                        </m:r>
                      </m:e>
                      <m:sup>
                        <m:f>
                          <m:fPr>
                            <m:ctrlPr>
                              <a:rPr lang="en-GB" sz="6600" b="1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6600" b="1" i="1" dirty="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6600" b="1" i="1" dirty="0" smtClean="0">
                                <a:latin typeface="Cambria Math"/>
                              </a:rPr>
                              <m:t>𝟓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6600" b="1" baseline="300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  <a:blipFill rotWithShape="1">
                <a:blip r:embed="rId3"/>
                <a:stretch>
                  <a:fillRect t="-90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372200" y="4896509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07704" y="454256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1/3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704395" y="4293096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340768"/>
            <a:ext cx="5616624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Find the value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</p:spPr>
            <p:txBody>
              <a:bodyPr>
                <a:normAutofit fontScale="92500" lnSpcReduction="20000"/>
              </a:bodyPr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6600" b="1" i="1" dirty="0" smtClean="0">
                            <a:latin typeface="Cambria Math"/>
                          </a:rPr>
                          <m:t>𝟖𝟏</m:t>
                        </m:r>
                      </m:e>
                      <m:sup>
                        <m:r>
                          <a:rPr lang="en-GB" sz="6600" b="1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GB" sz="6600" b="1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6600" b="1" i="1" dirty="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6600" b="1" i="1" dirty="0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6600" b="1" baseline="300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  <a:blipFill rotWithShape="1">
                <a:blip r:embed="rId3"/>
                <a:stretch>
                  <a:fillRect t="-90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444208" y="4869160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07704" y="468478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1/5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619672" y="4401108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340768"/>
            <a:ext cx="5616624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Find the value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</p:spPr>
            <p:txBody>
              <a:bodyPr>
                <a:normAutofit fontScale="92500" lnSpcReduction="20000"/>
              </a:bodyPr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6600" b="1" i="1" dirty="0" smtClean="0">
                            <a:latin typeface="Cambria Math"/>
                          </a:rPr>
                          <m:t>𝟏𝟐𝟓</m:t>
                        </m:r>
                      </m:e>
                      <m:sup>
                        <m:r>
                          <a:rPr lang="en-GB" sz="6600" b="1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GB" sz="6600" b="1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6600" b="1" i="1" dirty="0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6600" b="1" i="1" dirty="0" smtClean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6600" b="1" baseline="300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  <a:blipFill rotWithShape="1">
                <a:blip r:embed="rId3"/>
                <a:stretch>
                  <a:fillRect t="-90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243408"/>
            <a:ext cx="5472608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9" y="1481372"/>
            <a:ext cx="5472608" cy="3603812"/>
          </a:xfrm>
        </p:spPr>
        <p:txBody>
          <a:bodyPr/>
          <a:lstStyle/>
          <a:p>
            <a:r>
              <a:rPr lang="en-GB" dirty="0" smtClean="0"/>
              <a:t>Answers can be revealed by clicking on the smiley.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Advance to next question with the arrow.</a:t>
            </a:r>
            <a:endParaRPr lang="en-GB" dirty="0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3923928" y="4653136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923136" y="2844225"/>
            <a:ext cx="1188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360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3599100" y="2276872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444208" y="4863063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37287" y="450912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9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691680" y="4293096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340768"/>
            <a:ext cx="5616624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Find the value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</p:spPr>
            <p:txBody>
              <a:bodyPr>
                <a:normAutofit fontScale="92500" lnSpcReduction="20000"/>
              </a:bodyPr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6600" b="1" i="1" dirty="0" smtClean="0">
                            <a:latin typeface="Cambria Math"/>
                          </a:rPr>
                          <m:t>𝟐𝟕</m:t>
                        </m:r>
                      </m:e>
                      <m:sup>
                        <m:f>
                          <m:fPr>
                            <m:ctrlPr>
                              <a:rPr lang="en-GB" sz="6600" b="1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6600" b="1" i="1" dirty="0" smtClean="0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GB" sz="6600" b="1" i="1" dirty="0" smtClean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6600" b="1" baseline="300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  <a:blipFill rotWithShape="1">
                <a:blip r:embed="rId3"/>
                <a:stretch>
                  <a:fillRect t="-90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444208" y="4832285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051720" y="458199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8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619672" y="4364233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340768"/>
            <a:ext cx="5616624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Find the value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</p:spPr>
            <p:txBody>
              <a:bodyPr>
                <a:normAutofit fontScale="92500" lnSpcReduction="20000"/>
              </a:bodyPr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6600" b="1" i="1" dirty="0" smtClean="0">
                            <a:latin typeface="Cambria Math"/>
                          </a:rPr>
                          <m:t>𝟑𝟐</m:t>
                        </m:r>
                      </m:e>
                      <m:sup>
                        <m:f>
                          <m:fPr>
                            <m:ctrlPr>
                              <a:rPr lang="en-GB" sz="6600" b="1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6600" b="1" i="1" dirty="0" smtClean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6600" b="1" i="1" dirty="0" smtClean="0">
                                <a:latin typeface="Cambria Math"/>
                              </a:rPr>
                              <m:t>𝟓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6600" b="1" baseline="300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  <a:blipFill rotWithShape="1">
                <a:blip r:embed="rId3"/>
                <a:stretch>
                  <a:fillRect t="-90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372200" y="4875158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07704" y="472514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50"/>
                </a:solidFill>
              </a:rPr>
              <a:t>1/216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835696" y="4292225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340768"/>
            <a:ext cx="5616624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Find the value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</p:spPr>
            <p:txBody>
              <a:bodyPr>
                <a:normAutofit fontScale="92500" lnSpcReduction="20000"/>
              </a:bodyPr>
              <a:lstStyle/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6600" b="1" i="1" dirty="0" smtClean="0">
                            <a:latin typeface="Cambria Math"/>
                          </a:rPr>
                          <m:t>𝟑𝟔</m:t>
                        </m:r>
                      </m:e>
                      <m:sup>
                        <m:r>
                          <a:rPr lang="en-GB" sz="6600" b="1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GB" sz="6600" b="1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6600" b="1" i="1" dirty="0" smtClean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6600" b="1" i="1" dirty="0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6600" b="1" baseline="30000" dirty="0" smtClean="0">
                    <a:latin typeface="Comic Sans MS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000" y="2636912"/>
                <a:ext cx="7069400" cy="1215723"/>
              </a:xfrm>
              <a:blipFill rotWithShape="1">
                <a:blip r:embed="rId3"/>
                <a:stretch>
                  <a:fillRect t="-90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5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2420888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Algerian" pitchFamily="82" charset="0"/>
              </a:rPr>
              <a:t>The End!</a:t>
            </a:r>
            <a:endParaRPr lang="en-GB" sz="6000" dirty="0">
              <a:latin typeface="Algerian" pitchFamily="82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2843808" y="1698196"/>
            <a:ext cx="3384376" cy="3384376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7624" y="620688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Segoe Print" pitchFamily="2" charset="0"/>
              </a:rPr>
              <a:t>Please feel free to contact me with any questions or suggestions </a:t>
            </a:r>
            <a:r>
              <a:rPr lang="en-GB" dirty="0" smtClean="0">
                <a:latin typeface="Segoe Print" pitchFamily="2" charset="0"/>
              </a:rPr>
              <a:t>about </a:t>
            </a:r>
            <a:r>
              <a:rPr lang="en-GB" dirty="0">
                <a:latin typeface="Segoe Print" pitchFamily="2" charset="0"/>
              </a:rPr>
              <a:t>my </a:t>
            </a:r>
            <a:r>
              <a:rPr lang="en-GB" dirty="0" smtClean="0">
                <a:latin typeface="Segoe Print" pitchFamily="2" charset="0"/>
              </a:rPr>
              <a:t>products at:</a:t>
            </a:r>
            <a:br>
              <a:rPr lang="en-GB" dirty="0" smtClean="0">
                <a:latin typeface="Segoe Print" pitchFamily="2" charset="0"/>
              </a:rPr>
            </a:br>
            <a:r>
              <a:rPr lang="en-GB" dirty="0" smtClean="0">
                <a:solidFill>
                  <a:srgbClr val="0070C0"/>
                </a:solidFill>
                <a:latin typeface="Segoe Print" pitchFamily="2" charset="0"/>
              </a:rPr>
              <a:t>Tentorsed@gmail.com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899592" y="1544018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B050"/>
                </a:solidFill>
                <a:latin typeface="Segoe Print" pitchFamily="2" charset="0"/>
              </a:rPr>
              <a:t>Keep up to date with my </a:t>
            </a:r>
            <a:r>
              <a:rPr lang="en-GB" sz="1600" dirty="0" smtClean="0">
                <a:solidFill>
                  <a:srgbClr val="00B050"/>
                </a:solidFill>
                <a:latin typeface="Segoe Print" pitchFamily="2" charset="0"/>
              </a:rPr>
              <a:t>free</a:t>
            </a:r>
            <a:r>
              <a:rPr lang="en-GB" sz="1400" dirty="0" smtClean="0">
                <a:solidFill>
                  <a:srgbClr val="00B050"/>
                </a:solidFill>
                <a:latin typeface="Segoe Print" pitchFamily="2" charset="0"/>
              </a:rPr>
              <a:t> and paid products by following me over at TPT </a:t>
            </a:r>
          </a:p>
          <a:p>
            <a:pPr algn="ctr"/>
            <a:r>
              <a:rPr lang="en-GB" sz="2400" u="sng" dirty="0">
                <a:solidFill>
                  <a:srgbClr val="0070C0"/>
                </a:solidFill>
                <a:latin typeface="Segoe Print" pitchFamily="2" charset="0"/>
              </a:rPr>
              <a:t>f</a:t>
            </a:r>
            <a:r>
              <a:rPr lang="en-GB" sz="2400" u="sng" dirty="0" smtClean="0">
                <a:solidFill>
                  <a:srgbClr val="0070C0"/>
                </a:solidFill>
                <a:latin typeface="Segoe Print" pitchFamily="2" charset="0"/>
              </a:rPr>
              <a:t>ollow</a:t>
            </a:r>
            <a:endParaRPr lang="en-GB" sz="2000" u="sng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50" y="5198298"/>
            <a:ext cx="1066720" cy="1009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3056"/>
            <a:ext cx="4536504" cy="1734016"/>
          </a:xfrm>
          <a:prstGeom prst="rect">
            <a:avLst/>
          </a:prstGeom>
        </p:spPr>
      </p:pic>
      <p:sp>
        <p:nvSpPr>
          <p:cNvPr id="12" name="Rectangle 11">
            <a:hlinkClick r:id="rId2"/>
          </p:cNvPr>
          <p:cNvSpPr/>
          <p:nvPr/>
        </p:nvSpPr>
        <p:spPr>
          <a:xfrm>
            <a:off x="691952" y="4509120"/>
            <a:ext cx="6904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B050"/>
                </a:solidFill>
                <a:latin typeface="Segoe Print" pitchFamily="2" charset="0"/>
              </a:rPr>
              <a:t>If you are feeling generous today, leaving your feedback is always appreciated. Plus you get your TPT credits towards a free product.  </a:t>
            </a:r>
            <a:endParaRPr lang="en-GB" sz="1400" u="sng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12" y="2060848"/>
            <a:ext cx="2780474" cy="23762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08" y="4277616"/>
            <a:ext cx="1050899" cy="9862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91880" y="5385990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Segoe Print" pitchFamily="2" charset="0"/>
                <a:hlinkClick r:id="rId9"/>
              </a:rPr>
              <a:t>https://www.teacherspayteachers.com/My-Purchases</a:t>
            </a:r>
            <a:endParaRPr lang="en-GB" dirty="0">
              <a:latin typeface="Segoe Print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856" y="516822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Segoe Print" pitchFamily="2" charset="0"/>
              </a:rPr>
              <a:t>Follow the link below to leave feedback:</a:t>
            </a:r>
            <a:endParaRPr lang="en-GB" sz="12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1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tjbarkas\Pictures\clipart\choppyframe - betcha thats blu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6188" y="-774020"/>
            <a:ext cx="6624736" cy="84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932040" y="1556792"/>
            <a:ext cx="2772308" cy="3528392"/>
            <a:chOff x="4824028" y="1340768"/>
            <a:chExt cx="3312368" cy="3960440"/>
          </a:xfrm>
        </p:grpSpPr>
        <p:sp>
          <p:nvSpPr>
            <p:cNvPr id="13" name="Down Arrow 12">
              <a:hlinkClick r:id="rId4" action="ppaction://hlinksldjump"/>
            </p:cNvPr>
            <p:cNvSpPr/>
            <p:nvPr/>
          </p:nvSpPr>
          <p:spPr>
            <a:xfrm>
              <a:off x="4824028" y="1340768"/>
              <a:ext cx="3312368" cy="39604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hlinkClick r:id="rId4" action="ppaction://hlinksldjump"/>
            </p:cNvPr>
            <p:cNvSpPr txBox="1"/>
            <p:nvPr/>
          </p:nvSpPr>
          <p:spPr>
            <a:xfrm>
              <a:off x="5625341" y="3829500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CLICK HERE</a:t>
              </a:r>
              <a:endParaRPr lang="en-GB" dirty="0"/>
            </a:p>
          </p:txBody>
        </p:sp>
        <p:sp>
          <p:nvSpPr>
            <p:cNvPr id="10" name="TextBox 9">
              <a:hlinkClick r:id="rId4" action="ppaction://hlinksldjump"/>
            </p:cNvPr>
            <p:cNvSpPr txBox="1"/>
            <p:nvPr/>
          </p:nvSpPr>
          <p:spPr>
            <a:xfrm>
              <a:off x="5625340" y="1987370"/>
              <a:ext cx="1682963" cy="1036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Using pre-printed Bingo cards</a:t>
              </a:r>
              <a:endParaRPr lang="en-GB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59632" y="1624154"/>
            <a:ext cx="3744416" cy="3533038"/>
            <a:chOff x="1259632" y="1624154"/>
            <a:chExt cx="3744416" cy="3533038"/>
          </a:xfrm>
        </p:grpSpPr>
        <p:grpSp>
          <p:nvGrpSpPr>
            <p:cNvPr id="3" name="Group 2"/>
            <p:cNvGrpSpPr/>
            <p:nvPr/>
          </p:nvGrpSpPr>
          <p:grpSpPr>
            <a:xfrm>
              <a:off x="1259632" y="1624154"/>
              <a:ext cx="3024336" cy="3533038"/>
              <a:chOff x="899592" y="1336122"/>
              <a:chExt cx="3312368" cy="3960440"/>
            </a:xfrm>
          </p:grpSpPr>
          <p:sp>
            <p:nvSpPr>
              <p:cNvPr id="2" name="Down Arrow 1">
                <a:hlinkClick r:id="rId4" action="ppaction://hlinksldjump"/>
              </p:cNvPr>
              <p:cNvSpPr/>
              <p:nvPr/>
            </p:nvSpPr>
            <p:spPr>
              <a:xfrm>
                <a:off x="899592" y="1336122"/>
                <a:ext cx="3312368" cy="39604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TextBox 4">
                <a:hlinkClick r:id="rId2" action="ppaction://hlinksldjump"/>
              </p:cNvPr>
              <p:cNvSpPr txBox="1"/>
              <p:nvPr/>
            </p:nvSpPr>
            <p:spPr>
              <a:xfrm>
                <a:off x="1691680" y="1906363"/>
                <a:ext cx="1656184" cy="1656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‘NO PRINT’ Bingo – students to draw their own grid</a:t>
                </a:r>
                <a:endParaRPr lang="en-GB" dirty="0"/>
              </a:p>
            </p:txBody>
          </p:sp>
          <p:sp>
            <p:nvSpPr>
              <p:cNvPr id="7" name="TextBox 6">
                <a:hlinkClick r:id="rId2" action="ppaction://hlinksldjump"/>
              </p:cNvPr>
              <p:cNvSpPr txBox="1"/>
              <p:nvPr/>
            </p:nvSpPr>
            <p:spPr>
              <a:xfrm>
                <a:off x="1691680" y="3815752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CLICK HERE</a:t>
                </a:r>
                <a:endParaRPr lang="en-GB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211960" y="291100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OR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880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492000" y="2827858"/>
            <a:ext cx="2412000" cy="2412000"/>
            <a:chOff x="3424" y="1752"/>
            <a:chExt cx="1270" cy="127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424" y="1752"/>
              <a:ext cx="1270" cy="1270"/>
            </a:xfrm>
            <a:prstGeom prst="rect">
              <a:avLst/>
            </a:prstGeom>
            <a:solidFill>
              <a:srgbClr val="21FFB5">
                <a:alpha val="67843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859" y="1752"/>
              <a:ext cx="0" cy="12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286" y="1752"/>
              <a:ext cx="0" cy="12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424" y="2175"/>
              <a:ext cx="1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424" y="2614"/>
              <a:ext cx="1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55776" y="141277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  <a:latin typeface="Comic Sans MS" pitchFamily="66" charset="0"/>
              </a:rPr>
              <a:t>Draw a 3 by 3 grid with nine squares.</a:t>
            </a:r>
            <a:endParaRPr lang="en-GB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6516216" y="4869160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3358350"/>
                  </p:ext>
                </p:extLst>
              </p:nvPr>
            </p:nvGraphicFramePr>
            <p:xfrm>
              <a:off x="1888772" y="2060848"/>
              <a:ext cx="5779572" cy="3172296"/>
            </p:xfrm>
            <a:graphic>
              <a:graphicData uri="http://schemas.openxmlformats.org/drawingml/2006/table">
                <a:tbl>
                  <a:tblPr bandRow="1">
                    <a:tableStyleId>{ED083AE6-46FA-4A59-8FB0-9F97EB10719F}</a:tableStyleId>
                  </a:tblPr>
                  <a:tblGrid>
                    <a:gridCol w="1444893"/>
                    <a:gridCol w="1444893"/>
                    <a:gridCol w="1444893"/>
                    <a:gridCol w="1444893"/>
                  </a:tblGrid>
                  <a:tr h="79208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8</a:t>
                          </a:r>
                          <a:endParaRPr lang="en-GB" sz="2400" b="0" kern="1200" dirty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endParaRPr lang="en-GB" sz="2400" b="0" kern="1200" dirty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79208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1</a:t>
                          </a:r>
                          <a:endParaRPr lang="en-GB" sz="2400" b="0" kern="1200" dirty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kern="120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kern="120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sz="2400" b="0" kern="120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27</m:t>
                                  </m:r>
                                </m:den>
                              </m:f>
                            </m:oMath>
                          </a14:m>
                          <a:endParaRPr lang="en-GB" sz="2400" b="0" kern="1200" dirty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1/2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b="0" i="1" kern="120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kern="120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kern="1200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sz="2400" b="0" kern="1200" dirty="0" smtClean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7200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1/32</a:t>
                          </a:r>
                          <a:endParaRPr lang="en-GB" sz="2400" b="0" kern="1200" dirty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1/64</a:t>
                          </a:r>
                          <a:endParaRPr lang="en-GB" sz="2400" b="0" kern="1200" dirty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1/216</a:t>
                          </a:r>
                          <a:endParaRPr lang="en-GB" sz="2400" b="0" kern="1200" dirty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8680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1/5</a:t>
                          </a:r>
                          <a:endParaRPr lang="en-GB" sz="2400" b="0" kern="1200" dirty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1/3</a:t>
                          </a:r>
                          <a:endParaRPr lang="en-GB" sz="2400" b="0" kern="1200" dirty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4</a:t>
                          </a:r>
                          <a:endParaRPr lang="en-GB" sz="2400" b="0" kern="1200" dirty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5</a:t>
                          </a:r>
                          <a:endParaRPr lang="en-GB" sz="2400" b="0" kern="1200" dirty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3358350"/>
                  </p:ext>
                </p:extLst>
              </p:nvPr>
            </p:nvGraphicFramePr>
            <p:xfrm>
              <a:off x="1888772" y="2060848"/>
              <a:ext cx="5779572" cy="3172296"/>
            </p:xfrm>
            <a:graphic>
              <a:graphicData uri="http://schemas.openxmlformats.org/drawingml/2006/table">
                <a:tbl>
                  <a:tblPr bandRow="1">
                    <a:tableStyleId>{ED083AE6-46FA-4A59-8FB0-9F97EB10719F}</a:tableStyleId>
                  </a:tblPr>
                  <a:tblGrid>
                    <a:gridCol w="1444893"/>
                    <a:gridCol w="1444893"/>
                    <a:gridCol w="1444893"/>
                    <a:gridCol w="1444893"/>
                  </a:tblGrid>
                  <a:tr h="79208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8</a:t>
                          </a:r>
                          <a:endParaRPr lang="en-GB" sz="2400" b="0" kern="1200" dirty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2</a:t>
                          </a:r>
                          <a:endParaRPr lang="en-GB" sz="2400" b="0" kern="1200" dirty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79208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1</a:t>
                          </a:r>
                          <a:endParaRPr lang="en-GB" sz="2400" b="0" kern="1200" dirty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422" t="-106154" r="-200000" b="-20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1/2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422" t="-106154" b="-200769"/>
                          </a:stretch>
                        </a:blipFill>
                      </a:tcPr>
                    </a:tc>
                  </a:tr>
                  <a:tr h="7200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1/32</a:t>
                          </a:r>
                          <a:endParaRPr lang="en-GB" sz="2400" b="0" kern="1200" dirty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1/64</a:t>
                          </a:r>
                          <a:endParaRPr lang="en-GB" sz="2400" b="0" kern="1200" dirty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1/216</a:t>
                          </a:r>
                          <a:endParaRPr lang="en-GB" sz="2400" b="0" kern="1200" dirty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8680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1/5</a:t>
                          </a:r>
                          <a:endParaRPr lang="en-GB" sz="2400" b="0" kern="1200" dirty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1/3</a:t>
                          </a:r>
                          <a:endParaRPr lang="en-GB" sz="2400" b="0" kern="1200" dirty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4</a:t>
                          </a:r>
                          <a:endParaRPr lang="en-GB" sz="2400" b="0" kern="1200" dirty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smtClean="0">
                              <a:solidFill>
                                <a:srgbClr val="0070C0"/>
                              </a:solidFill>
                              <a:latin typeface="Comic Sans MS" pitchFamily="66" charset="0"/>
                              <a:ea typeface="+mn-ea"/>
                              <a:cs typeface="+mn-cs"/>
                            </a:rPr>
                            <a:t>5</a:t>
                          </a:r>
                          <a:endParaRPr lang="en-GB" sz="2400" b="0" kern="1200" dirty="0">
                            <a:solidFill>
                              <a:srgbClr val="0070C0"/>
                            </a:solidFill>
                            <a:latin typeface="Comic Sans MS" pitchFamily="66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331640" y="692696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itchFamily="66" charset="0"/>
              </a:rPr>
              <a:t>Choose any </a:t>
            </a:r>
            <a:r>
              <a:rPr lang="en-GB" sz="3200" b="1" dirty="0" smtClean="0">
                <a:latin typeface="Comic Sans MS" pitchFamily="66" charset="0"/>
              </a:rPr>
              <a:t>nine </a:t>
            </a:r>
            <a:r>
              <a:rPr lang="en-GB" sz="3200" dirty="0" smtClean="0">
                <a:latin typeface="Comic Sans MS" pitchFamily="66" charset="0"/>
              </a:rPr>
              <a:t>of these numbers and put them in your grid. </a:t>
            </a:r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381993"/>
            <a:ext cx="547260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smtClean="0">
                <a:solidFill>
                  <a:srgbClr val="0070C0"/>
                </a:solidFill>
                <a:latin typeface="Comic Sans MS" pitchFamily="66" charset="0"/>
              </a:rPr>
              <a:t>BINGO!  rules:</a:t>
            </a:r>
          </a:p>
          <a:p>
            <a:pPr algn="ctr"/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If an answer of yours comes up cross it out with a single line so that it can still be read – answers need to be checked if you win.</a:t>
            </a:r>
          </a:p>
          <a:p>
            <a:pPr algn="ctr"/>
            <a:endParaRPr lang="en-GB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The first one to get all nine squares (a ‘full house’) and shouts Bingo! is the winner.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924944"/>
            <a:ext cx="7069400" cy="121572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latin typeface="Comic Sans MS" pitchFamily="66" charset="0"/>
              </a:rPr>
              <a:t>2</a:t>
            </a:r>
            <a:r>
              <a:rPr lang="en-US" sz="6600" b="1" baseline="30000" dirty="0" smtClean="0">
                <a:latin typeface="Comic Sans MS" pitchFamily="66" charset="0"/>
              </a:rPr>
              <a:t>-1</a:t>
            </a:r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6444208" y="4815321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835696" y="452293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1/2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1547664" y="4149080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268760"/>
            <a:ext cx="5616624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Find the value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372200" y="4761204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63688" y="475249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1/64</a:t>
            </a:r>
            <a:endParaRPr lang="en-GB" sz="32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547664" y="4288796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924944"/>
            <a:ext cx="7069400" cy="121572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latin typeface="Comic Sans MS" pitchFamily="66" charset="0"/>
              </a:rPr>
              <a:t>8</a:t>
            </a:r>
            <a:r>
              <a:rPr lang="en-US" sz="6600" b="1" baseline="30000" dirty="0" smtClean="0">
                <a:latin typeface="Comic Sans MS" pitchFamily="66" charset="0"/>
              </a:rPr>
              <a:t>-2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268760"/>
            <a:ext cx="5616624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Find the value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stjbarkas\Pictures\clipart\choppyframe - betcha thats 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5696" y="-31541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6516216" y="4868229"/>
            <a:ext cx="936104" cy="576064"/>
          </a:xfrm>
          <a:prstGeom prst="righ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25271" y="480231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</a:rPr>
              <a:t>1/32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1619672" y="4400177"/>
            <a:ext cx="1512168" cy="1512168"/>
          </a:xfrm>
          <a:prstGeom prst="smileyFac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492896"/>
            <a:ext cx="7069400" cy="121572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6600" b="1" dirty="0" smtClean="0">
                <a:latin typeface="Comic Sans MS" pitchFamily="66" charset="0"/>
              </a:rPr>
              <a:t>2</a:t>
            </a:r>
            <a:r>
              <a:rPr lang="en-US" sz="6600" b="1" baseline="30000" dirty="0" smtClean="0">
                <a:latin typeface="Comic Sans MS" pitchFamily="66" charset="0"/>
              </a:rPr>
              <a:t>-5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268760"/>
            <a:ext cx="5616624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Find the value of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399</Words>
  <Application>Microsoft Office PowerPoint</Application>
  <PresentationFormat>On-screen Show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the value of</vt:lpstr>
      <vt:lpstr>Find the value of</vt:lpstr>
      <vt:lpstr>Find the value of</vt:lpstr>
      <vt:lpstr>Find the value of</vt:lpstr>
      <vt:lpstr>Find the value of</vt:lpstr>
      <vt:lpstr>Find the value of</vt:lpstr>
      <vt:lpstr>Find the value of</vt:lpstr>
      <vt:lpstr>Find the value of</vt:lpstr>
      <vt:lpstr>Find the value of</vt:lpstr>
      <vt:lpstr>Find the value of</vt:lpstr>
      <vt:lpstr>Find the value of</vt:lpstr>
      <vt:lpstr>Find the value of</vt:lpstr>
      <vt:lpstr>Find the value of</vt:lpstr>
      <vt:lpstr>Find the value of</vt:lpstr>
      <vt:lpstr>Find the value of</vt:lpstr>
      <vt:lpstr>Find the value of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2018-04-28T15:57:45Z</dcterms:created>
  <dcterms:modified xsi:type="dcterms:W3CDTF">2019-02-12T15:32:15Z</dcterms:modified>
</cp:coreProperties>
</file>