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62" r:id="rId4"/>
    <p:sldId id="282" r:id="rId5"/>
    <p:sldId id="283" r:id="rId6"/>
    <p:sldId id="284" r:id="rId7"/>
    <p:sldId id="266" r:id="rId8"/>
    <p:sldId id="264" r:id="rId9"/>
    <p:sldId id="279" r:id="rId10"/>
    <p:sldId id="259" r:id="rId11"/>
    <p:sldId id="267" r:id="rId12"/>
    <p:sldId id="285" r:id="rId13"/>
    <p:sldId id="265" r:id="rId14"/>
    <p:sldId id="269" r:id="rId15"/>
    <p:sldId id="268" r:id="rId16"/>
    <p:sldId id="273" r:id="rId17"/>
    <p:sldId id="275" r:id="rId18"/>
    <p:sldId id="289" r:id="rId19"/>
    <p:sldId id="290" r:id="rId20"/>
    <p:sldId id="288" r:id="rId21"/>
    <p:sldId id="270" r:id="rId22"/>
    <p:sldId id="271" r:id="rId23"/>
    <p:sldId id="261" r:id="rId24"/>
    <p:sldId id="280" r:id="rId25"/>
    <p:sldId id="276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DD5FF"/>
    <a:srgbClr val="00D9F0"/>
    <a:srgbClr val="99FF99"/>
    <a:srgbClr val="600000"/>
    <a:srgbClr val="003635"/>
    <a:srgbClr val="00217E"/>
    <a:srgbClr val="FF8225"/>
    <a:srgbClr val="FF2549"/>
    <a:srgbClr val="FF0D97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26" y="-13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itchFamily="34" charset="0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F7EB6-3246-4530-B809-1CF26A82BB69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4</a:t>
            </a:fld>
            <a:endParaRPr lang="en-US" altLang="zh-CN" smtClean="0">
              <a:solidFill>
                <a:prstClr val="black"/>
              </a:solidFill>
              <a:ea typeface="宋体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685B98-D4BE-4140-AE87-F73A4DAC2884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555" y="331841"/>
            <a:ext cx="7860890" cy="87752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560" y="1205685"/>
            <a:ext cx="7853515" cy="678426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5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unghi drept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u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7" name="Subtitlu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grpSp>
        <p:nvGrpSpPr>
          <p:cNvPr id="2" name="Grupare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ormă liberă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ormă liberă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ormă liberă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Conector drep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ubstituent dată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19" name="Substituent subsol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ubstituent număr diapozitiv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814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12/12/2020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u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648690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12/12/2020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În zigzag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În zigzag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7617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12/12/2020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u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764867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ț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12/12/2020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7773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12/12/2020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u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74260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12/12/2020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45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3" y="991255"/>
            <a:ext cx="8259098" cy="763526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9" y="1747686"/>
            <a:ext cx="8244349" cy="3001297"/>
          </a:xfr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12/12/2020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0401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o-RO" smtClean="0"/>
              <a:t>Faceți clic pe pictogramă pentru a adăuga o imagine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12/12/2020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8" name="Formă liberă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rmă liberă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iunghi drept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Conector drept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În zigzag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În zigzag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726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12/12/2020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0614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12/12/2020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819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67" y="399163"/>
            <a:ext cx="6498123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701" y="1172496"/>
            <a:ext cx="6474543" cy="350862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71" y="1053309"/>
            <a:ext cx="8093365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83250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30489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4" y="183250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4" y="230489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ă liberă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rmă liberă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iunghi drept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Conector drept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stituent titlu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0" name="Substituent text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0" name="Substituent dată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12/12/2020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ubstituent subsol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ubstituent număr diapozitiv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829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eonline.md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3848" y="457200"/>
            <a:ext cx="5817476" cy="179726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o-RO" sz="2800" b="1" dirty="0" smtClean="0">
                <a:solidFill>
                  <a:srgbClr val="600000"/>
                </a:solidFill>
                <a:latin typeface="Times New Roman"/>
                <a:ea typeface="Calibri"/>
              </a:rPr>
              <a:t>„Tehnologia elaborării evaluărilor formative și </a:t>
            </a:r>
            <a:r>
              <a:rPr lang="ro-RO" sz="2800" b="1" dirty="0" err="1" smtClean="0">
                <a:solidFill>
                  <a:srgbClr val="600000"/>
                </a:solidFill>
                <a:latin typeface="Times New Roman"/>
                <a:ea typeface="Calibri"/>
              </a:rPr>
              <a:t>sumative</a:t>
            </a:r>
            <a:r>
              <a:rPr lang="ro-RO" sz="2800" b="1" dirty="0" smtClean="0">
                <a:solidFill>
                  <a:srgbClr val="600000"/>
                </a:solidFill>
                <a:latin typeface="Times New Roman"/>
                <a:ea typeface="Calibri"/>
              </a:rPr>
              <a:t> la disciplina Matematica  cu ajutorul instrumentelor de evaluare online.”</a:t>
            </a:r>
            <a:endParaRPr lang="ru-RU" sz="2800" dirty="0">
              <a:solidFill>
                <a:srgbClr val="600000"/>
              </a:solidFill>
              <a:ea typeface="Calibri"/>
            </a:endParaRPr>
          </a:p>
        </p:txBody>
      </p:sp>
      <p:pic>
        <p:nvPicPr>
          <p:cNvPr id="3" name="Imagine 1" descr="F:\download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83215" y="339780"/>
            <a:ext cx="1198179" cy="1189476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ine 2" descr="C:\Users\Sala 3\Desktop\directia generala.jpg"/>
          <p:cNvPicPr/>
          <p:nvPr/>
        </p:nvPicPr>
        <p:blipFill rotWithShape="1">
          <a:blip r:embed="rId3" cstate="print"/>
          <a:srcRect t="21312" b="8527"/>
          <a:stretch/>
        </p:blipFill>
        <p:spPr bwMode="auto">
          <a:xfrm>
            <a:off x="233526" y="576264"/>
            <a:ext cx="1248432" cy="9845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566950"/>
            <a:ext cx="2853559" cy="1241534"/>
          </a:xfrm>
          <a:prstGeom prst="rect">
            <a:avLst/>
          </a:prstGeom>
          <a:solidFill>
            <a:srgbClr val="5DD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Bulhac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Ludmila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endParaRPr lang="ro-RO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Inspec</a:t>
            </a:r>
            <a:r>
              <a:rPr lang="ro-RO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ția</a:t>
            </a:r>
            <a:r>
              <a:rPr lang="ro-RO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Școlară, DGETS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69187" y="180800"/>
            <a:ext cx="6498123" cy="725349"/>
          </a:xfrm>
        </p:spPr>
        <p:txBody>
          <a:bodyPr/>
          <a:lstStyle/>
          <a:p>
            <a:r>
              <a:rPr lang="ro-RO" sz="3200" b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Temele de cercetare şi aplicare</a:t>
            </a:r>
            <a:endParaRPr lang="ru-RU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86701" y="805218"/>
            <a:ext cx="6474543" cy="3875904"/>
          </a:xfrm>
        </p:spPr>
        <p:txBody>
          <a:bodyPr>
            <a:normAutofit fontScale="92500" lnSpcReduction="1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o-RO" sz="24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Managementul implementării calitative a </a:t>
            </a:r>
            <a:r>
              <a:rPr lang="ro-RO" sz="240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curricula</a:t>
            </a:r>
            <a:r>
              <a:rPr lang="ro-RO" sz="24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2019 în clasele V-VI și </a:t>
            </a:r>
            <a:r>
              <a:rPr lang="ro-RO" sz="240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X-XI</a:t>
            </a:r>
            <a:r>
              <a:rPr lang="ro-RO" sz="24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o-RO" sz="24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Managementul temelor pentru acasă în învățământul primar, gimnazial și liceal: continuitate și racordare la </a:t>
            </a:r>
            <a:r>
              <a:rPr lang="ro-RO" sz="240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curricula</a:t>
            </a:r>
            <a:r>
              <a:rPr lang="ro-RO" sz="24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2019;</a:t>
            </a:r>
            <a:endParaRPr 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o-RO" sz="24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Metodologia realizării conexiunilor </a:t>
            </a:r>
            <a:r>
              <a:rPr lang="ro-RO" sz="240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transdisciplinare</a:t>
            </a:r>
            <a:r>
              <a:rPr lang="ro-RO" sz="24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în cadrul studierii Matematicii;</a:t>
            </a:r>
            <a:endParaRPr 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o-RO" sz="24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Evaluarea rezultatelor școlare în clasa a V-a: aspecte de continuitate din perspectiva Evaluării </a:t>
            </a:r>
            <a:r>
              <a:rPr lang="ro-RO" sz="240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Criteriale</a:t>
            </a:r>
            <a:r>
              <a:rPr lang="ro-RO" sz="24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prin Descriptori;</a:t>
            </a:r>
            <a:endParaRPr 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o-RO" sz="24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Educația STEM și </a:t>
            </a:r>
            <a:r>
              <a:rPr lang="ro-RO" sz="240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STEAM</a:t>
            </a:r>
            <a:r>
              <a:rPr lang="ro-RO" sz="24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în procesul educațional la matematică.</a:t>
            </a:r>
            <a:endParaRPr lang="ro-RO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06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Булатова\Documents\Конкурс Директор\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0030" y="935482"/>
            <a:ext cx="1359067" cy="1779143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43099" y="752475"/>
            <a:ext cx="4883370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   Evaluarea rezultatelor şcolare reprezintă o activitate complexă care măsoară eficacitatea şi eficienţa procesului de instruire, oferă informaţii privind rezultatele şcolare ale elevilor.</a:t>
            </a: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41284" y="390754"/>
            <a:ext cx="8259098" cy="76352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o-RO" sz="3200" b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Perioada de adaptare a elevilor din clasa a V-a</a:t>
            </a:r>
            <a:endParaRPr lang="ru-RU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46841" y="1160062"/>
            <a:ext cx="8797159" cy="3725839"/>
          </a:xfrm>
        </p:spPr>
        <p:txBody>
          <a:bodyPr>
            <a:normAutofit lnSpcReduction="10000"/>
          </a:bodyPr>
          <a:lstStyle/>
          <a:p>
            <a:pPr lvl="0" algn="l">
              <a:buNone/>
            </a:pPr>
            <a:r>
              <a:rPr lang="pt-BR" sz="2000">
                <a:solidFill>
                  <a:srgbClr val="9F2936">
                    <a:lumMod val="50000"/>
                  </a:srgbClr>
                </a:solidFill>
              </a:rPr>
              <a:t> </a:t>
            </a:r>
            <a:r>
              <a:rPr lang="pt-B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În scopul eficientizării procesului de adaptare a elevilor clasei a V-a la un sistem de evaluare nou pentru </a:t>
            </a:r>
            <a:r>
              <a:rPr lang="pt-BR" sz="2000" smtClean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ro-RO" sz="2000" smtClean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ro-RO" sz="2000" smtClean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ezultatele învățării și activitatea elevilor </a:t>
            </a:r>
            <a:r>
              <a:rPr lang="ro-RO" sz="2000" smtClean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au fost</a:t>
            </a:r>
            <a:r>
              <a:rPr lang="pt-BR" sz="2000" smtClean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evaluate </a:t>
            </a:r>
            <a:r>
              <a:rPr lang="pt-BR" sz="2000" b="1" i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fără aprecierea cu note</a:t>
            </a:r>
            <a:r>
              <a:rPr lang="pt-B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utilizând descriptori și </a:t>
            </a:r>
            <a:r>
              <a:rPr lang="pt-BR" sz="2000" smtClean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calificative,</a:t>
            </a:r>
            <a:r>
              <a:rPr lang="ro-RO" sz="2000" smtClean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prin urmare</a:t>
            </a:r>
            <a:r>
              <a:rPr lang="pt-BR" sz="2000" smtClean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nu </a:t>
            </a:r>
            <a:r>
              <a:rPr lang="ro-RO" sz="2000" smtClean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pot</a:t>
            </a:r>
            <a:r>
              <a:rPr lang="pt-BR" sz="2000" smtClean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fi înregistrate </a:t>
            </a:r>
            <a:r>
              <a:rPr lang="ro-RO" sz="2000" smtClean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note </a:t>
            </a:r>
            <a:r>
              <a:rPr lang="pt-BR" sz="2000" smtClean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în </a:t>
            </a:r>
            <a:r>
              <a:rPr lang="pt-B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catalogul </a:t>
            </a:r>
            <a:r>
              <a:rPr lang="pt-BR" sz="2000" smtClean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școlar</a:t>
            </a:r>
            <a:r>
              <a:rPr lang="ro-RO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smtClean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în </a:t>
            </a:r>
            <a:r>
              <a:rPr lang="pt-B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perioada </a:t>
            </a:r>
            <a:r>
              <a:rPr lang="pt-BR" sz="2000" b="1" i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septembrie-octombrie </a:t>
            </a:r>
            <a:r>
              <a:rPr lang="pt-BR" sz="2000" b="1" i="1" smtClean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o-RO" sz="2000" smtClean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>
              <a:solidFill>
                <a:srgbClr val="9F293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l" fontAlgn="base">
              <a:buFont typeface="+mj-lt"/>
              <a:buAutoNum type="arabicPeriod"/>
            </a:pPr>
            <a:r>
              <a:rPr lang="pt-BR" sz="2000" smtClean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informat părinții despre specificul sistemului de evaluare prin note și despre importanța implicării familiei în perioada de tranziție;</a:t>
            </a:r>
            <a:endParaRPr lang="ru-RU" sz="2000">
              <a:solidFill>
                <a:srgbClr val="9F293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l" fontAlgn="base">
              <a:buFont typeface="+mj-lt"/>
              <a:buAutoNum type="arabicPeriod"/>
            </a:pPr>
            <a:r>
              <a:rPr lang="ro-RO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MPORTANT</a:t>
            </a:r>
            <a:r>
              <a:rPr lang="ro-RO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durata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smtClean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întregului an de studii</a:t>
            </a:r>
            <a:r>
              <a:rPr lang="fr-FR" sz="2000" smtClean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nu</a:t>
            </a:r>
            <a:r>
              <a:rPr lang="ro-RO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se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vor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înregistra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catalogul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școlar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notele</a:t>
            </a:r>
            <a:r>
              <a:rPr lang="fr-FR" sz="2000" b="1" i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de la „1” la „4”.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>
              <a:solidFill>
                <a:srgbClr val="9F293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l">
              <a:spcBef>
                <a:spcPts val="0"/>
              </a:spcBef>
              <a:buFont typeface="+mj-lt"/>
              <a:buAutoNum type="arabicPeriod"/>
            </a:pPr>
            <a:r>
              <a:rPr lang="fr-FR" sz="18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Elevii</a:t>
            </a:r>
            <a:r>
              <a:rPr lang="fr-FR" sz="18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care au </a:t>
            </a:r>
            <a:r>
              <a:rPr lang="fr-FR" sz="18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demonstrat</a:t>
            </a:r>
            <a:r>
              <a:rPr lang="fr-FR" sz="18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rezultate</a:t>
            </a:r>
            <a:r>
              <a:rPr lang="fr-FR" sz="18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insuficiente</a:t>
            </a:r>
            <a:r>
              <a:rPr lang="fr-FR" sz="18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fr-FR" sz="18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evaluarea</a:t>
            </a:r>
            <a:r>
              <a:rPr lang="fr-FR" sz="18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sumativă</a:t>
            </a:r>
            <a:r>
              <a:rPr lang="fr-FR" sz="18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vor </a:t>
            </a:r>
            <a:r>
              <a:rPr lang="fr-FR" sz="18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realiza</a:t>
            </a:r>
            <a:r>
              <a:rPr lang="fr-FR" sz="18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repetat</a:t>
            </a:r>
            <a:r>
              <a:rPr lang="fr-FR" sz="18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fr-FR" sz="18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altă</a:t>
            </a:r>
            <a:r>
              <a:rPr lang="fr-FR" sz="18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probă</a:t>
            </a:r>
            <a:r>
              <a:rPr lang="fr-FR" sz="18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8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fr-FR" sz="18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același</a:t>
            </a:r>
            <a:r>
              <a:rPr lang="fr-FR" sz="18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grad</a:t>
            </a:r>
            <a:r>
              <a:rPr lang="fr-FR" sz="18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18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dificultate</a:t>
            </a:r>
            <a:r>
              <a:rPr lang="fr-FR" sz="18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o-RO" sz="1800">
              <a:solidFill>
                <a:srgbClr val="9F293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l">
              <a:spcBef>
                <a:spcPts val="0"/>
              </a:spcBef>
              <a:buFont typeface="+mj-lt"/>
              <a:buAutoNum type="arabicPeriod"/>
            </a:pPr>
            <a:r>
              <a:rPr lang="fr-FR" sz="18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Elevii</a:t>
            </a:r>
            <a:r>
              <a:rPr lang="ro-RO" sz="18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care au </a:t>
            </a:r>
            <a:r>
              <a:rPr lang="fr-FR" sz="18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absentat</a:t>
            </a:r>
            <a:r>
              <a:rPr lang="fr-FR" sz="18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vor </a:t>
            </a:r>
            <a:r>
              <a:rPr lang="fr-FR" sz="18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susține</a:t>
            </a:r>
            <a:r>
              <a:rPr lang="fr-FR" sz="18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obligatoriu</a:t>
            </a:r>
            <a:r>
              <a:rPr lang="fr-FR" sz="18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proba</a:t>
            </a:r>
            <a:r>
              <a:rPr lang="fr-FR" sz="18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18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evaluare</a:t>
            </a:r>
            <a:r>
              <a:rPr lang="fr-FR" sz="18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sumativă</a:t>
            </a:r>
            <a:r>
              <a:rPr lang="fr-FR" sz="18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o-RO" sz="1800">
              <a:solidFill>
                <a:srgbClr val="9F293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ru-RU" sz="2000">
              <a:solidFill>
                <a:srgbClr val="9F2936">
                  <a:lumMod val="50000"/>
                </a:srgbClr>
              </a:solidFill>
            </a:endParaRPr>
          </a:p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80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59307" y="353631"/>
            <a:ext cx="7601804" cy="468239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rabicPeriod" startAt="6"/>
            </a:pPr>
            <a:r>
              <a:rPr lang="ro-RO" sz="1800" dirty="0" smtClean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va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stabili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termenii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susținere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evaluării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sumative</a:t>
            </a:r>
            <a:r>
              <a:rPr lang="fr-FR" sz="1800" dirty="0" smtClean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comun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acord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elevul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ro-RO" sz="1800" dirty="0">
              <a:solidFill>
                <a:srgbClr val="9F293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 startAt="6"/>
            </a:pPr>
            <a:r>
              <a:rPr lang="ro-RO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Se va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elabor</a:t>
            </a:r>
            <a:r>
              <a:rPr lang="ro-RO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un plan de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recuperare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monitorizează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realizarea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acestuia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către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elev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o-RO" sz="1800" dirty="0">
              <a:solidFill>
                <a:srgbClr val="9F293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 startAt="6"/>
            </a:pP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ro-RO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stabilește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ziua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susținerii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probei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care va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coincide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ziua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elevii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lecție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conform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orarului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Aceasta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va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avea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loc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după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finalizarea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lecțiilor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ora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agreată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profesor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elevul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elevii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care au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absentat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cei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care au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urmat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planul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recuperare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o-RO" sz="1800" dirty="0">
              <a:solidFill>
                <a:srgbClr val="9F293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 startAt="6"/>
            </a:pP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Nota de la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evaluarea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repetată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va fi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înregistrată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ziua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susținerii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probei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specificarea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rigoare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i="1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rubrica</a:t>
            </a:r>
            <a:r>
              <a:rPr lang="fr-FR" sz="1800" b="1" i="1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„Note”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din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catalogul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școlar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o-RO" sz="1800" dirty="0">
              <a:solidFill>
                <a:srgbClr val="9F293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 startAt="6"/>
            </a:pP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Rezultatele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evaluării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vor respecta </a:t>
            </a:r>
            <a:r>
              <a:rPr lang="fr-FR" sz="1800" b="1" i="1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principiul</a:t>
            </a:r>
            <a:r>
              <a:rPr lang="fr-FR" sz="1800" b="1" i="1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i="1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confidențialității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fiind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comunicate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elevului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părintelui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fără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a fi </a:t>
            </a:r>
            <a:r>
              <a:rPr lang="fr-FR" sz="18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anunțate</a:t>
            </a:r>
            <a:r>
              <a:rPr lang="fr-FR" sz="18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public. </a:t>
            </a:r>
            <a:endParaRPr lang="ru-RU" sz="1800" dirty="0">
              <a:solidFill>
                <a:srgbClr val="9F293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19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Important! Elevul clasei a V-a va obține 3 note în semestrul I: două note la Evaluările </a:t>
            </a:r>
            <a:r>
              <a:rPr lang="ro-RO" sz="1900" b="1" u="sng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sumative</a:t>
            </a:r>
            <a:r>
              <a:rPr lang="ro-RO" sz="19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și o notă la un proiect realizat (De exemplu, „Mulțimi în jurul meu”).</a:t>
            </a:r>
            <a:endParaRPr lang="ru-RU" sz="19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46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59753" y="150127"/>
            <a:ext cx="6498123" cy="518615"/>
          </a:xfr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o-RO" sz="2800" b="1" u="sng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Evaluarea în clasa a VI-a</a:t>
            </a:r>
            <a:r>
              <a:rPr lang="ro-RO" sz="2800" b="1" u="sng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ru-RU" b="1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86701" y="736979"/>
            <a:ext cx="6732969" cy="3998794"/>
          </a:xfrm>
        </p:spPr>
        <p:txBody>
          <a:bodyPr>
            <a:normAutofit lnSpcReduction="10000"/>
          </a:bodyPr>
          <a:lstStyle/>
          <a:p>
            <a:pPr lvl="0"/>
            <a:r>
              <a:rPr lang="ro-RO" sz="24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În primul semestru al anului de studii 2020-2021 se va realiza trecerea lentă de la modul de evaluare realizat în clasa a V-a la matematică la evaluarea obișnuită în învățământul secundar. Astfel în acest semestru vor fi realizate evaluările </a:t>
            </a:r>
            <a:r>
              <a:rPr lang="ro-RO" sz="2400" dirty="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sumative</a:t>
            </a:r>
            <a:r>
              <a:rPr lang="ro-RO" sz="24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planificate (cu note) și poate fi evaluat cu note un proiect realizat de elevi (De exemplu, „Numere naturale în viața mea”). </a:t>
            </a:r>
          </a:p>
          <a:p>
            <a:pPr lvl="0"/>
            <a:r>
              <a:rPr lang="ro-RO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IMPORTANT:Numărul maxim de evaluări curente (sau produse evaluative) cu note este 3.</a:t>
            </a:r>
          </a:p>
          <a:p>
            <a:pPr lvl="0"/>
            <a:r>
              <a:rPr lang="ro-RO" sz="2400" dirty="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În semestrul II, evaluarea va fi cea obișnuită. </a:t>
            </a:r>
            <a:endParaRPr lang="ru-RU" sz="2400" dirty="0">
              <a:solidFill>
                <a:srgbClr val="9F293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56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86701" y="382137"/>
            <a:ext cx="6474543" cy="4298985"/>
          </a:xfrm>
        </p:spPr>
        <p:txBody>
          <a:bodyPr>
            <a:normAutofit fontScale="92500"/>
          </a:bodyPr>
          <a:lstStyle/>
          <a:p>
            <a:pPr lvl="0"/>
            <a:r>
              <a:rPr lang="ro-RO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Pregătirea calitativă a elevilor claselor a IX-a pentru examenul de absolvire a gimnaziului și a elevilor claselor a XII-a pentru examenul de BAC este un obiectiv major pentru fiecare profesor de matematică ce va activa în anul de învățământ 2020 – 2021 în aceste clase. Pentru pregătirea elevilor către aceste examene se va ține cont de Programele de examen elaborate pentru sesiunea 2021.</a:t>
            </a:r>
            <a:endParaRPr lang="ru-RU">
              <a:solidFill>
                <a:srgbClr val="9F293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96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52248" y="173421"/>
            <a:ext cx="4020207" cy="4824249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o-RO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Verificarea caietelor: </a:t>
            </a:r>
          </a:p>
          <a:p>
            <a:pPr marL="0" lvl="0" indent="0">
              <a:spcBef>
                <a:spcPts val="0"/>
              </a:spcBef>
              <a:buFontTx/>
              <a:buChar char="-"/>
            </a:pPr>
            <a:r>
              <a:rPr lang="ro-RO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 recomandă verificarea calitativă a activității curente a elevului la matematică</a:t>
            </a:r>
            <a:r>
              <a:rPr lang="ro-RO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o-RO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o-RO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Caietele </a:t>
            </a:r>
            <a:r>
              <a:rPr lang="ro-RO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 lucru ale elevilor se recomandă a fi </a:t>
            </a:r>
            <a:r>
              <a:rPr lang="ro-RO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verificate:</a:t>
            </a:r>
          </a:p>
          <a:p>
            <a:pPr marL="0" lvl="0" indent="0">
              <a:spcBef>
                <a:spcPts val="0"/>
              </a:spcBef>
              <a:buFontTx/>
              <a:buChar char="-"/>
            </a:pPr>
            <a:endParaRPr lang="ro-RO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FontTx/>
              <a:buChar char="-"/>
            </a:pPr>
            <a:r>
              <a:rPr lang="ro-RO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 2 ori pe săptămână în clasele a V-a – a </a:t>
            </a:r>
            <a:r>
              <a:rPr lang="ro-RO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VI-a,</a:t>
            </a:r>
          </a:p>
          <a:p>
            <a:pPr marL="0" lvl="0" indent="0">
              <a:spcBef>
                <a:spcPts val="0"/>
              </a:spcBef>
              <a:buFontTx/>
              <a:buChar char="-"/>
            </a:pPr>
            <a:endParaRPr lang="ro-RO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FontTx/>
              <a:buChar char="-"/>
            </a:pPr>
            <a:r>
              <a:rPr lang="ro-RO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o-RO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dată pe săptămână în clasele a VII-a – a </a:t>
            </a:r>
            <a:r>
              <a:rPr lang="ro-RO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IX-a,</a:t>
            </a:r>
          </a:p>
          <a:p>
            <a:pPr marL="0" lvl="0" indent="0">
              <a:spcBef>
                <a:spcPts val="0"/>
              </a:spcBef>
              <a:buFontTx/>
              <a:buChar char="-"/>
            </a:pPr>
            <a:endParaRPr lang="ro-RO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FontTx/>
              <a:buChar char="-"/>
            </a:pPr>
            <a:r>
              <a:rPr lang="ro-RO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o-RO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dată la 2 săptămâni în clasele a X-a – a XII-a. 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>
              <a:solidFill>
                <a:srgbClr val="9F2936">
                  <a:lumMod val="50000"/>
                </a:srgbClr>
              </a:solidFill>
            </a:endParaRP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09" y="327135"/>
            <a:ext cx="4084233" cy="295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221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14325" y="205979"/>
            <a:ext cx="8077199" cy="72747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609600" indent="-609600"/>
            <a:r>
              <a:rPr lang="ro-RO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o-RO" sz="2400" b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Cerinţe în formularea obiectivelor de evaluare:</a:t>
            </a:r>
            <a:endParaRPr lang="ro-RO" sz="3200" b="1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90499" y="942976"/>
            <a:ext cx="8667751" cy="38060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609600" indent="-609600" algn="l">
              <a:buFont typeface="Wingdings" pitchFamily="2" charset="2"/>
              <a:buNone/>
            </a:pPr>
            <a:r>
              <a:rPr lang="ro-RO" b="1" smtClean="0"/>
              <a:t>1</a:t>
            </a:r>
            <a:r>
              <a:rPr lang="ro-RO" sz="1800" b="1" smtClean="0"/>
              <a:t>.      Obiectivul trebuie să fie formulat foarte clar, reflectând ce anume urmează să efectueze elevul. Pentru aceasta poate fi aplicată taxonomia lui Bloom cu cele 6 nivele ierarhice, exprimate printr-un şir de verbe: </a:t>
            </a:r>
          </a:p>
          <a:p>
            <a:pPr marL="609600" indent="-609600" algn="l">
              <a:buFont typeface="Wingdings" pitchFamily="2" charset="2"/>
              <a:buAutoNum type="alphaLcParenR"/>
            </a:pPr>
            <a:r>
              <a:rPr lang="ro-RO" sz="2000" b="1" smtClean="0"/>
              <a:t>cunoaştere: </a:t>
            </a:r>
            <a:r>
              <a:rPr lang="ro-RO" sz="2000" smtClean="0"/>
              <a:t>( să) definească, descrie, reproducă, enumere, recunoască, etc.;</a:t>
            </a:r>
          </a:p>
          <a:p>
            <a:pPr marL="609600" indent="-609600" algn="l">
              <a:buFont typeface="Wingdings" pitchFamily="2" charset="2"/>
              <a:buAutoNum type="alphaLcParenR"/>
            </a:pPr>
            <a:r>
              <a:rPr lang="ro-RO" sz="2000" b="1" smtClean="0"/>
              <a:t>Înţelegere: </a:t>
            </a:r>
            <a:r>
              <a:rPr lang="ro-RO" sz="2000" smtClean="0"/>
              <a:t>( să) identifice, diferenţieze, ilustreze, interpreteze etc.;</a:t>
            </a:r>
          </a:p>
          <a:p>
            <a:pPr marL="609600" indent="-609600" algn="l">
              <a:buFont typeface="Wingdings" pitchFamily="2" charset="2"/>
              <a:buAutoNum type="alphaLcParenR"/>
            </a:pPr>
            <a:r>
              <a:rPr lang="ro-RO" sz="2000" b="1" smtClean="0"/>
              <a:t>Aplicare: </a:t>
            </a:r>
            <a:r>
              <a:rPr lang="ro-RO" sz="2000" smtClean="0"/>
              <a:t>( să) calculeze, demonstreze, utilizeze, aplice, selecteze, clasifice, etc.;</a:t>
            </a:r>
          </a:p>
          <a:p>
            <a:pPr marL="609600" indent="-609600" algn="l">
              <a:buFont typeface="Wingdings" pitchFamily="2" charset="2"/>
              <a:buAutoNum type="alphaLcParenR"/>
            </a:pPr>
            <a:r>
              <a:rPr lang="ro-RO" sz="2000" b="1" smtClean="0"/>
              <a:t>Analiză: </a:t>
            </a:r>
            <a:r>
              <a:rPr lang="ro-RO" sz="2000" smtClean="0"/>
              <a:t>(să) compare,  deducă, analizeze, distingă,  etc.; </a:t>
            </a:r>
          </a:p>
          <a:p>
            <a:pPr marL="609600" indent="-609600" algn="l">
              <a:buFont typeface="Wingdings" pitchFamily="2" charset="2"/>
              <a:buAutoNum type="alphaLcParenR"/>
            </a:pPr>
            <a:r>
              <a:rPr lang="ro-RO" sz="2000" b="1" smtClean="0"/>
              <a:t>Sinteză: </a:t>
            </a:r>
            <a:r>
              <a:rPr lang="ro-RO" sz="2000" smtClean="0"/>
              <a:t>(să) compună, creeze, elaboreze, proiecteze, formuleze, producă, planifice, sintetizeze etc.;</a:t>
            </a:r>
          </a:p>
          <a:p>
            <a:pPr marL="609600" indent="-609600" algn="l">
              <a:buFont typeface="Wingdings" pitchFamily="2" charset="2"/>
              <a:buAutoNum type="alphaLcParenR"/>
            </a:pPr>
            <a:r>
              <a:rPr lang="ro-RO" sz="2000" b="1" smtClean="0"/>
              <a:t>Evaluare</a:t>
            </a:r>
            <a:r>
              <a:rPr lang="ro-RO" sz="2000" smtClean="0"/>
              <a:t>: (să) aprecieze, facă concluzii, explice, argumenteze, decidă, compare </a:t>
            </a:r>
            <a:r>
              <a:rPr lang="ro-RO" sz="2000" err="1" smtClean="0"/>
              <a:t>etc</a:t>
            </a:r>
            <a:endParaRPr lang="ro-RO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14325" y="205979"/>
            <a:ext cx="8077199" cy="72747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609600" indent="-609600"/>
            <a:r>
              <a:rPr lang="ro-RO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o-RO" sz="2400" b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Cerinţe în formularea obiectivelor de evaluare:</a:t>
            </a:r>
            <a:endParaRPr lang="ro-RO" sz="3200" b="1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90499" y="942976"/>
            <a:ext cx="8667751" cy="38060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609600" indent="-609600" algn="l">
              <a:buFont typeface="Wingdings" pitchFamily="2" charset="2"/>
              <a:buAutoNum type="arabicPeriod" startAt="2"/>
            </a:pPr>
            <a:r>
              <a:rPr lang="ro-RO" sz="2000" b="1" smtClean="0">
                <a:latin typeface="Times New Roman" pitchFamily="18" charset="0"/>
                <a:cs typeface="Times New Roman" pitchFamily="18" charset="0"/>
              </a:rPr>
              <a:t>Obiectivul de evaluare trebuie să reflecte condiţiile concrete de realizare a acţiunilor, a comportamentelor sau de atingere a performanţelor proiectate.</a:t>
            </a:r>
          </a:p>
          <a:p>
            <a:pPr marL="609600" indent="-609600" algn="l">
              <a:buFont typeface="Wingdings" pitchFamily="2" charset="2"/>
              <a:buAutoNum type="arabicPeriod" startAt="2"/>
            </a:pPr>
            <a:endParaRPr lang="ro-RO" sz="2000" b="1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>
              <a:buFont typeface="Wingdings" pitchFamily="2" charset="2"/>
              <a:buAutoNum type="arabicPeriod" startAt="2"/>
            </a:pPr>
            <a:r>
              <a:rPr lang="ro-RO" sz="2000" b="1" smtClean="0">
                <a:latin typeface="Times New Roman" pitchFamily="18" charset="0"/>
                <a:cs typeface="Times New Roman" pitchFamily="18" charset="0"/>
              </a:rPr>
              <a:t>Obiectivul de evaluare trebuie să indice concret nivelul cantitativ sau calitativ al comportamentului elevului în domeniul cunoştinţelor, deprinderilor şi capacităţilor formate.</a:t>
            </a:r>
          </a:p>
          <a:p>
            <a:pPr marL="609600" indent="-609600" algn="l">
              <a:buFont typeface="Wingdings" pitchFamily="2" charset="2"/>
              <a:buAutoNum type="arabicPeriod" startAt="2"/>
            </a:pPr>
            <a:endParaRPr lang="ro-RO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-облако 9"/>
          <p:cNvSpPr>
            <a:spLocks noChangeArrowheads="1"/>
          </p:cNvSpPr>
          <p:nvPr/>
        </p:nvSpPr>
        <p:spPr bwMode="auto">
          <a:xfrm>
            <a:off x="1347788" y="216694"/>
            <a:ext cx="3733800" cy="1154906"/>
          </a:xfrm>
          <a:prstGeom prst="cloudCallout">
            <a:avLst>
              <a:gd name="adj1" fmla="val 20792"/>
              <a:gd name="adj2" fmla="val 115259"/>
            </a:avLst>
          </a:prstGeom>
          <a:solidFill>
            <a:srgbClr val="B3FFFF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1100">
              <a:latin typeface="+mn-lt"/>
            </a:endParaRPr>
          </a:p>
        </p:txBody>
      </p:sp>
      <p:sp>
        <p:nvSpPr>
          <p:cNvPr id="9219" name="TextBox 17"/>
          <p:cNvSpPr txBox="1">
            <a:spLocks noChangeArrowheads="1"/>
          </p:cNvSpPr>
          <p:nvPr/>
        </p:nvSpPr>
        <p:spPr bwMode="auto">
          <a:xfrm>
            <a:off x="1465264" y="445294"/>
            <a:ext cx="3500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o-RO" sz="4000" i="1"/>
              <a:t>Ce voi face?</a:t>
            </a:r>
            <a:endParaRPr lang="ru-RU" altLang="ru-RU" sz="4000" b="1"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9220" name="Arc 6"/>
          <p:cNvSpPr>
            <a:spLocks/>
          </p:cNvSpPr>
          <p:nvPr/>
        </p:nvSpPr>
        <p:spPr bwMode="auto">
          <a:xfrm rot="21409211" flipH="1">
            <a:off x="2657476" y="4244579"/>
            <a:ext cx="7743825" cy="972740"/>
          </a:xfrm>
          <a:custGeom>
            <a:avLst/>
            <a:gdLst>
              <a:gd name="T0" fmla="*/ 0 w 25537"/>
              <a:gd name="T1" fmla="*/ 2147483647 h 21600"/>
              <a:gd name="T2" fmla="*/ 2147483647 w 25537"/>
              <a:gd name="T3" fmla="*/ 2147483647 h 21600"/>
              <a:gd name="T4" fmla="*/ 2147483647 w 25537"/>
              <a:gd name="T5" fmla="*/ 2147483647 h 21600"/>
              <a:gd name="T6" fmla="*/ 0 60000 65536"/>
              <a:gd name="T7" fmla="*/ 0 60000 65536"/>
              <a:gd name="T8" fmla="*/ 0 60000 65536"/>
              <a:gd name="T9" fmla="*/ 0 w 25537"/>
              <a:gd name="T10" fmla="*/ 0 h 21600"/>
              <a:gd name="T11" fmla="*/ 25537 w 2553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37" h="21600" fill="none" extrusionOk="0">
                <a:moveTo>
                  <a:pt x="0" y="442"/>
                </a:moveTo>
                <a:cubicBezTo>
                  <a:pt x="1430" y="148"/>
                  <a:pt x="2887" y="-1"/>
                  <a:pt x="4348" y="0"/>
                </a:cubicBezTo>
                <a:cubicBezTo>
                  <a:pt x="14661" y="0"/>
                  <a:pt x="23535" y="7290"/>
                  <a:pt x="25537" y="17407"/>
                </a:cubicBezTo>
              </a:path>
              <a:path w="25537" h="21600" stroke="0" extrusionOk="0">
                <a:moveTo>
                  <a:pt x="0" y="442"/>
                </a:moveTo>
                <a:cubicBezTo>
                  <a:pt x="1430" y="148"/>
                  <a:pt x="2887" y="-1"/>
                  <a:pt x="4348" y="0"/>
                </a:cubicBezTo>
                <a:cubicBezTo>
                  <a:pt x="14661" y="0"/>
                  <a:pt x="23535" y="7290"/>
                  <a:pt x="25537" y="17407"/>
                </a:cubicBezTo>
                <a:lnTo>
                  <a:pt x="4348" y="21600"/>
                </a:lnTo>
                <a:lnTo>
                  <a:pt x="0" y="442"/>
                </a:lnTo>
                <a:close/>
              </a:path>
            </a:pathLst>
          </a:cu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Выноска-облако 7"/>
          <p:cNvSpPr>
            <a:spLocks noChangeArrowheads="1"/>
          </p:cNvSpPr>
          <p:nvPr/>
        </p:nvSpPr>
        <p:spPr bwMode="auto">
          <a:xfrm rot="19719003">
            <a:off x="195264" y="2297906"/>
            <a:ext cx="3386137" cy="1053704"/>
          </a:xfrm>
          <a:prstGeom prst="cloudCallout">
            <a:avLst>
              <a:gd name="adj1" fmla="val 20792"/>
              <a:gd name="adj2" fmla="val 115259"/>
            </a:avLst>
          </a:prstGeom>
          <a:solidFill>
            <a:schemeClr val="accent2">
              <a:lumMod val="40000"/>
              <a:lumOff val="60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lvl="2">
              <a:defRPr/>
            </a:pPr>
            <a:r>
              <a:rPr lang="ro-RO" sz="2400" i="1"/>
              <a:t>Cît voi</a:t>
            </a:r>
            <a:r>
              <a:rPr lang="ro-RO" sz="2000" i="1"/>
              <a:t> </a:t>
            </a:r>
            <a:r>
              <a:rPr lang="ro-RO" sz="2400" i="1"/>
              <a:t>realiza? </a:t>
            </a:r>
            <a:endParaRPr lang="ro-RO" sz="2000"/>
          </a:p>
          <a:p>
            <a:pPr lvl="2">
              <a:defRPr/>
            </a:pPr>
            <a:endParaRPr lang="en-US" sz="1600"/>
          </a:p>
        </p:txBody>
      </p:sp>
      <p:sp>
        <p:nvSpPr>
          <p:cNvPr id="31750" name="Выноска-облако 8"/>
          <p:cNvSpPr>
            <a:spLocks noChangeArrowheads="1"/>
          </p:cNvSpPr>
          <p:nvPr/>
        </p:nvSpPr>
        <p:spPr bwMode="auto">
          <a:xfrm rot="2710283">
            <a:off x="5450086" y="655439"/>
            <a:ext cx="3301604" cy="1552575"/>
          </a:xfrm>
          <a:prstGeom prst="cloudCallout">
            <a:avLst>
              <a:gd name="adj1" fmla="val 20792"/>
              <a:gd name="adj2" fmla="val 115259"/>
            </a:avLst>
          </a:prstGeom>
          <a:solidFill>
            <a:srgbClr val="FFC0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o-RO" sz="3200" i="1"/>
              <a:t>Cum voi face?</a:t>
            </a:r>
            <a:endParaRPr lang="ru-RU" altLang="ru-RU" sz="3200" b="1">
              <a:latin typeface="Comic Sans MS" pitchFamily="66" charset="0"/>
            </a:endParaRPr>
          </a:p>
        </p:txBody>
      </p:sp>
      <p:pic>
        <p:nvPicPr>
          <p:cNvPr id="9223" name="Picture 8" descr="214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8514" y="2356248"/>
            <a:ext cx="2624137" cy="278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9851" y="1340067"/>
            <a:ext cx="8259098" cy="651195"/>
          </a:xfrm>
        </p:spPr>
        <p:txBody>
          <a:bodyPr>
            <a:noAutofit/>
          </a:bodyPr>
          <a:lstStyle/>
          <a:p>
            <a:r>
              <a:rPr lang="ro-RO" sz="4000" b="1" i="1" dirty="0">
                <a:solidFill>
                  <a:srgbClr val="F07F09">
                    <a:lumMod val="5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Motto:</a:t>
            </a:r>
            <a:endParaRPr lang="ru-RU" sz="4000" i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69918" y="1984169"/>
            <a:ext cx="4669641" cy="271395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lvl="0" indent="0" algn="l">
              <a:buNone/>
            </a:pPr>
            <a:r>
              <a:rPr lang="ro-RO" sz="4600" b="1" dirty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Dacă un copil nu poate învăţa în modul în care îi predăm, trebuie să îi predăm în modul în care el poate învăţa…</a:t>
            </a:r>
            <a:r>
              <a:rPr lang="ro-RO" sz="4800" b="1" dirty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4800" b="1" dirty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4800" b="1" i="1" dirty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o-RO" sz="3200" i="1" dirty="0" err="1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Ignacio</a:t>
            </a:r>
            <a:r>
              <a:rPr lang="ro-RO" sz="3200" i="1" dirty="0">
                <a:solidFill>
                  <a:srgbClr val="1B58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Estrada</a:t>
            </a:r>
          </a:p>
          <a:p>
            <a:endParaRPr lang="ru-RU" dirty="0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09" y="1844566"/>
            <a:ext cx="3578873" cy="2591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990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86701" y="191069"/>
            <a:ext cx="7456296" cy="449005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aplicarea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evaluării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sumative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cadrele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didactice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responsabile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elaborarea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instrumentelor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evaluare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>
              <a:solidFill>
                <a:srgbClr val="9F293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r-FR" sz="2000" i="1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matricea</a:t>
            </a:r>
            <a:r>
              <a:rPr lang="fr-FR" sz="2000" i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i="1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specificație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evaluările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baza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testelor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docimologice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ex.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teze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semestriale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>
              <a:solidFill>
                <a:srgbClr val="9F293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i="1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conținutul</a:t>
            </a:r>
            <a:r>
              <a:rPr lang="en-US" sz="2000" i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probei</a:t>
            </a:r>
            <a:r>
              <a:rPr lang="en-US" sz="2000" i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i="1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evaluare</a:t>
            </a:r>
            <a:r>
              <a:rPr lang="en-US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>
              <a:solidFill>
                <a:srgbClr val="9F293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i="1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baremul</a:t>
            </a:r>
            <a:r>
              <a:rPr lang="en-US" sz="2000" i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i="1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corectare</a:t>
            </a:r>
            <a:r>
              <a:rPr lang="en-US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>
              <a:solidFill>
                <a:srgbClr val="9F293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fr-FR" sz="2000" i="1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schema</a:t>
            </a:r>
            <a:r>
              <a:rPr lang="fr-FR" sz="2000" i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i="1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convertire</a:t>
            </a:r>
            <a:r>
              <a:rPr lang="fr-FR" sz="2000" i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sz="2000" i="1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punctajului</a:t>
            </a:r>
            <a:r>
              <a:rPr lang="fr-FR" sz="2000" i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fr-FR" sz="2000" i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note.</a:t>
            </a:r>
            <a:endParaRPr lang="ru-RU" sz="2000">
              <a:solidFill>
                <a:srgbClr val="9F293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o-RO" sz="2000">
              <a:solidFill>
                <a:srgbClr val="9F293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Fiecare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evaluare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sumativă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va fi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urmată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obligatoriu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analiza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probei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evaluare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care va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include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activități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postevaluative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diferențiate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Analiza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probei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evaluare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se va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realiza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ca parte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componentă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primei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lecții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din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următoarea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unitate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învățare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cazul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situații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specifice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profesorul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decide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acorde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lecție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întreagă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din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contul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orelor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discreția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cadrului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didactic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va fixa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lucru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proiectul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său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lungă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err="1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durată</a:t>
            </a:r>
            <a:r>
              <a:rPr lang="fr-FR" sz="2000"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>
              <a:solidFill>
                <a:srgbClr val="9F293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>
              <a:solidFill>
                <a:srgbClr val="9F293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21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77867" y="173421"/>
            <a:ext cx="8476947" cy="951091"/>
          </a:xfrm>
        </p:spPr>
        <p:txBody>
          <a:bodyPr>
            <a:noAutofit/>
          </a:bodyPr>
          <a:lstStyle/>
          <a:p>
            <a:pPr marL="365760" lvl="0" indent="-256032" algn="ctr">
              <a:lnSpc>
                <a:spcPct val="130000"/>
              </a:lnSpc>
              <a:spcBef>
                <a:spcPts val="400"/>
              </a:spcBef>
              <a:spcAft>
                <a:spcPts val="600"/>
              </a:spcAft>
            </a:pPr>
            <a:r>
              <a:rPr lang="ro-RO" sz="2400" b="1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o-RO" sz="2400" b="1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400" b="1" err="1" smtClean="0">
                <a:solidFill>
                  <a:srgbClr val="6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MANAGEMENTUL</a:t>
            </a:r>
            <a:r>
              <a:rPr lang="en-US" sz="2400" b="1" smtClean="0">
                <a:solidFill>
                  <a:srgbClr val="6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6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ÎNVĂ</a:t>
            </a:r>
            <a:r>
              <a:rPr lang="ro-RO" sz="2400" b="1">
                <a:solidFill>
                  <a:srgbClr val="6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Ţ</a:t>
            </a:r>
            <a:r>
              <a:rPr lang="en-US" sz="2400" b="1" err="1">
                <a:solidFill>
                  <a:srgbClr val="6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ĂMÂNTULUI</a:t>
            </a:r>
            <a:r>
              <a:rPr lang="en-US" sz="2400" b="1">
                <a:solidFill>
                  <a:srgbClr val="6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LA </a:t>
            </a:r>
            <a:r>
              <a:rPr lang="en-US" sz="2400" b="1" err="1">
                <a:solidFill>
                  <a:srgbClr val="6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DISTAN</a:t>
            </a:r>
            <a:r>
              <a:rPr lang="ro-RO" sz="2400" b="1">
                <a:solidFill>
                  <a:srgbClr val="6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Ţ</a:t>
            </a:r>
            <a:r>
              <a:rPr lang="en-US" sz="2400" b="1">
                <a:solidFill>
                  <a:srgbClr val="6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Ă </a:t>
            </a:r>
            <a:r>
              <a:rPr lang="en-US" sz="2400" b="1" err="1">
                <a:solidFill>
                  <a:srgbClr val="6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ÎN</a:t>
            </a:r>
            <a:r>
              <a:rPr lang="en-US" sz="2400" b="1">
                <a:solidFill>
                  <a:srgbClr val="6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CONDI</a:t>
            </a:r>
            <a:r>
              <a:rPr lang="ro-RO" sz="2400" b="1">
                <a:solidFill>
                  <a:srgbClr val="6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Ţ</a:t>
            </a:r>
            <a:r>
              <a:rPr lang="en-US" sz="2400" b="1">
                <a:solidFill>
                  <a:srgbClr val="6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II DE </a:t>
            </a:r>
            <a:r>
              <a:rPr lang="en-US" sz="2400" b="1" err="1">
                <a:solidFill>
                  <a:srgbClr val="6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CARANTINĂ</a:t>
            </a:r>
            <a:r>
              <a:rPr lang="ro-RO" sz="2400" b="1">
                <a:solidFill>
                  <a:srgbClr val="6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o-RO" sz="2400" b="1">
                <a:solidFill>
                  <a:srgbClr val="6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>
              <a:solidFill>
                <a:srgbClr val="600000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86701" y="1172496"/>
            <a:ext cx="7695602" cy="350862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365760" lvl="0" indent="-256032">
              <a:lnSpc>
                <a:spcPct val="130000"/>
              </a:lnSpc>
              <a:spcBef>
                <a:spcPts val="400"/>
              </a:spcBef>
              <a:spcAft>
                <a:spcPts val="600"/>
              </a:spcAft>
              <a:buClr>
                <a:srgbClr val="2DA2BF"/>
              </a:buClr>
              <a:buSzPct val="68000"/>
            </a:pPr>
            <a:r>
              <a:rPr lang="ro-RO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Organizarea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desfă</a:t>
            </a:r>
            <a:r>
              <a:rPr lang="ro-RO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urarea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procesului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educa</a:t>
            </a:r>
            <a:r>
              <a:rPr lang="ro-RO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ional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condi</a:t>
            </a:r>
            <a:r>
              <a:rPr lang="ro-RO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 de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carantină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ro-RO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Matematică</a:t>
            </a:r>
            <a:r>
              <a:rPr lang="en-US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baza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utilizarea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mijloacelor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instruirii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asistate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calculator </a:t>
            </a:r>
            <a:r>
              <a:rPr lang="ro-RO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metodelor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instruire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distan</a:t>
            </a:r>
            <a:r>
              <a:rPr lang="ro-RO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ă,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cadrele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didactice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asigurând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respectarea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cerin</a:t>
            </a:r>
            <a:r>
              <a:rPr lang="ro-RO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elor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privind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protec</a:t>
            </a:r>
            <a:r>
              <a:rPr lang="ro-RO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datelor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caracter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personal,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siguran</a:t>
            </a:r>
            <a:r>
              <a:rPr lang="ro-RO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mediul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online </a:t>
            </a:r>
            <a:r>
              <a:rPr lang="ro-RO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protec</a:t>
            </a:r>
            <a:r>
              <a:rPr lang="ro-RO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sănătă</a:t>
            </a:r>
            <a:r>
              <a:rPr lang="ro-RO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timpul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lucrului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echipamente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digitale</a:t>
            </a:r>
            <a:r>
              <a:rPr lang="ro-RO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>
              <a:lnSpc>
                <a:spcPct val="130000"/>
              </a:lnSpc>
              <a:spcBef>
                <a:spcPts val="400"/>
              </a:spcBef>
              <a:spcAft>
                <a:spcPts val="600"/>
              </a:spcAft>
              <a:buClr>
                <a:srgbClr val="2DA2BF"/>
              </a:buClr>
              <a:buSzPct val="68000"/>
            </a:pPr>
            <a:r>
              <a:rPr lang="ro-RO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Interac</a:t>
            </a:r>
            <a:r>
              <a:rPr lang="ro-RO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iunea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elevii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realizată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mod </a:t>
            </a:r>
            <a:r>
              <a:rPr lang="en-US" sz="2000" b="1" err="1">
                <a:solidFill>
                  <a:srgbClr val="2DA2BF"/>
                </a:solidFill>
                <a:latin typeface="Times New Roman" pitchFamily="18" charset="0"/>
                <a:cs typeface="Times New Roman" pitchFamily="18" charset="0"/>
              </a:rPr>
              <a:t>sincron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2DA2BF"/>
                </a:solidFill>
                <a:latin typeface="Times New Roman" pitchFamily="18" charset="0"/>
                <a:cs typeface="Times New Roman" pitchFamily="18" charset="0"/>
              </a:rPr>
              <a:t>asincron</a:t>
            </a:r>
            <a:endParaRPr lang="ro-RO" sz="2000" b="1">
              <a:solidFill>
                <a:srgbClr val="2DA2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>
              <a:lnSpc>
                <a:spcPct val="130000"/>
              </a:lnSpc>
              <a:spcBef>
                <a:spcPts val="400"/>
              </a:spcBef>
              <a:spcAft>
                <a:spcPts val="600"/>
              </a:spcAft>
              <a:buClr>
                <a:srgbClr val="2DA2BF"/>
              </a:buClr>
              <a:buSzPct val="68000"/>
            </a:pPr>
            <a:r>
              <a:rPr lang="ro-RO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nterven</a:t>
            </a:r>
            <a:r>
              <a:rPr lang="ro-RO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iile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sincron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depă</a:t>
            </a:r>
            <a:r>
              <a:rPr lang="ro-RO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o-RO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durată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15 minute</a:t>
            </a:r>
            <a:r>
              <a:rPr lang="ru-RU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2000" b="1">
              <a:solidFill>
                <a:srgbClr val="2DA2B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56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67053" y="110359"/>
            <a:ext cx="6498123" cy="725349"/>
          </a:xfrm>
        </p:spPr>
        <p:txBody>
          <a:bodyPr>
            <a:normAutofit fontScale="90000"/>
          </a:bodyPr>
          <a:lstStyle/>
          <a:p>
            <a:r>
              <a:rPr lang="ro-RO" sz="430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Cele mai utile adrese:</a:t>
            </a:r>
            <a:endParaRPr lang="ru-RU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83779" y="804041"/>
            <a:ext cx="7835462" cy="387708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425450"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" pitchFamily="2" charset="2"/>
              <a:buChar char="§"/>
              <a:defRPr/>
            </a:pPr>
            <a:r>
              <a:rPr lang="ro-RO" altLang="ru-RU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Pagina WEB a </a:t>
            </a:r>
            <a:r>
              <a:rPr lang="ro-RO" altLang="ru-RU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MECC</a:t>
            </a:r>
            <a:r>
              <a:rPr lang="ro-RO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RO" altLang="ru-RU" sz="2400" i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u-RU" sz="2400" i="1" u="sng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mecc.gov.md</a:t>
            </a:r>
            <a:r>
              <a:rPr lang="ro-RO" altLang="ru-RU" sz="2400" i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o-RO" altLang="ru-RU" sz="2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altLang="ru-RU" sz="2400" i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link:</a:t>
            </a:r>
            <a:r>
              <a:rPr lang="ro-RO" altLang="ru-RU" sz="2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EDUCAŢIE / </a:t>
            </a:r>
            <a:r>
              <a:rPr lang="ro-RO" altLang="ru-RU" sz="2400" i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Învatamint</a:t>
            </a:r>
            <a:r>
              <a:rPr lang="ro-RO" altLang="ru-RU" sz="2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general / Acte normative / Ordine ș. a.</a:t>
            </a:r>
          </a:p>
          <a:p>
            <a:pPr marL="425450"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" pitchFamily="2" charset="2"/>
              <a:buChar char="§"/>
              <a:defRPr/>
            </a:pPr>
            <a:r>
              <a:rPr lang="ro-RO" altLang="ru-RU" sz="2400" i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o-RO" altLang="ru-RU" sz="2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o-RO" altLang="ru-RU" sz="2400" i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educatieonline.md</a:t>
            </a:r>
            <a:r>
              <a:rPr lang="ro-RO" altLang="ru-RU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Modele de lecții.</a:t>
            </a:r>
          </a:p>
          <a:p>
            <a:pPr marL="425450"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i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Platforme</a:t>
            </a:r>
            <a:r>
              <a:rPr lang="en-US" sz="2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i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întâlniri</a:t>
            </a:r>
            <a:r>
              <a:rPr lang="en-US" sz="2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Google Meet, Microsoft Teams)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ședințe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întâlniri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distanță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450"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i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Rețelele</a:t>
            </a:r>
            <a:r>
              <a:rPr lang="en-US" sz="2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US" sz="24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Facebook) </a:t>
            </a:r>
            <a:endParaRPr lang="ro-RO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450"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Aplicațiile</a:t>
            </a:r>
            <a:r>
              <a:rPr lang="en-US" sz="24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tip Voice over IP </a:t>
            </a:r>
            <a:r>
              <a:rPr lang="en-US" sz="2400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4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Mesajerie</a:t>
            </a:r>
            <a:r>
              <a:rPr lang="en-US" sz="24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instantanee</a:t>
            </a:r>
            <a:r>
              <a:rPr lang="en-US" sz="24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(de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exemplu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Skype,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discuții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partajare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resurse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o-RO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5450"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www.red.prodidactica.md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resurse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-red/red-</a:t>
            </a:r>
            <a:r>
              <a:rPr lang="en-US" sz="24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nationale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o-RO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(resurse educaționale deschise pe discipline școlare, inclusiv la </a:t>
            </a:r>
            <a:r>
              <a:rPr lang="ro-RO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matematică</a:t>
            </a:r>
            <a:endParaRPr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35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09903" y="368454"/>
            <a:ext cx="7409794" cy="455167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lvl="0" indent="0" algn="ctr" defTabSz="457200">
              <a:spcBef>
                <a:spcPts val="0"/>
              </a:spcBef>
              <a:buNone/>
            </a:pPr>
            <a:r>
              <a:rPr lang="ro-RO" sz="4000" b="1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Constantia" panose="02030602050306030303" pitchFamily="18" charset="0"/>
              </a:rPr>
              <a:t>Viața nu înseamnă să aștepți ca să treacă furtunile, ci ca să înveți să dansezi în ploaie.</a:t>
            </a:r>
            <a:endParaRPr lang="ru-RU" sz="400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endParaRPr lang="ru-RU"/>
          </a:p>
        </p:txBody>
      </p:sp>
      <p:pic>
        <p:nvPicPr>
          <p:cNvPr id="4" name="Imagine 10" descr="&amp;Kcy;&amp;acy;&amp;rcy;&amp;tcy;&amp;icy;&amp;ncy;&amp;kcy;&amp;icy; &amp;pcy;&amp;ocy; &amp;zcy;&amp;acy;&amp;pcy;&amp;rcy;&amp;ocy;&amp;scy;&amp;ucy; obiective">
            <a:extLst>
              <a:ext uri="{FF2B5EF4-FFF2-40B4-BE49-F238E27FC236}">
                <a16:creationId xmlns:a16="http://schemas.microsoft.com/office/drawing/2014/main" xmlns="" id="{81947735-7918-4F15-B8D3-8DCD307EC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801" y="2907453"/>
            <a:ext cx="2570105" cy="201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32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sz="4900">
                <a:solidFill>
                  <a:srgbClr val="604878">
                    <a:lumMod val="75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Mulţumesc pentru atenţie!</a:t>
            </a:r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55" y="1360542"/>
            <a:ext cx="3968840" cy="313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860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41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Obiectivele seminarului:</a:t>
            </a:r>
            <a:endParaRPr lang="ru-RU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86701" y="1172496"/>
            <a:ext cx="6809449" cy="3508626"/>
          </a:xfrm>
        </p:spPr>
        <p:txBody>
          <a:bodyPr>
            <a:normAutofit fontScale="92500"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o-RO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Eficientizarea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procesului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educațional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ro-RO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matematică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asigurarea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calității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demersului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didactic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schimbul de experiență al </a:t>
            </a:r>
            <a:r>
              <a:rPr lang="en-US" sz="27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cadrelor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didactice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o-RO" sz="2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Utilizarea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metodelor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tehnicilor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evaluare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distanță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7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procesul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educa</a:t>
            </a:r>
            <a:r>
              <a:rPr lang="ro-RO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7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ional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7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Matematic</a:t>
            </a:r>
            <a:r>
              <a:rPr lang="ro-RO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Planificarea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evaluări</a:t>
            </a:r>
            <a:r>
              <a:rPr lang="en-US" sz="27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ro-RO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online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7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Matematic</a:t>
            </a:r>
            <a:r>
              <a:rPr lang="ro-RO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realizarea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o-RO" sz="2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5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8"/>
          <p:cNvSpPr>
            <a:spLocks noChangeShapeType="1"/>
          </p:cNvSpPr>
          <p:nvPr>
            <p:custDataLst>
              <p:tags r:id="rId2"/>
            </p:custDataLst>
          </p:nvPr>
        </p:nvSpPr>
        <p:spPr bwMode="gray">
          <a:xfrm flipH="1">
            <a:off x="-38699" y="3575575"/>
            <a:ext cx="3171825" cy="139065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sym typeface="Arial" panose="020B0604020202020204" pitchFamily="34" charset="0"/>
            </a:endParaRPr>
          </a:p>
        </p:txBody>
      </p:sp>
      <p:sp>
        <p:nvSpPr>
          <p:cNvPr id="4" name="Line 29"/>
          <p:cNvSpPr>
            <a:spLocks noChangeShapeType="1"/>
          </p:cNvSpPr>
          <p:nvPr>
            <p:custDataLst>
              <p:tags r:id="rId3"/>
            </p:custDataLst>
          </p:nvPr>
        </p:nvSpPr>
        <p:spPr bwMode="gray">
          <a:xfrm flipH="1">
            <a:off x="3175" y="4760120"/>
            <a:ext cx="2368550" cy="191691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Line 30"/>
          <p:cNvSpPr>
            <a:spLocks noChangeShapeType="1"/>
          </p:cNvSpPr>
          <p:nvPr>
            <p:custDataLst>
              <p:tags r:id="rId4"/>
            </p:custDataLst>
          </p:nvPr>
        </p:nvSpPr>
        <p:spPr bwMode="gray">
          <a:xfrm flipH="1">
            <a:off x="3178" y="2711055"/>
            <a:ext cx="511175" cy="2240756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sym typeface="Arial" panose="020B0604020202020204" pitchFamily="34" charset="0"/>
            </a:endParaRPr>
          </a:p>
        </p:txBody>
      </p:sp>
      <p:sp>
        <p:nvSpPr>
          <p:cNvPr id="6" name="AutoShape 31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360488" y="2358630"/>
            <a:ext cx="190500" cy="19169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sym typeface="Arial" panose="020B0604020202020204" pitchFamily="34" charset="0"/>
            </a:endParaRPr>
          </a:p>
        </p:txBody>
      </p:sp>
      <p:sp>
        <p:nvSpPr>
          <p:cNvPr id="7" name="AutoShape 32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051050" y="2967038"/>
            <a:ext cx="192088" cy="191691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sym typeface="Arial" panose="020B0604020202020204" pitchFamily="34" charset="0"/>
            </a:endParaRPr>
          </a:p>
        </p:txBody>
      </p:sp>
      <p:sp>
        <p:nvSpPr>
          <p:cNvPr id="8" name="AutoShape 33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446341" y="3861199"/>
            <a:ext cx="192087" cy="19169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sym typeface="Arial" panose="020B0604020202020204" pitchFamily="34" charset="0"/>
            </a:endParaRPr>
          </a:p>
        </p:txBody>
      </p:sp>
      <p:sp>
        <p:nvSpPr>
          <p:cNvPr id="9" name="Line 34"/>
          <p:cNvSpPr>
            <a:spLocks noChangeShapeType="1"/>
          </p:cNvSpPr>
          <p:nvPr>
            <p:custDataLst>
              <p:tags r:id="rId8"/>
            </p:custDataLst>
          </p:nvPr>
        </p:nvSpPr>
        <p:spPr bwMode="gray">
          <a:xfrm flipH="1">
            <a:off x="3175" y="2533650"/>
            <a:ext cx="1398588" cy="241816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Line 35"/>
          <p:cNvSpPr>
            <a:spLocks noChangeShapeType="1"/>
          </p:cNvSpPr>
          <p:nvPr>
            <p:custDataLst>
              <p:tags r:id="rId9"/>
            </p:custDataLst>
          </p:nvPr>
        </p:nvSpPr>
        <p:spPr bwMode="gray">
          <a:xfrm flipH="1">
            <a:off x="1591" y="3987405"/>
            <a:ext cx="2435225" cy="964406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Line 36"/>
          <p:cNvSpPr>
            <a:spLocks noChangeShapeType="1"/>
          </p:cNvSpPr>
          <p:nvPr>
            <p:custDataLst>
              <p:tags r:id="rId10"/>
            </p:custDataLst>
          </p:nvPr>
        </p:nvSpPr>
        <p:spPr bwMode="gray">
          <a:xfrm flipH="1">
            <a:off x="3175" y="941460"/>
            <a:ext cx="1497013" cy="4010352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sym typeface="Arial" panose="020B0604020202020204" pitchFamily="34" charset="0"/>
            </a:endParaRPr>
          </a:p>
        </p:txBody>
      </p:sp>
      <p:sp>
        <p:nvSpPr>
          <p:cNvPr id="12" name="Line 37"/>
          <p:cNvSpPr>
            <a:spLocks noChangeShapeType="1"/>
          </p:cNvSpPr>
          <p:nvPr>
            <p:custDataLst>
              <p:tags r:id="rId11"/>
            </p:custDataLst>
          </p:nvPr>
        </p:nvSpPr>
        <p:spPr bwMode="gray">
          <a:xfrm flipH="1">
            <a:off x="44533" y="1831613"/>
            <a:ext cx="1999157" cy="2603465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sym typeface="Arial" panose="020B0604020202020204" pitchFamily="34" charset="0"/>
            </a:endParaRPr>
          </a:p>
        </p:txBody>
      </p:sp>
      <p:sp>
        <p:nvSpPr>
          <p:cNvPr id="13" name="Line 38"/>
          <p:cNvSpPr>
            <a:spLocks noChangeShapeType="1"/>
          </p:cNvSpPr>
          <p:nvPr>
            <p:custDataLst>
              <p:tags r:id="rId12"/>
            </p:custDataLst>
          </p:nvPr>
        </p:nvSpPr>
        <p:spPr bwMode="gray">
          <a:xfrm flipH="1">
            <a:off x="-23813" y="2516983"/>
            <a:ext cx="2549526" cy="1913562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sym typeface="Arial" panose="020B0604020202020204" pitchFamily="34" charset="0"/>
            </a:endParaRPr>
          </a:p>
        </p:txBody>
      </p:sp>
      <p:sp>
        <p:nvSpPr>
          <p:cNvPr id="14" name="Line 39"/>
          <p:cNvSpPr>
            <a:spLocks noChangeShapeType="1"/>
          </p:cNvSpPr>
          <p:nvPr>
            <p:custDataLst>
              <p:tags r:id="rId13"/>
            </p:custDataLst>
          </p:nvPr>
        </p:nvSpPr>
        <p:spPr bwMode="gray">
          <a:xfrm flipH="1">
            <a:off x="76176" y="4674394"/>
            <a:ext cx="3510920" cy="342305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Line 42@|9FFC:0|FBC:0|LFC:10921638|LBC:16777215"/>
          <p:cNvSpPr>
            <a:spLocks noChangeShapeType="1"/>
          </p:cNvSpPr>
          <p:nvPr>
            <p:custDataLst>
              <p:tags r:id="rId14"/>
            </p:custDataLst>
          </p:nvPr>
        </p:nvSpPr>
        <p:spPr bwMode="gray">
          <a:xfrm flipH="1">
            <a:off x="-23813" y="3105151"/>
            <a:ext cx="2112963" cy="1984772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sym typeface="Arial" panose="020B0604020202020204" pitchFamily="34" charset="0"/>
            </a:endParaRPr>
          </a:p>
        </p:txBody>
      </p:sp>
      <p:sp>
        <p:nvSpPr>
          <p:cNvPr id="16" name="AutoShape 50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648075" y="4345782"/>
            <a:ext cx="552450" cy="5524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7" name="AutoShape 55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491240" y="419369"/>
            <a:ext cx="552450" cy="5524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FEFFFF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sym typeface="Arial" panose="020B0604020202020204" pitchFamily="34" charset="0"/>
            </a:endParaRPr>
          </a:p>
        </p:txBody>
      </p:sp>
      <p:sp>
        <p:nvSpPr>
          <p:cNvPr id="18" name="AutoShape 56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973263" y="1381125"/>
            <a:ext cx="552450" cy="5524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FEFFFF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AutoShape 57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2525713" y="2185094"/>
            <a:ext cx="552450" cy="55126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FEFFFF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sym typeface="Arial" panose="020B0604020202020204" pitchFamily="34" charset="0"/>
            </a:endParaRPr>
          </a:p>
        </p:txBody>
      </p:sp>
      <p:sp>
        <p:nvSpPr>
          <p:cNvPr id="20" name="AutoShape 58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439741" y="2516983"/>
            <a:ext cx="192087" cy="192881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sym typeface="Arial" panose="020B0604020202020204" pitchFamily="34" charset="0"/>
            </a:endParaRPr>
          </a:p>
        </p:txBody>
      </p:sp>
      <p:sp>
        <p:nvSpPr>
          <p:cNvPr id="21" name="AutoShape 59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392366" y="4674395"/>
            <a:ext cx="192087" cy="192881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sym typeface="Arial" panose="020B0604020202020204" pitchFamily="34" charset="0"/>
            </a:endParaRPr>
          </a:p>
        </p:txBody>
      </p:sp>
      <p:sp>
        <p:nvSpPr>
          <p:cNvPr id="22" name="Arc 41@|5FFC:10921638|FBC:16777215|LFC:6902852|LBC:16777215"/>
          <p:cNvSpPr/>
          <p:nvPr>
            <p:custDataLst>
              <p:tags r:id="rId21"/>
            </p:custDataLst>
          </p:nvPr>
        </p:nvSpPr>
        <p:spPr bwMode="gray">
          <a:xfrm>
            <a:off x="7938" y="3257551"/>
            <a:ext cx="1909762" cy="188237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sym typeface="Arial" panose="020B0604020202020204" pitchFamily="34" charset="0"/>
            </a:endParaRPr>
          </a:p>
        </p:txBody>
      </p:sp>
      <p:sp>
        <p:nvSpPr>
          <p:cNvPr id="23" name="Arc 44@|5FFC:14657585|FBC:16777215|LFC:6902852|LBC:16777215"/>
          <p:cNvSpPr/>
          <p:nvPr>
            <p:custDataLst>
              <p:tags r:id="rId22"/>
            </p:custDataLst>
          </p:nvPr>
        </p:nvSpPr>
        <p:spPr bwMode="gray">
          <a:xfrm>
            <a:off x="3" y="3384949"/>
            <a:ext cx="1917697" cy="175498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sym typeface="Arial" panose="020B0604020202020204" pitchFamily="34" charset="0"/>
            </a:endParaRPr>
          </a:p>
        </p:txBody>
      </p:sp>
      <p:sp>
        <p:nvSpPr>
          <p:cNvPr id="14359" name="TextBox 1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176" y="4076700"/>
            <a:ext cx="1424012" cy="69294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216025">
              <a:spcBef>
                <a:spcPct val="20000"/>
              </a:spcBef>
            </a:pPr>
            <a:r>
              <a:rPr lang="ro-RO" altLang="zh-CN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CADRUL NORMATIV</a:t>
            </a:r>
            <a:endParaRPr lang="en-US" altLang="zh-CN" sz="2000" b="1">
              <a:solidFill>
                <a:srgbClr val="FFFF00"/>
              </a:solidFill>
              <a:latin typeface="Times New Roman" pitchFamily="18" charset="0"/>
              <a:ea typeface="SimSun" pitchFamily="2" charset="-122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25" name="AutoShape 57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3034646" y="3280173"/>
            <a:ext cx="552450" cy="55126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FEFFFF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sym typeface="Arial" panose="020B0604020202020204" pitchFamily="34" charset="0"/>
            </a:endParaRPr>
          </a:p>
        </p:txBody>
      </p:sp>
      <p:sp>
        <p:nvSpPr>
          <p:cNvPr id="14361" name="TextBox 1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043690" y="449730"/>
            <a:ext cx="6753469" cy="4917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1216025">
              <a:spcBef>
                <a:spcPct val="20000"/>
              </a:spcBef>
            </a:pPr>
            <a:r>
              <a:rPr lang="ro-RO" altLang="zh-CN" b="1" dirty="0">
                <a:solidFill>
                  <a:srgbClr val="002060"/>
                </a:solidFill>
                <a:latin typeface="Times New Roman" pitchFamily="18" charset="0"/>
                <a:sym typeface="Arial" pitchFamily="34" charset="0"/>
              </a:rPr>
              <a:t>CODUL EDUCAŢIEI AL REPUBLICII MOLDOVA</a:t>
            </a:r>
            <a:endParaRPr lang="en-US" altLang="zh-CN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sym typeface="Arial" pitchFamily="34" charset="0"/>
            </a:endParaRPr>
          </a:p>
        </p:txBody>
      </p:sp>
      <p:sp>
        <p:nvSpPr>
          <p:cNvPr id="14362" name="TextBox 1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84453" y="1339885"/>
            <a:ext cx="6367459" cy="4917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1216025">
              <a:spcBef>
                <a:spcPct val="20000"/>
              </a:spcBef>
            </a:pPr>
            <a:r>
              <a:rPr lang="ro-RO" altLang="zh-CN" b="1" dirty="0">
                <a:solidFill>
                  <a:srgbClr val="002060"/>
                </a:solidFill>
                <a:latin typeface="Times New Roman" pitchFamily="18" charset="0"/>
                <a:sym typeface="Arial" pitchFamily="34" charset="0"/>
              </a:rPr>
              <a:t>PLAN CADRU PENTRU ÎNVĂŢĂMÂNTUL PRIMAR, GIMNAZIAL ŞI LICEAL ÎN ANUL DE STUDII 2020 - 2021</a:t>
            </a:r>
            <a:endParaRPr lang="en-US" altLang="zh-CN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sym typeface="Arial" pitchFamily="34" charset="0"/>
            </a:endParaRPr>
          </a:p>
        </p:txBody>
      </p:sp>
      <p:sp>
        <p:nvSpPr>
          <p:cNvPr id="14363" name="TextBox 1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078163" y="2133600"/>
            <a:ext cx="5873750" cy="6542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216025">
              <a:spcBef>
                <a:spcPct val="20000"/>
              </a:spcBef>
            </a:pPr>
            <a:r>
              <a:rPr lang="ro-RO" altLang="zh-C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CURRICULUM NAŢIONAL LA </a:t>
            </a:r>
            <a:r>
              <a:rPr lang="ro-RO" altLang="zh-C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MATEMATICĂ </a:t>
            </a:r>
          </a:p>
          <a:p>
            <a:pPr algn="ctr" defTabSz="1216025">
              <a:spcBef>
                <a:spcPct val="20000"/>
              </a:spcBef>
            </a:pPr>
            <a:r>
              <a:rPr lang="ro-RO" altLang="zh-C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( </a:t>
            </a:r>
            <a:r>
              <a:rPr lang="ro-RO" altLang="zh-C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ediţia 2010; </a:t>
            </a:r>
            <a:r>
              <a:rPr lang="ro-RO" altLang="zh-C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ediţia </a:t>
            </a:r>
            <a:r>
              <a:rPr lang="ro-RO" altLang="zh-C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>2019)</a:t>
            </a:r>
            <a:endParaRPr lang="en-US" altLang="zh-CN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14365" name="TextBox 1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189413" y="4376738"/>
            <a:ext cx="4762499" cy="490538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1216025">
              <a:spcBef>
                <a:spcPct val="20000"/>
              </a:spcBef>
            </a:pPr>
            <a:r>
              <a:rPr lang="ro-RO" altLang="zh-CN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Arial" pitchFamily="34" charset="0"/>
              </a:rPr>
              <a:t>ALTE ACTE NORMATIVE APROBATE PE PARCURSUL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Arial" pitchFamily="34" charset="0"/>
              </a:rPr>
              <a:t>  </a:t>
            </a:r>
            <a:r>
              <a:rPr lang="ro-RO" altLang="zh-CN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Arial" pitchFamily="34" charset="0"/>
              </a:rPr>
              <a:t>ANULUI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Arial" pitchFamily="34" charset="0"/>
              </a:rPr>
              <a:t> </a:t>
            </a:r>
            <a:r>
              <a:rPr lang="ro-RO" altLang="zh-CN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Arial" pitchFamily="34" charset="0"/>
              </a:rPr>
              <a:t>2020-2021</a:t>
            </a:r>
            <a:endParaRPr lang="en-US" altLang="zh-CN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sym typeface="Arial" pitchFamily="34" charset="0"/>
            </a:endParaRPr>
          </a:p>
        </p:txBody>
      </p:sp>
      <p:sp>
        <p:nvSpPr>
          <p:cNvPr id="2" name="Dreptunghi 1"/>
          <p:cNvSpPr/>
          <p:nvPr/>
        </p:nvSpPr>
        <p:spPr>
          <a:xfrm>
            <a:off x="3587096" y="2902834"/>
            <a:ext cx="5364817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1216025">
              <a:spcBef>
                <a:spcPct val="20000"/>
              </a:spcBef>
            </a:pPr>
            <a:r>
              <a:rPr lang="ro-RO" altLang="zh-CN" b="1" dirty="0">
                <a:solidFill>
                  <a:srgbClr val="002060"/>
                </a:solidFill>
                <a:latin typeface="Times New Roman" pitchFamily="18" charset="0"/>
                <a:sym typeface="Arial" pitchFamily="34" charset="0"/>
              </a:rPr>
              <a:t>REGULAMENTUL PRIVIND EVALUAREA ŞI NOTAREA REZULTATELOR ÎNVĂŢĂRII; PROMOVAREA ŞI ABSOLVIREA ÎN ÎNVĂŢĂMÂNTUL PRIMAR ŞI SECUNDAR</a:t>
            </a:r>
            <a:endParaRPr lang="en-US" altLang="zh-CN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sym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877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0089"/>
            <a:ext cx="5909190" cy="467611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smtClean="0">
                <a:effectLst/>
                <a:latin typeface="Times New Roman" pitchFamily="18" charset="0"/>
                <a:cs typeface="Times New Roman" pitchFamily="18" charset="0"/>
              </a:rPr>
              <a:t>Agenda seminarului</a:t>
            </a:r>
            <a:endParaRPr lang="ru-RU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590" t="21372" r="17025" b="8257"/>
          <a:stretch>
            <a:fillRect/>
          </a:stretch>
        </p:blipFill>
        <p:spPr bwMode="auto">
          <a:xfrm>
            <a:off x="428625" y="666750"/>
            <a:ext cx="6781800" cy="435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88226" y="162681"/>
            <a:ext cx="6498123" cy="725349"/>
          </a:xfrm>
        </p:spPr>
        <p:txBody>
          <a:bodyPr/>
          <a:lstStyle/>
          <a:p>
            <a:pPr algn="ctr"/>
            <a:r>
              <a:rPr lang="ro-RO" sz="4000" b="1">
                <a:solidFill>
                  <a:srgbClr val="F07F09">
                    <a:lumMod val="50000"/>
                  </a:srgbClr>
                </a:solidFill>
                <a:effectLst/>
                <a:latin typeface="Times New Roman" pitchFamily="18" charset="0"/>
              </a:rPr>
              <a:t>Acte </a:t>
            </a:r>
            <a:r>
              <a:rPr lang="ro-RO" sz="4000" b="1" smtClean="0">
                <a:solidFill>
                  <a:srgbClr val="F07F09">
                    <a:lumMod val="50000"/>
                  </a:srgbClr>
                </a:solidFill>
                <a:effectLst/>
                <a:latin typeface="Times New Roman" pitchFamily="18" charset="0"/>
              </a:rPr>
              <a:t>normative:</a:t>
            </a:r>
            <a:endParaRPr lang="ru-RU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36483" y="819807"/>
            <a:ext cx="7993117" cy="432369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 algn="just"/>
            <a:r>
              <a:rPr lang="ro-RO" sz="1600" i="1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CODUL EDUCAȚIEI AL REPUBLICII MOLDOVA, aprobat prin Legea nr. 152 din 17.07.2014</a:t>
            </a:r>
          </a:p>
          <a:p>
            <a:pPr lvl="0" algn="just"/>
            <a:r>
              <a:rPr lang="ro-RO" sz="1600" i="1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Planul-cadru pentru învățământul primar, gimnazial şi liceal, anul școlar 20</a:t>
            </a:r>
            <a:r>
              <a:rPr lang="en-US" sz="1600" i="1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o-RO" sz="1600" i="1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1600" i="1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o-RO" sz="1600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aprobat prin Ordinul nr. </a:t>
            </a:r>
            <a:r>
              <a:rPr lang="ro-RO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ro-RO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en-US" sz="1600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ro-RO" sz="1600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aprilie</a:t>
            </a:r>
            <a:r>
              <a:rPr lang="en-US" sz="1600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o-RO" sz="1600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Ministrului Educației, Culturii și Cercetării;</a:t>
            </a:r>
          </a:p>
          <a:p>
            <a:pPr lvl="0" algn="just"/>
            <a:r>
              <a:rPr lang="ro-RO" sz="1600" i="1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MATEMATICĂ. Învățământul gimnazial. Curriculum pentru clasele V </a:t>
            </a:r>
            <a:r>
              <a:rPr lang="ro-RO" sz="1600" i="1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ro-RO" sz="1600" i="1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sz="1600" i="1" dirty="0" err="1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o-RO" sz="1600" i="1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1600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Ghidul de implementare a curriculumului. Aprobat prin Ordinul nr. </a:t>
            </a:r>
            <a:r>
              <a:rPr lang="en-US" sz="1600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906</a:t>
            </a:r>
            <a:r>
              <a:rPr lang="ro-RO" sz="1600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600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o-RO" sz="1600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iulie 2019 al Ministrului Educaţiei, Culturii și Cercetării; </a:t>
            </a:r>
            <a:r>
              <a:rPr lang="ro-RO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(pentru cl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asele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V-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o-RO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 algn="just"/>
            <a:r>
              <a:rPr lang="ro-RO" sz="1600" i="1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MATEMATICĂ. Învățământul liceal. Curriculum pentru clasele X </a:t>
            </a:r>
            <a:r>
              <a:rPr lang="ro-RO" sz="1600" i="1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ro-RO" sz="1600" i="1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sz="1600" i="1" dirty="0" err="1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r>
              <a:rPr lang="ro-RO" sz="1600" i="1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1600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Ghidul de implementare a curriculumului. Aprobat prin Ordinul nr. </a:t>
            </a:r>
            <a:r>
              <a:rPr lang="en-US" sz="1600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906</a:t>
            </a:r>
            <a:r>
              <a:rPr lang="ro-RO" sz="1600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600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o-RO" sz="1600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iulie 2019 al Ministrului Educaţiei, Culturii și Cercetării; </a:t>
            </a:r>
            <a:r>
              <a:rPr lang="ro-RO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(pentru clas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ro-RO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 algn="just"/>
            <a:r>
              <a:rPr lang="ro-RO" sz="1600" i="1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MATEMATICĂ. Curriculum pentru învățământul gimnazial (clasele V </a:t>
            </a:r>
            <a:r>
              <a:rPr lang="ro-RO" sz="1600" i="1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ro-RO" sz="1600" i="1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sz="1600" i="1" dirty="0" err="1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o-RO" sz="1600" i="1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sz="1600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Chişinău, 2010, aprobat prin Ordinul nr. 244 din 27 aprilie 2010 al Ministrului Educaţiei; </a:t>
            </a:r>
            <a:r>
              <a:rPr lang="ro-RO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(pentru clasele VI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o-RO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o-RO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 algn="just"/>
            <a:r>
              <a:rPr lang="ro-RO" sz="1600" i="1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MATEMATICĂ. Curriculum pentru clasele a X-a </a:t>
            </a:r>
            <a:r>
              <a:rPr lang="ro-RO" sz="1600" i="1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ro-RO" sz="1600" i="1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XII-a</a:t>
            </a:r>
            <a:r>
              <a:rPr lang="ro-RO" sz="1600" dirty="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Chişinău, 2010, aprobat prin Ordinul nr. 9 din 23 februarie 2010 al Ministrului Educaţiei; </a:t>
            </a:r>
            <a:r>
              <a:rPr lang="ro-RO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(pentru clas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1346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6478" y="545911"/>
            <a:ext cx="9007522" cy="62201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o-RO" sz="4000" b="1">
                <a:solidFill>
                  <a:srgbClr val="F07F09">
                    <a:lumMod val="50000"/>
                  </a:srgbClr>
                </a:solidFill>
                <a:effectLst/>
                <a:latin typeface="Times New Roman" pitchFamily="18" charset="0"/>
              </a:rPr>
              <a:t>Acte normative</a:t>
            </a:r>
            <a:endParaRPr lang="ru-RU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95535" y="1160062"/>
            <a:ext cx="8789158" cy="3753134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o-RO" sz="200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err="1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ATEMATIC</a:t>
            </a:r>
            <a:r>
              <a:rPr lang="ro-RO" sz="200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Ă. Ghid de implementare a curriculumului modernizat pentru treapta gimnazială de învățământ. Chișinău, </a:t>
            </a:r>
            <a:r>
              <a:rPr lang="ro-RO" sz="2000" err="1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Lyceum</a:t>
            </a:r>
            <a:r>
              <a:rPr lang="ro-RO" sz="200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2011;</a:t>
            </a:r>
          </a:p>
          <a:p>
            <a:pPr lvl="0" algn="just"/>
            <a:r>
              <a:rPr lang="ro-RO" sz="200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err="1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ATEMATIC</a:t>
            </a:r>
            <a:r>
              <a:rPr lang="ro-RO" sz="200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Ă. Ghid de implementare a curriculumului modernizat pentru treapta liceală. Chișinău, Cartier, 2010;</a:t>
            </a:r>
          </a:p>
          <a:p>
            <a:pPr lvl="0" algn="just"/>
            <a:r>
              <a:rPr lang="ro-RO" sz="200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Cadrul de referință al Curriculumului Național (aprobat la Consiliul Național pentru Curriculum la 30 mai 2017). Chișinău, </a:t>
            </a:r>
            <a:r>
              <a:rPr lang="ro-RO" sz="2000" err="1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Lyceum</a:t>
            </a:r>
            <a:r>
              <a:rPr lang="ro-RO" sz="200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2017;</a:t>
            </a:r>
          </a:p>
          <a:p>
            <a:pPr lvl="0" algn="just"/>
            <a:r>
              <a:rPr lang="ro-RO" sz="200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Regulamentul privind evaluarea și notarea rezultatelor învățării, promovarea și absolvirea în învățământul primar și secundar (Ordinul nr. 70 din 30.01.2020); </a:t>
            </a:r>
          </a:p>
          <a:p>
            <a:pPr lvl="0" algn="just"/>
            <a:r>
              <a:rPr lang="ro-RO" sz="200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Instrucțiune privind managementul temelor pentru acasă în învățământul primar, gimnazial și liceal (Ordinul nr. 1249 din 22.08.20</a:t>
            </a:r>
            <a:r>
              <a:rPr lang="en-US" sz="200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o-RO" sz="200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 algn="just"/>
            <a:r>
              <a:rPr lang="en-US" sz="2000" err="1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Ordinul</a:t>
            </a:r>
            <a:r>
              <a:rPr lang="en-US" sz="200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nr. 919 din 19.07.2019 cu </a:t>
            </a:r>
            <a:r>
              <a:rPr lang="en-US" sz="2000" err="1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privire</a:t>
            </a:r>
            <a:r>
              <a:rPr lang="en-US" sz="200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err="1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implementarea</a:t>
            </a:r>
            <a:r>
              <a:rPr lang="en-US" sz="200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curricula </a:t>
            </a:r>
            <a:r>
              <a:rPr lang="en-US" sz="2000" err="1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desciplinare</a:t>
            </a:r>
            <a:r>
              <a:rPr lang="ro-RO" sz="2000">
                <a:solidFill>
                  <a:srgbClr val="9F293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l"/>
            <a:endParaRPr lang="ro-RO" sz="1900">
              <a:solidFill>
                <a:srgbClr val="9F293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85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92268" y="131151"/>
            <a:ext cx="6498123" cy="546768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>
                <a:solidFill>
                  <a:srgbClr val="A53010">
                    <a:lumMod val="50000"/>
                  </a:srgbClr>
                </a:solidFill>
                <a:effectLst/>
                <a:latin typeface="Times New Roman" pitchFamily="18" charset="0"/>
              </a:rPr>
              <a:t>Acte normative</a:t>
            </a:r>
            <a:endParaRPr lang="ru-RU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99545" y="677917"/>
            <a:ext cx="7977352" cy="42566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o-RO" sz="24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Regulamentul-tip de organizare și funcționare a instituțiilor de învățământ primar și secundar, ciclul I și II, aprobat prin ordinul nr. 235 din 25 martie 2016;</a:t>
            </a:r>
            <a:endParaRPr lang="en-US" sz="240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o-RO" sz="240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Standarde </a:t>
            </a:r>
            <a:r>
              <a:rPr lang="ro-RO" sz="24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de competență profesională ale cadrelor didactice din învățământul general (aprobate la 03 iulie 2018);</a:t>
            </a:r>
            <a:endParaRPr lang="en-US" sz="240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vi-VN" sz="24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Metodologiei privind continuarea la distanță a procesului educațional în condiții de carantină în învățământul primar, gimnazial și liceal</a:t>
            </a:r>
            <a:r>
              <a:rPr lang="ro-RO" sz="24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(ordinul nr. 351 din 19.03.2020).</a:t>
            </a:r>
            <a:endParaRPr lang="en-US" sz="240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o-RO" sz="240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Metodologia </a:t>
            </a:r>
            <a:r>
              <a:rPr lang="ro-RO" sz="24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de evaluare a instituțiilor de învățământ general, aprobată prin ordinul nr. 581 din 26.06.2020;</a:t>
            </a: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o-RO" sz="240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Reglementări </a:t>
            </a:r>
            <a:r>
              <a:rPr lang="ro-RO" sz="24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speciale privind demararea anului de studii 2020-2021, în contextul epidemiologic </a:t>
            </a:r>
            <a:r>
              <a:rPr lang="ro-RO" sz="240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o-RO" sz="24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pentru instituțiile de învățământ primar, gimnazial și liceal;</a:t>
            </a:r>
          </a:p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92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0251" y="136478"/>
            <a:ext cx="7751928" cy="484495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82550" lvl="0" indent="0"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80000"/>
              <a:buNone/>
            </a:pPr>
            <a:r>
              <a:rPr lang="x-none" sz="1800" b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Actele normative aprobate de </a:t>
            </a:r>
            <a:r>
              <a:rPr lang="x-none" sz="1800" b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MECC</a:t>
            </a:r>
            <a:endParaRPr lang="ro-RO" sz="1800" b="1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82550" lvl="0" indent="0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80000"/>
              <a:buNone/>
            </a:pPr>
            <a:r>
              <a:rPr lang="ro-MO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Metodologia </a:t>
            </a:r>
            <a:r>
              <a:rPr lang="ro-MO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privind continuarea la distanță a procesului educațional în condiții de carantină pentru  </a:t>
            </a:r>
            <a:r>
              <a:rPr lang="ro-MO" sz="18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ro-MO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instituțiile de învățământ primar, gimnazial, liceal și extrașcolar          </a:t>
            </a:r>
            <a:r>
              <a:rPr lang="ro-MO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o-MO" sz="1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MO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MO" sz="1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ord. nr 351 din 19.03.2020</a:t>
            </a:r>
            <a:r>
              <a:rPr lang="ro-MO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82550" lvl="0" indent="0" algn="just" eaLnBrk="0" fontAlgn="base" hangingPunct="0">
              <a:lnSpc>
                <a:spcPct val="115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 2" pitchFamily="18" charset="2"/>
              <a:buChar char=""/>
            </a:pPr>
            <a:r>
              <a:rPr lang="ro-MO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MO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Reglementările speciale privind organizarea anului de studii 2020-2021 în contextul epidemiologie de </a:t>
            </a:r>
            <a:r>
              <a:rPr lang="ro-MO" sz="18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o-MO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pentru instituțiile de învățământ primar, gimnazial, liceal și </a:t>
            </a:r>
            <a:r>
              <a:rPr lang="ro-MO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extrașcolar                                </a:t>
            </a:r>
            <a:r>
              <a:rPr lang="ro-MO" sz="1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MO" sz="1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ord</a:t>
            </a:r>
            <a:r>
              <a:rPr lang="ro-MO" sz="1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nr 840 din 13.08.2020</a:t>
            </a:r>
            <a:r>
              <a:rPr lang="ro-MO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82550" lvl="0" indent="0" algn="just" eaLnBrk="0" fontAlgn="base" hangingPunct="0">
              <a:lnSpc>
                <a:spcPct val="115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 2" pitchFamily="18" charset="2"/>
              <a:buChar char=""/>
            </a:pPr>
            <a:r>
              <a:rPr lang="ro-MO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Repere metodologice privind securitatea și siguranța online a elevilor în procesul educațional la distanță pentru instituțiile de învățământ primar, gimnazial și liceal în </a:t>
            </a:r>
            <a:r>
              <a:rPr lang="ro-MO" sz="180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a.s</a:t>
            </a:r>
            <a:r>
              <a:rPr lang="ro-MO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2020-2021                        </a:t>
            </a:r>
            <a:r>
              <a:rPr lang="ro-MO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MO" sz="1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ord. nr 1069 din 06.10.2020</a:t>
            </a:r>
            <a:r>
              <a:rPr lang="ro-MO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o-MO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</a:p>
          <a:p>
            <a:pPr marL="82550" lvl="0" indent="0" algn="just" eaLnBrk="0" fontAlgn="base" hangingPunct="0">
              <a:lnSpc>
                <a:spcPct val="11500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 2" pitchFamily="18" charset="2"/>
              <a:buChar char=""/>
            </a:pPr>
            <a:r>
              <a:rPr lang="ro-MO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MO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Repere </a:t>
            </a:r>
            <a:r>
              <a:rPr lang="ro-MO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metodologice privind organizarea procesului educațional în condițiile învățării mixte în contextul epidemiologic de </a:t>
            </a:r>
            <a:r>
              <a:rPr lang="ro-MO" sz="18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o-MO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pentru instituțiile de învățământ primar, gimnazial și liceal</a:t>
            </a:r>
            <a:r>
              <a:rPr lang="ro-MO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MO" sz="1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o-MO" sz="1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MO" sz="1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ord. nr 1131 din </a:t>
            </a:r>
            <a:r>
              <a:rPr lang="ro-MO" sz="1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13.10)</a:t>
            </a:r>
            <a:endParaRPr lang="en-US" sz="1800"/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65"/>
  <p:tag name="KSO_WM_TAG_VERSION" val="1.0"/>
  <p:tag name="KSO_WM_SLIDE_ID" val="custom160165_23"/>
  <p:tag name="KSO_WM_SLIDE_INDEX" val="23"/>
  <p:tag name="KSO_WM_SLIDE_ITEM_CNT" val="5"/>
  <p:tag name="KSO_WM_SLIDE_LAYOUT" val="a_n"/>
  <p:tag name="KSO_WM_SLIDE_LAYOUT_CNT" val="1_1"/>
  <p:tag name="KSO_WM_SLIDE_TYPE" val="text"/>
  <p:tag name="KSO_WM_BEAUTIFY_FLAG" val="#wm#"/>
  <p:tag name="KSO_WM_SLIDE_POSITION" val="-2*82"/>
  <p:tag name="KSO_WM_SLIDE_SIZE" val="794*458"/>
  <p:tag name="KSO_WM_DIAGRAM_GROUP_CODE" val="n1-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i"/>
  <p:tag name="KSO_WM_UNIT_INDEX" val="1_9"/>
  <p:tag name="KSO_WM_UNIT_ID" val="custom160165_23*n_i*1_9"/>
  <p:tag name="KSO_WM_UNIT_CLEAR" val="1"/>
  <p:tag name="KSO_WM_UNIT_LAYERLEVEL" val="1_1"/>
  <p:tag name="KSO_WM_DIAGRAM_GROUP_CODE" val="n1-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i"/>
  <p:tag name="KSO_WM_UNIT_INDEX" val="1_10"/>
  <p:tag name="KSO_WM_UNIT_ID" val="custom160165_23*n_i*1_10"/>
  <p:tag name="KSO_WM_UNIT_CLEAR" val="1"/>
  <p:tag name="KSO_WM_UNIT_LAYERLEVEL" val="1_1"/>
  <p:tag name="KSO_WM_DIAGRAM_GROUP_CODE" val="n1-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i"/>
  <p:tag name="KSO_WM_UNIT_INDEX" val="1_11"/>
  <p:tag name="KSO_WM_UNIT_ID" val="custom160165_23*n_i*1_11"/>
  <p:tag name="KSO_WM_UNIT_CLEAR" val="1"/>
  <p:tag name="KSO_WM_UNIT_LAYERLEVEL" val="1_1"/>
  <p:tag name="KSO_WM_DIAGRAM_GROUP_CODE" val="n1-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i"/>
  <p:tag name="KSO_WM_UNIT_INDEX" val="1_12"/>
  <p:tag name="KSO_WM_UNIT_ID" val="custom160165_23*n_i*1_12"/>
  <p:tag name="KSO_WM_UNIT_CLEAR" val="1"/>
  <p:tag name="KSO_WM_UNIT_LAYERLEVEL" val="1_1"/>
  <p:tag name="KSO_WM_DIAGRAM_GROUP_CODE" val="n1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i"/>
  <p:tag name="KSO_WM_UNIT_INDEX" val="1_13"/>
  <p:tag name="KSO_WM_UNIT_ID" val="custom160165_23*n_i*1_13"/>
  <p:tag name="KSO_WM_UNIT_CLEAR" val="1"/>
  <p:tag name="KSO_WM_UNIT_LAYERLEVEL" val="1_1"/>
  <p:tag name="KSO_WM_DIAGRAM_GROUP_CODE" val="n1-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i"/>
  <p:tag name="KSO_WM_UNIT_INDEX" val="1_14"/>
  <p:tag name="KSO_WM_UNIT_ID" val="custom160165_23*n_i*1_14"/>
  <p:tag name="KSO_WM_UNIT_CLEAR" val="1"/>
  <p:tag name="KSO_WM_UNIT_LAYERLEVEL" val="1_1"/>
  <p:tag name="KSO_WM_DIAGRAM_GROUP_CODE" val="n1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i"/>
  <p:tag name="KSO_WM_UNIT_INDEX" val="1_15"/>
  <p:tag name="KSO_WM_UNIT_ID" val="custom160165_23*n_i*1_15"/>
  <p:tag name="KSO_WM_UNIT_CLEAR" val="1"/>
  <p:tag name="KSO_WM_UNIT_LAYERLEVEL" val="1_1"/>
  <p:tag name="KSO_WM_DIAGRAM_GROUP_CODE" val="n1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i"/>
  <p:tag name="KSO_WM_UNIT_INDEX" val="1_16"/>
  <p:tag name="KSO_WM_UNIT_ID" val="custom160165_23*n_i*1_16"/>
  <p:tag name="KSO_WM_UNIT_CLEAR" val="1"/>
  <p:tag name="KSO_WM_UNIT_LAYERLEVEL" val="1_1"/>
  <p:tag name="KSO_WM_DIAGRAM_GROUP_CODE" val="n1-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i"/>
  <p:tag name="KSO_WM_UNIT_INDEX" val="1_17"/>
  <p:tag name="KSO_WM_UNIT_ID" val="custom160165_23*n_i*1_17"/>
  <p:tag name="KSO_WM_UNIT_CLEAR" val="1"/>
  <p:tag name="KSO_WM_UNIT_LAYERLEVEL" val="1_1"/>
  <p:tag name="KSO_WM_DIAGRAM_GROUP_CODE" val="n1-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i"/>
  <p:tag name="KSO_WM_UNIT_INDEX" val="1_18"/>
  <p:tag name="KSO_WM_UNIT_ID" val="custom160165_23*n_i*1_18"/>
  <p:tag name="KSO_WM_UNIT_CLEAR" val="1"/>
  <p:tag name="KSO_WM_UNIT_LAYERLEVEL" val="1_1"/>
  <p:tag name="KSO_WM_DIAGRAM_GROUP_CODE" val="n1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i"/>
  <p:tag name="KSO_WM_UNIT_INDEX" val="1_1"/>
  <p:tag name="KSO_WM_UNIT_ID" val="custom160165_23*n_i*1_1"/>
  <p:tag name="KSO_WM_UNIT_CLEAR" val="1"/>
  <p:tag name="KSO_WM_UNIT_LAYERLEVEL" val="1_1"/>
  <p:tag name="KSO_WM_DIAGRAM_GROUP_CODE" val="n1-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i"/>
  <p:tag name="KSO_WM_UNIT_INDEX" val="1_19"/>
  <p:tag name="KSO_WM_UNIT_ID" val="custom160165_23*n_i*1_19"/>
  <p:tag name="KSO_WM_UNIT_CLEAR" val="1"/>
  <p:tag name="KSO_WM_UNIT_LAYERLEVEL" val="1_1"/>
  <p:tag name="KSO_WM_DIAGRAM_GROUP_CODE" val="n1-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i"/>
  <p:tag name="KSO_WM_UNIT_INDEX" val="1_20"/>
  <p:tag name="KSO_WM_UNIT_ID" val="custom160165_23*n_i*1_20"/>
  <p:tag name="KSO_WM_UNIT_CLEAR" val="1"/>
  <p:tag name="KSO_WM_UNIT_LAYERLEVEL" val="1_1"/>
  <p:tag name="KSO_WM_DIAGRAM_GROUP_CODE" val="n1-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i"/>
  <p:tag name="KSO_WM_UNIT_INDEX" val="1_21"/>
  <p:tag name="KSO_WM_UNIT_ID" val="custom160165_23*n_i*1_21"/>
  <p:tag name="KSO_WM_UNIT_CLEAR" val="1"/>
  <p:tag name="KSO_WM_UNIT_LAYERLEVEL" val="1_1"/>
  <p:tag name="KSO_WM_DIAGRAM_GROUP_CODE" val="n1-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h_a"/>
  <p:tag name="KSO_WM_UNIT_INDEX" val="1_1_1"/>
  <p:tag name="KSO_WM_UNIT_ID" val="custom160165_23*n_h_a*1_1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n1-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i"/>
  <p:tag name="KSO_WM_UNIT_INDEX" val="1_22"/>
  <p:tag name="KSO_WM_UNIT_ID" val="custom160165_23*n_i*1_22"/>
  <p:tag name="KSO_WM_UNIT_CLEAR" val="1"/>
  <p:tag name="KSO_WM_UNIT_LAYERLEVEL" val="1_1"/>
  <p:tag name="KSO_WM_DIAGRAM_GROUP_CODE" val="n1-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h_f"/>
  <p:tag name="KSO_WM_UNIT_INDEX" val="1_2_1"/>
  <p:tag name="KSO_WM_UNIT_ID" val="custom160165_23*n_h_f*1_2_1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3"/>
  <p:tag name="KSO_WM_UNIT_PRESET_TEXT_LEN" val="17"/>
  <p:tag name="KSO_WM_DIAGRAM_GROUP_CODE" val="n1-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h_f"/>
  <p:tag name="KSO_WM_UNIT_INDEX" val="1_2_2"/>
  <p:tag name="KSO_WM_UNIT_ID" val="custom160165_23*n_h_f*1_2_2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3"/>
  <p:tag name="KSO_WM_UNIT_PRESET_TEXT_LEN" val="17"/>
  <p:tag name="KSO_WM_DIAGRAM_GROUP_CODE" val="n1-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h_f"/>
  <p:tag name="KSO_WM_UNIT_INDEX" val="1_2_3"/>
  <p:tag name="KSO_WM_UNIT_ID" val="custom160165_23*n_h_f*1_2_3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3"/>
  <p:tag name="KSO_WM_UNIT_PRESET_TEXT_LEN" val="17"/>
  <p:tag name="KSO_WM_DIAGRAM_GROUP_CODE" val="n1-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h_f"/>
  <p:tag name="KSO_WM_UNIT_INDEX" val="1_2_5"/>
  <p:tag name="KSO_WM_UNIT_ID" val="custom160165_23*n_h_f*1_2_5"/>
  <p:tag name="KSO_WM_UNIT_CLEAR" val="1"/>
  <p:tag name="KSO_WM_UNIT_LAYERLEVEL" val="1_1_1"/>
  <p:tag name="KSO_WM_UNIT_VALUE" val="32"/>
  <p:tag name="KSO_WM_UNIT_HIGHLIGHT" val="0"/>
  <p:tag name="KSO_WM_UNIT_COMPATIBLE" val="0"/>
  <p:tag name="KSO_WM_UNIT_PRESET_TEXT_INDEX" val="3"/>
  <p:tag name="KSO_WM_UNIT_PRESET_TEXT_LEN" val="17"/>
  <p:tag name="KSO_WM_DIAGRAM_GROUP_CODE" val="n1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i"/>
  <p:tag name="KSO_WM_UNIT_INDEX" val="1_2"/>
  <p:tag name="KSO_WM_UNIT_ID" val="custom160165_23*n_i*1_2"/>
  <p:tag name="KSO_WM_UNIT_CLEAR" val="1"/>
  <p:tag name="KSO_WM_UNIT_LAYERLEVEL" val="1_1"/>
  <p:tag name="KSO_WM_DIAGRAM_GROUP_CODE" val="n1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i"/>
  <p:tag name="KSO_WM_UNIT_INDEX" val="1_3"/>
  <p:tag name="KSO_WM_UNIT_ID" val="custom160165_23*n_i*1_3"/>
  <p:tag name="KSO_WM_UNIT_CLEAR" val="1"/>
  <p:tag name="KSO_WM_UNIT_LAYERLEVEL" val="1_1"/>
  <p:tag name="KSO_WM_DIAGRAM_GROUP_CODE" val="n1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i"/>
  <p:tag name="KSO_WM_UNIT_INDEX" val="1_4"/>
  <p:tag name="KSO_WM_UNIT_ID" val="custom160165_23*n_i*1_4"/>
  <p:tag name="KSO_WM_UNIT_CLEAR" val="1"/>
  <p:tag name="KSO_WM_UNIT_LAYERLEVEL" val="1_1"/>
  <p:tag name="KSO_WM_DIAGRAM_GROUP_CODE" val="n1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i"/>
  <p:tag name="KSO_WM_UNIT_INDEX" val="1_5"/>
  <p:tag name="KSO_WM_UNIT_ID" val="custom160165_23*n_i*1_5"/>
  <p:tag name="KSO_WM_UNIT_CLEAR" val="1"/>
  <p:tag name="KSO_WM_UNIT_LAYERLEVEL" val="1_1"/>
  <p:tag name="KSO_WM_DIAGRAM_GROUP_CODE" val="n1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i"/>
  <p:tag name="KSO_WM_UNIT_INDEX" val="1_6"/>
  <p:tag name="KSO_WM_UNIT_ID" val="custom160165_23*n_i*1_6"/>
  <p:tag name="KSO_WM_UNIT_CLEAR" val="1"/>
  <p:tag name="KSO_WM_UNIT_LAYERLEVEL" val="1_1"/>
  <p:tag name="KSO_WM_DIAGRAM_GROUP_CODE" val="n1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i"/>
  <p:tag name="KSO_WM_UNIT_INDEX" val="1_7"/>
  <p:tag name="KSO_WM_UNIT_ID" val="custom160165_23*n_i*1_7"/>
  <p:tag name="KSO_WM_UNIT_CLEAR" val="1"/>
  <p:tag name="KSO_WM_UNIT_LAYERLEVEL" val="1_1"/>
  <p:tag name="KSO_WM_DIAGRAM_GROUP_CODE" val="n1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65"/>
  <p:tag name="KSO_WM_UNIT_TYPE" val="n_i"/>
  <p:tag name="KSO_WM_UNIT_INDEX" val="1_8"/>
  <p:tag name="KSO_WM_UNIT_ID" val="custom160165_23*n_i*1_8"/>
  <p:tag name="KSO_WM_UNIT_CLEAR" val="1"/>
  <p:tag name="KSO_WM_UNIT_LAYERLEVEL" val="1_1"/>
  <p:tag name="KSO_WM_DIAGRAM_GROUP_CODE" val="n1-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urență">
  <a:themeElements>
    <a:clrScheme name="Concurență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ență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ență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1617</Words>
  <Application>Microsoft Office PowerPoint</Application>
  <PresentationFormat>Экран (16:9)</PresentationFormat>
  <Paragraphs>114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Office Theme</vt:lpstr>
      <vt:lpstr>Concurență</vt:lpstr>
      <vt:lpstr>„Tehnologia elaborării evaluărilor formative și sumative la disciplina Matematica  cu ajutorul instrumentelor de evaluare online.”</vt:lpstr>
      <vt:lpstr>Motto:</vt:lpstr>
      <vt:lpstr>Obiectivele seminarului:</vt:lpstr>
      <vt:lpstr>Слайд 4</vt:lpstr>
      <vt:lpstr>Agenda seminarului</vt:lpstr>
      <vt:lpstr>Acte normative:</vt:lpstr>
      <vt:lpstr>Acte normative</vt:lpstr>
      <vt:lpstr>Acte normative</vt:lpstr>
      <vt:lpstr>Слайд 9</vt:lpstr>
      <vt:lpstr>Temele de cercetare şi aplicare</vt:lpstr>
      <vt:lpstr>Слайд 11</vt:lpstr>
      <vt:lpstr>Perioada de adaptare a elevilor din clasa a V-a</vt:lpstr>
      <vt:lpstr>Слайд 13</vt:lpstr>
      <vt:lpstr>Evaluarea în clasa a VI-a.</vt:lpstr>
      <vt:lpstr>Слайд 15</vt:lpstr>
      <vt:lpstr>Слайд 16</vt:lpstr>
      <vt:lpstr>      Cerinţe în formularea obiectivelor de evaluare:</vt:lpstr>
      <vt:lpstr>      Cerinţe în formularea obiectivelor de evaluare:</vt:lpstr>
      <vt:lpstr>Слайд 19</vt:lpstr>
      <vt:lpstr>Слайд 20</vt:lpstr>
      <vt:lpstr> MANAGEMENTUL ÎNVĂŢĂMÂNTULUI LA DISTANŢĂ ÎN CONDIŢII DE CARANTINĂ </vt:lpstr>
      <vt:lpstr>Cele mai utile adrese:</vt:lpstr>
      <vt:lpstr>Слайд 23</vt:lpstr>
      <vt:lpstr>Mulţumesc pentru atenţie!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2020-12-12T13:18:16Z</dcterms:modified>
</cp:coreProperties>
</file>