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>
        <p:scale>
          <a:sx n="40" d="100"/>
          <a:sy n="40" d="100"/>
        </p:scale>
        <p:origin x="1200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61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75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9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0425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11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64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0592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73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953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2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50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94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42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12/8/2020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NULL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1.gif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Илья </a:t>
            </a:r>
            <a:r>
              <a:rPr lang="ru-RU" sz="5000" dirty="0">
                <a:latin typeface="Corbel" panose="020B0503020204020204" pitchFamily="34" charset="0"/>
              </a:rPr>
              <a:t>Варламов предлагает покрывать газоном участки с открытым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грунтом </a:t>
            </a:r>
            <a:r>
              <a:rPr lang="ru-RU" sz="5000" dirty="0">
                <a:latin typeface="Corbel" panose="020B0503020204020204" pitchFamily="34" charset="0"/>
              </a:rPr>
              <a:t>и отказаться от использования шипованной резины.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Какую </a:t>
            </a:r>
            <a:r>
              <a:rPr lang="ru-RU" sz="5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5000" dirty="0">
                <a:latin typeface="Corbel" panose="020B0503020204020204" pitchFamily="34" charset="0"/>
              </a:rPr>
              <a:t> 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Ilya </a:t>
            </a:r>
            <a:r>
              <a:rPr lang="en-US" sz="5000" dirty="0" err="1">
                <a:latin typeface="Corbel" panose="020B0503020204020204" pitchFamily="34" charset="0"/>
              </a:rPr>
              <a:t>Varlamov</a:t>
            </a:r>
            <a:r>
              <a:rPr lang="en-US" sz="5000" dirty="0">
                <a:latin typeface="Corbel" panose="020B0503020204020204" pitchFamily="34" charset="0"/>
              </a:rPr>
              <a:t> ne </a:t>
            </a:r>
            <a:r>
              <a:rPr lang="en-US" sz="5000" dirty="0" err="1">
                <a:latin typeface="Corbel" panose="020B0503020204020204" pitchFamily="34" charset="0"/>
              </a:rPr>
              <a:t>sugerează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acoperim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zonele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deschise</a:t>
            </a:r>
            <a:r>
              <a:rPr lang="en-US" sz="5000" dirty="0">
                <a:latin typeface="Corbel" panose="020B0503020204020204" pitchFamily="34" charset="0"/>
              </a:rPr>
              <a:t> ale </a:t>
            </a:r>
            <a:r>
              <a:rPr lang="en-US" sz="5000" dirty="0" err="1">
                <a:latin typeface="Corbel" panose="020B0503020204020204" pitchFamily="34" charset="0"/>
              </a:rPr>
              <a:t>orașului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gazon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renunțăm</a:t>
            </a:r>
            <a:r>
              <a:rPr lang="en-US" sz="5000" dirty="0">
                <a:latin typeface="Corbel" panose="020B0503020204020204" pitchFamily="34" charset="0"/>
              </a:rPr>
              <a:t> la </a:t>
            </a:r>
            <a:r>
              <a:rPr lang="en-US" sz="5000" dirty="0" err="1">
                <a:latin typeface="Corbel" panose="020B0503020204020204" pitchFamily="34" charset="0"/>
              </a:rPr>
              <a:t>utilizarea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anvelopelor</a:t>
            </a:r>
            <a:r>
              <a:rPr lang="en-US" sz="5000" dirty="0">
                <a:latin typeface="Corbel" panose="020B0503020204020204" pitchFamily="34" charset="0"/>
              </a:rPr>
              <a:t> cu </a:t>
            </a:r>
            <a:r>
              <a:rPr lang="en-US" sz="5000" dirty="0" err="1">
                <a:latin typeface="Corbel" panose="020B0503020204020204" pitchFamily="34" charset="0"/>
              </a:rPr>
              <a:t>crampoane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smtClean="0">
                <a:latin typeface="Corbel" panose="020B0503020204020204" pitchFamily="34" charset="0"/>
              </a:rPr>
              <a:t>Ce </a:t>
            </a:r>
            <a:r>
              <a:rPr lang="en-US" sz="5000" b="1" dirty="0" err="1">
                <a:latin typeface="Corbel" panose="020B0503020204020204" pitchFamily="34" charset="0"/>
              </a:rPr>
              <a:t>problemă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va</a:t>
            </a:r>
            <a:r>
              <a:rPr lang="en-US" sz="5000" b="1" dirty="0">
                <a:latin typeface="Corbel" panose="020B0503020204020204" pitchFamily="34" charset="0"/>
              </a:rPr>
              <a:t> fi </a:t>
            </a:r>
            <a:r>
              <a:rPr lang="en-US" sz="5000" b="1" dirty="0" err="1">
                <a:latin typeface="Corbel" panose="020B0503020204020204" pitchFamily="34" charset="0"/>
              </a:rPr>
              <a:t>rezolvată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astfel</a:t>
            </a:r>
            <a:r>
              <a:rPr lang="en-US" sz="5000" b="1" dirty="0">
                <a:latin typeface="Corbel" panose="020B0503020204020204" pitchFamily="34" charset="0"/>
              </a:rPr>
              <a:t>?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1. Сокращение количества аварий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it-IT" sz="5000" dirty="0">
                <a:latin typeface="Corbel" panose="020B0503020204020204" pitchFamily="34" charset="0"/>
              </a:rPr>
              <a:t>Numărul mare de accidente rutiere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2. Сокращение выхлопных газов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Cantitatea</a:t>
            </a:r>
            <a:r>
              <a:rPr lang="en-US" sz="5000" dirty="0">
                <a:latin typeface="Corbel" panose="020B0503020204020204" pitchFamily="34" charset="0"/>
              </a:rPr>
              <a:t> mare de </a:t>
            </a:r>
            <a:r>
              <a:rPr lang="en-US" sz="5000" dirty="0" err="1">
                <a:latin typeface="Corbel" panose="020B0503020204020204" pitchFamily="34" charset="0"/>
              </a:rPr>
              <a:t>emisii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gazelor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3. Грязные улицы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Străzi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murdare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</a:t>
            </a:r>
            <a:r>
              <a:rPr lang="en-US" sz="5000" dirty="0">
                <a:latin typeface="Corbel" panose="020B0503020204020204" pitchFamily="34" charset="0"/>
              </a:rPr>
              <a:t> </a:t>
            </a:r>
            <a:r>
              <a:rPr lang="en-US" sz="5000" dirty="0" err="1">
                <a:latin typeface="Corbel" panose="020B0503020204020204" pitchFamily="34" charset="0"/>
              </a:rPr>
              <a:t>Parcări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ilegale</a:t>
            </a:r>
            <a:r>
              <a:rPr lang="ro-RO" sz="5000" dirty="0" smtClean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5209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4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7" y="1243207"/>
            <a:ext cx="8540114" cy="63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207761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Хороший </a:t>
            </a:r>
            <a:r>
              <a:rPr lang="ru-RU" sz="4000" dirty="0">
                <a:latin typeface="Corbel" panose="020B0503020204020204" pitchFamily="34" charset="0"/>
              </a:rPr>
              <a:t>пример социально-ответственного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бизнеса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– </a:t>
            </a:r>
            <a:r>
              <a:rPr lang="ru-RU" sz="4000" dirty="0">
                <a:latin typeface="Corbel" panose="020B0503020204020204" pitchFamily="34" charset="0"/>
              </a:rPr>
              <a:t>кишинёвские ребята, </a:t>
            </a:r>
            <a:r>
              <a:rPr lang="ru-RU" sz="4000" dirty="0" smtClean="0">
                <a:latin typeface="Corbel" panose="020B0503020204020204" pitchFamily="34" charset="0"/>
              </a:rPr>
              <a:t>которые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расписывают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неприглядные </a:t>
            </a:r>
            <a:r>
              <a:rPr lang="ru-RU" sz="4000" dirty="0">
                <a:latin typeface="Corbel" panose="020B0503020204020204" pitchFamily="34" charset="0"/>
              </a:rPr>
              <a:t>городские объекты.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Свой </a:t>
            </a:r>
            <a:r>
              <a:rPr lang="ru-RU" sz="40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000" b="1" dirty="0" err="1">
                <a:latin typeface="Corbel" panose="020B0503020204020204" pitchFamily="34" charset="0"/>
              </a:rPr>
              <a:t>Chișinău</a:t>
            </a:r>
            <a:r>
              <a:rPr lang="ru-RU" sz="4000" b="1" dirty="0">
                <a:latin typeface="Corbel" panose="020B0503020204020204" pitchFamily="34" charset="0"/>
              </a:rPr>
              <a:t> </a:t>
            </a:r>
            <a:r>
              <a:rPr lang="ru-RU" sz="4000" b="1" dirty="0" err="1">
                <a:latin typeface="Corbel" panose="020B0503020204020204" pitchFamily="34" charset="0"/>
              </a:rPr>
              <a:t>is</a:t>
            </a:r>
            <a:r>
              <a:rPr lang="ru-RU" sz="4000" b="1" dirty="0">
                <a:latin typeface="Corbel" panose="020B0503020204020204" pitchFamily="34" charset="0"/>
              </a:rPr>
              <a:t>…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Un </a:t>
            </a:r>
            <a:r>
              <a:rPr lang="en-US" sz="4000" dirty="0">
                <a:latin typeface="Corbel" panose="020B0503020204020204" pitchFamily="34" charset="0"/>
              </a:rPr>
              <a:t>bun </a:t>
            </a:r>
            <a:r>
              <a:rPr lang="en-US" sz="4000" dirty="0" err="1">
                <a:latin typeface="Corbel" panose="020B0503020204020204" pitchFamily="34" charset="0"/>
              </a:rPr>
              <a:t>exemplu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afacere</a:t>
            </a:r>
            <a:r>
              <a:rPr lang="en-US" sz="4000" dirty="0">
                <a:latin typeface="Corbel" panose="020B0503020204020204" pitchFamily="34" charset="0"/>
              </a:rPr>
              <a:t> social </a:t>
            </a:r>
            <a:r>
              <a:rPr lang="en-US" sz="4000" dirty="0" err="1">
                <a:latin typeface="Corbel" panose="020B0503020204020204" pitchFamily="34" charset="0"/>
              </a:rPr>
              <a:t>responsabilă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îl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reprezintă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un </a:t>
            </a:r>
            <a:r>
              <a:rPr lang="en-US" sz="4000" dirty="0" err="1">
                <a:latin typeface="Corbel" panose="020B0503020204020204" pitchFamily="34" charset="0"/>
              </a:rPr>
              <a:t>grup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chișinăuieni</a:t>
            </a:r>
            <a:r>
              <a:rPr lang="en-US" sz="4000" dirty="0">
                <a:latin typeface="Corbel" panose="020B0503020204020204" pitchFamily="34" charset="0"/>
              </a:rPr>
              <a:t>, care </a:t>
            </a:r>
            <a:r>
              <a:rPr lang="en-US" sz="4000" dirty="0" err="1" smtClean="0">
                <a:latin typeface="Corbel" panose="020B0503020204020204" pitchFamily="34" charset="0"/>
              </a:rPr>
              <a:t>colorează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obiectele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inestetice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oraș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Proiectul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>
                <a:latin typeface="Corbel" panose="020B0503020204020204" pitchFamily="34" charset="0"/>
              </a:rPr>
              <a:t>se </a:t>
            </a:r>
            <a:r>
              <a:rPr lang="en-US" sz="4000" b="1" dirty="0" err="1">
                <a:latin typeface="Corbel" panose="020B0503020204020204" pitchFamily="34" charset="0"/>
              </a:rPr>
              <a:t>numește</a:t>
            </a:r>
            <a:r>
              <a:rPr lang="en-US" sz="4000" b="1" dirty="0">
                <a:latin typeface="Corbel" panose="020B0503020204020204" pitchFamily="34" charset="0"/>
              </a:rPr>
              <a:t> ”</a:t>
            </a:r>
            <a:r>
              <a:rPr lang="en-US" sz="4000" b="1" dirty="0" err="1">
                <a:latin typeface="Corbel" panose="020B0503020204020204" pitchFamily="34" charset="0"/>
              </a:rPr>
              <a:t>Chișinău</a:t>
            </a:r>
            <a:r>
              <a:rPr lang="en-US" sz="4000" b="1" dirty="0">
                <a:latin typeface="Corbel" panose="020B0503020204020204" pitchFamily="34" charset="0"/>
              </a:rPr>
              <a:t> is</a:t>
            </a:r>
            <a:r>
              <a:rPr lang="en-US" sz="4000" b="1" dirty="0" smtClean="0">
                <a:latin typeface="Corbel" panose="020B0503020204020204" pitchFamily="34" charset="0"/>
              </a:rPr>
              <a:t>…”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err="1" smtClean="0">
                <a:latin typeface="Corbel" panose="020B0503020204020204" pitchFamily="34" charset="0"/>
              </a:rPr>
              <a:t>me</a:t>
            </a:r>
            <a:r>
              <a:rPr lang="ro-RO" sz="4000" dirty="0" smtClean="0">
                <a:latin typeface="Corbel" panose="020B0503020204020204" pitchFamily="34" charset="0"/>
              </a:rPr>
              <a:t>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Chișinău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beautiful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>
                <a:latin typeface="Corbel" panose="020B0503020204020204" pitchFamily="34" charset="0"/>
              </a:rPr>
              <a:t>in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err="1" smtClean="0">
                <a:latin typeface="Corbel" panose="020B0503020204020204" pitchFamily="34" charset="0"/>
              </a:rPr>
              <a:t>Moldova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ru-RU" sz="40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8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4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7" y="1243207"/>
            <a:ext cx="8540114" cy="63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207761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Хороший </a:t>
            </a:r>
            <a:r>
              <a:rPr lang="ru-RU" sz="4000" dirty="0">
                <a:latin typeface="Corbel" panose="020B0503020204020204" pitchFamily="34" charset="0"/>
              </a:rPr>
              <a:t>пример социально-ответственного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бизнеса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– </a:t>
            </a:r>
            <a:r>
              <a:rPr lang="ru-RU" sz="4000" dirty="0">
                <a:latin typeface="Corbel" panose="020B0503020204020204" pitchFamily="34" charset="0"/>
              </a:rPr>
              <a:t>кишинёвские ребята, </a:t>
            </a:r>
            <a:r>
              <a:rPr lang="ru-RU" sz="4000" dirty="0" smtClean="0">
                <a:latin typeface="Corbel" panose="020B0503020204020204" pitchFamily="34" charset="0"/>
              </a:rPr>
              <a:t>которые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расписывают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неприглядные </a:t>
            </a:r>
            <a:r>
              <a:rPr lang="ru-RU" sz="4000" dirty="0">
                <a:latin typeface="Corbel" panose="020B0503020204020204" pitchFamily="34" charset="0"/>
              </a:rPr>
              <a:t>городские объекты.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Свой </a:t>
            </a:r>
            <a:r>
              <a:rPr lang="ru-RU" sz="40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000" b="1" dirty="0" err="1">
                <a:latin typeface="Corbel" panose="020B0503020204020204" pitchFamily="34" charset="0"/>
              </a:rPr>
              <a:t>Chișinău</a:t>
            </a:r>
            <a:r>
              <a:rPr lang="ru-RU" sz="4000" b="1" dirty="0">
                <a:latin typeface="Corbel" panose="020B0503020204020204" pitchFamily="34" charset="0"/>
              </a:rPr>
              <a:t> </a:t>
            </a:r>
            <a:r>
              <a:rPr lang="ru-RU" sz="4000" b="1" dirty="0" err="1">
                <a:latin typeface="Corbel" panose="020B0503020204020204" pitchFamily="34" charset="0"/>
              </a:rPr>
              <a:t>is</a:t>
            </a:r>
            <a:r>
              <a:rPr lang="ru-RU" sz="4000" b="1" dirty="0">
                <a:latin typeface="Corbel" panose="020B0503020204020204" pitchFamily="34" charset="0"/>
              </a:rPr>
              <a:t>…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Un </a:t>
            </a:r>
            <a:r>
              <a:rPr lang="en-US" sz="4000" dirty="0">
                <a:latin typeface="Corbel" panose="020B0503020204020204" pitchFamily="34" charset="0"/>
              </a:rPr>
              <a:t>bun </a:t>
            </a:r>
            <a:r>
              <a:rPr lang="en-US" sz="4000" dirty="0" err="1">
                <a:latin typeface="Corbel" panose="020B0503020204020204" pitchFamily="34" charset="0"/>
              </a:rPr>
              <a:t>exemplu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afacere</a:t>
            </a:r>
            <a:r>
              <a:rPr lang="en-US" sz="4000" dirty="0">
                <a:latin typeface="Corbel" panose="020B0503020204020204" pitchFamily="34" charset="0"/>
              </a:rPr>
              <a:t> social </a:t>
            </a:r>
            <a:r>
              <a:rPr lang="en-US" sz="4000" dirty="0" err="1">
                <a:latin typeface="Corbel" panose="020B0503020204020204" pitchFamily="34" charset="0"/>
              </a:rPr>
              <a:t>responsabilă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îl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reprezintă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un </a:t>
            </a:r>
            <a:r>
              <a:rPr lang="en-US" sz="4000" dirty="0" err="1">
                <a:latin typeface="Corbel" panose="020B0503020204020204" pitchFamily="34" charset="0"/>
              </a:rPr>
              <a:t>grup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chișinăuieni</a:t>
            </a:r>
            <a:r>
              <a:rPr lang="en-US" sz="4000" dirty="0">
                <a:latin typeface="Corbel" panose="020B0503020204020204" pitchFamily="34" charset="0"/>
              </a:rPr>
              <a:t>, care </a:t>
            </a:r>
            <a:r>
              <a:rPr lang="en-US" sz="4000" dirty="0" err="1" smtClean="0">
                <a:latin typeface="Corbel" panose="020B0503020204020204" pitchFamily="34" charset="0"/>
              </a:rPr>
              <a:t>colorează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obiectele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inestetice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oraș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Proiectul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>
                <a:latin typeface="Corbel" panose="020B0503020204020204" pitchFamily="34" charset="0"/>
              </a:rPr>
              <a:t>se </a:t>
            </a:r>
            <a:r>
              <a:rPr lang="en-US" sz="4000" b="1" dirty="0" err="1">
                <a:latin typeface="Corbel" panose="020B0503020204020204" pitchFamily="34" charset="0"/>
              </a:rPr>
              <a:t>numește</a:t>
            </a:r>
            <a:r>
              <a:rPr lang="en-US" sz="4000" b="1" dirty="0">
                <a:latin typeface="Corbel" panose="020B0503020204020204" pitchFamily="34" charset="0"/>
              </a:rPr>
              <a:t> ”</a:t>
            </a:r>
            <a:r>
              <a:rPr lang="en-US" sz="4000" b="1" dirty="0" err="1">
                <a:latin typeface="Corbel" panose="020B0503020204020204" pitchFamily="34" charset="0"/>
              </a:rPr>
              <a:t>Chișinău</a:t>
            </a:r>
            <a:r>
              <a:rPr lang="en-US" sz="4000" b="1" dirty="0">
                <a:latin typeface="Corbel" panose="020B0503020204020204" pitchFamily="34" charset="0"/>
              </a:rPr>
              <a:t> is</a:t>
            </a:r>
            <a:r>
              <a:rPr lang="en-US" sz="4000" b="1" dirty="0" smtClean="0">
                <a:latin typeface="Corbel" panose="020B0503020204020204" pitchFamily="34" charset="0"/>
              </a:rPr>
              <a:t>…”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err="1" smtClean="0">
                <a:latin typeface="Corbel" panose="020B0503020204020204" pitchFamily="34" charset="0"/>
              </a:rPr>
              <a:t>me</a:t>
            </a:r>
            <a:r>
              <a:rPr lang="ro-RO" sz="4000" dirty="0" smtClean="0">
                <a:latin typeface="Corbel" panose="020B0503020204020204" pitchFamily="34" charset="0"/>
              </a:rPr>
              <a:t>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Chișinău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beautiful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>
                <a:latin typeface="Corbel" panose="020B0503020204020204" pitchFamily="34" charset="0"/>
              </a:rPr>
              <a:t>in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err="1" smtClean="0">
                <a:latin typeface="Corbel" panose="020B0503020204020204" pitchFamily="34" charset="0"/>
              </a:rPr>
              <a:t>Moldova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ru-RU" sz="40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719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319570"/>
            <a:ext cx="19647971" cy="78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una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Для </a:t>
            </a:r>
            <a:r>
              <a:rPr lang="ru-RU" sz="4300" b="1" dirty="0">
                <a:latin typeface="Corbel" panose="020B0503020204020204" pitchFamily="34" charset="0"/>
              </a:rPr>
              <a:t>чего в некоторых странах мусорные баки помещают под </a:t>
            </a:r>
            <a:r>
              <a:rPr lang="ru-RU" sz="4300" b="1" dirty="0" smtClean="0">
                <a:latin typeface="Corbel" panose="020B0503020204020204" pitchFamily="34" charset="0"/>
              </a:rPr>
              <a:t>землю?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Pentru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unele</a:t>
            </a:r>
            <a:r>
              <a:rPr lang="en-US" sz="4300" b="1" dirty="0">
                <a:latin typeface="Corbel" panose="020B0503020204020204" pitchFamily="34" charset="0"/>
              </a:rPr>
              <a:t> state </a:t>
            </a:r>
            <a:r>
              <a:rPr lang="en-US" sz="4300" b="1" dirty="0" err="1">
                <a:latin typeface="Corbel" panose="020B0503020204020204" pitchFamily="34" charset="0"/>
              </a:rPr>
              <a:t>urnele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gunoi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sunt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ascunse</a:t>
            </a:r>
            <a:r>
              <a:rPr lang="en-US" sz="4300" b="1" dirty="0">
                <a:latin typeface="Corbel" panose="020B0503020204020204" pitchFamily="34" charset="0"/>
              </a:rPr>
              <a:t> sub </a:t>
            </a:r>
            <a:r>
              <a:rPr lang="en-US" sz="4300" b="1" dirty="0" err="1">
                <a:latin typeface="Corbel" panose="020B0503020204020204" pitchFamily="34" charset="0"/>
              </a:rPr>
              <a:t>pământ</a:t>
            </a:r>
            <a:r>
              <a:rPr lang="en-US" sz="4300" b="1" dirty="0">
                <a:latin typeface="Corbel" panose="020B0503020204020204" pitchFamily="34" charset="0"/>
              </a:rPr>
              <a:t>? 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Для </a:t>
            </a:r>
            <a:r>
              <a:rPr lang="ru-RU" sz="4300" dirty="0">
                <a:latin typeface="Corbel" panose="020B0503020204020204" pitchFamily="34" charset="0"/>
              </a:rPr>
              <a:t>увеличения парковочных мест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pt-BR" sz="4300" dirty="0">
                <a:latin typeface="Corbel" panose="020B0503020204020204" pitchFamily="34" charset="0"/>
              </a:rPr>
              <a:t>Pentru a mări numărul locurilor de </a:t>
            </a:r>
            <a:r>
              <a:rPr lang="pt-BR" sz="4300" dirty="0" smtClean="0">
                <a:latin typeface="Corbel" panose="020B0503020204020204" pitchFamily="34" charset="0"/>
              </a:rPr>
              <a:t>parcare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Чтобы людям было веселее их искать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le fie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vesel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le </a:t>
            </a:r>
            <a:r>
              <a:rPr lang="en-US" sz="4300" dirty="0" err="1">
                <a:latin typeface="Corbel" panose="020B0503020204020204" pitchFamily="34" charset="0"/>
              </a:rPr>
              <a:t>caute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Чтобы мусор не гнил на солнце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gunoiul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nu </a:t>
            </a:r>
            <a:r>
              <a:rPr lang="en-US" sz="4300" dirty="0" err="1">
                <a:latin typeface="Corbel" panose="020B0503020204020204" pitchFamily="34" charset="0"/>
              </a:rPr>
              <a:t>putrezească</a:t>
            </a:r>
            <a:r>
              <a:rPr lang="en-US" sz="4300" dirty="0">
                <a:latin typeface="Corbel" panose="020B0503020204020204" pitchFamily="34" charset="0"/>
              </a:rPr>
              <a:t> la </a:t>
            </a:r>
            <a:r>
              <a:rPr lang="en-US" sz="4300" dirty="0" err="1" smtClean="0">
                <a:latin typeface="Corbel" panose="020B0503020204020204" pitchFamily="34" charset="0"/>
              </a:rPr>
              <a:t>soare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Уменьшается запах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Pentru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 reduce </a:t>
            </a:r>
            <a:r>
              <a:rPr lang="en-US" sz="4300" dirty="0" err="1">
                <a:latin typeface="Corbel" panose="020B0503020204020204" pitchFamily="34" charset="0"/>
              </a:rPr>
              <a:t>mirosul</a:t>
            </a:r>
            <a:endParaRPr lang="ru-RU" sz="4300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73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319570"/>
            <a:ext cx="19647971" cy="78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una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Для </a:t>
            </a:r>
            <a:r>
              <a:rPr lang="ru-RU" sz="4300" b="1" dirty="0">
                <a:latin typeface="Corbel" panose="020B0503020204020204" pitchFamily="34" charset="0"/>
              </a:rPr>
              <a:t>чего в некоторых странах мусорные баки помещают под </a:t>
            </a:r>
            <a:r>
              <a:rPr lang="ru-RU" sz="4300" b="1" dirty="0" smtClean="0">
                <a:latin typeface="Corbel" panose="020B0503020204020204" pitchFamily="34" charset="0"/>
              </a:rPr>
              <a:t>землю?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Pentru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unele</a:t>
            </a:r>
            <a:r>
              <a:rPr lang="en-US" sz="4300" b="1" dirty="0">
                <a:latin typeface="Corbel" panose="020B0503020204020204" pitchFamily="34" charset="0"/>
              </a:rPr>
              <a:t> state </a:t>
            </a:r>
            <a:r>
              <a:rPr lang="en-US" sz="4300" b="1" dirty="0" err="1">
                <a:latin typeface="Corbel" panose="020B0503020204020204" pitchFamily="34" charset="0"/>
              </a:rPr>
              <a:t>urnele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gunoi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sunt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ascunse</a:t>
            </a:r>
            <a:r>
              <a:rPr lang="en-US" sz="4300" b="1" dirty="0">
                <a:latin typeface="Corbel" panose="020B0503020204020204" pitchFamily="34" charset="0"/>
              </a:rPr>
              <a:t> sub </a:t>
            </a:r>
            <a:r>
              <a:rPr lang="en-US" sz="4300" b="1" dirty="0" err="1">
                <a:latin typeface="Corbel" panose="020B0503020204020204" pitchFamily="34" charset="0"/>
              </a:rPr>
              <a:t>pământ</a:t>
            </a:r>
            <a:r>
              <a:rPr lang="en-US" sz="4300" b="1" dirty="0">
                <a:latin typeface="Corbel" panose="020B0503020204020204" pitchFamily="34" charset="0"/>
              </a:rPr>
              <a:t>? 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Для </a:t>
            </a:r>
            <a:r>
              <a:rPr lang="ru-RU" sz="4300" dirty="0">
                <a:latin typeface="Corbel" panose="020B0503020204020204" pitchFamily="34" charset="0"/>
              </a:rPr>
              <a:t>увеличения парковочных мест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pt-BR" sz="4300" dirty="0">
                <a:latin typeface="Corbel" panose="020B0503020204020204" pitchFamily="34" charset="0"/>
              </a:rPr>
              <a:t>Pentru a mări numărul locurilor de </a:t>
            </a:r>
            <a:r>
              <a:rPr lang="pt-BR" sz="4300" dirty="0" smtClean="0">
                <a:latin typeface="Corbel" panose="020B0503020204020204" pitchFamily="34" charset="0"/>
              </a:rPr>
              <a:t>parcare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Чтобы людям было веселее их искать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le fie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vesel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le </a:t>
            </a:r>
            <a:r>
              <a:rPr lang="en-US" sz="4300" dirty="0" err="1">
                <a:latin typeface="Corbel" panose="020B0503020204020204" pitchFamily="34" charset="0"/>
              </a:rPr>
              <a:t>caute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Чтобы мусор не гнил на солнце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gunoiul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nu </a:t>
            </a:r>
            <a:r>
              <a:rPr lang="en-US" sz="4300" dirty="0" err="1">
                <a:latin typeface="Corbel" panose="020B0503020204020204" pitchFamily="34" charset="0"/>
              </a:rPr>
              <a:t>putrezească</a:t>
            </a:r>
            <a:r>
              <a:rPr lang="en-US" sz="4300" dirty="0">
                <a:latin typeface="Corbel" panose="020B0503020204020204" pitchFamily="34" charset="0"/>
              </a:rPr>
              <a:t> la </a:t>
            </a:r>
            <a:r>
              <a:rPr lang="en-US" sz="4300" dirty="0" err="1" smtClean="0">
                <a:latin typeface="Corbel" panose="020B0503020204020204" pitchFamily="34" charset="0"/>
              </a:rPr>
              <a:t>soare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Уменьшается запах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Pentru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 reduce </a:t>
            </a:r>
            <a:r>
              <a:rPr lang="en-US" sz="4300" dirty="0" err="1">
                <a:latin typeface="Corbel" panose="020B0503020204020204" pitchFamily="34" charset="0"/>
              </a:rPr>
              <a:t>mirosul</a:t>
            </a:r>
            <a:endParaRPr lang="ru-RU" sz="4300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042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err="1" smtClean="0">
                <a:latin typeface="Corbel" panose="020B0503020204020204" pitchFamily="34" charset="0"/>
              </a:rPr>
              <a:t>Заха</a:t>
            </a:r>
            <a:r>
              <a:rPr lang="ru-RU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Хадид</a:t>
            </a:r>
            <a:r>
              <a:rPr lang="ru-RU" sz="6000" b="1" dirty="0">
                <a:latin typeface="Corbel" panose="020B0503020204020204" pitchFamily="34" charset="0"/>
              </a:rPr>
              <a:t> утверждает, что архитектура </a:t>
            </a:r>
            <a:r>
              <a:rPr lang="ru-RU" sz="6000" b="1" dirty="0" smtClean="0">
                <a:latin typeface="Corbel" panose="020B0503020204020204" pitchFamily="34" charset="0"/>
              </a:rPr>
              <a:t>запечатлевает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настроение </a:t>
            </a:r>
            <a:r>
              <a:rPr lang="ru-RU" sz="6000" b="1" dirty="0">
                <a:latin typeface="Corbel" panose="020B0503020204020204" pitchFamily="34" charset="0"/>
              </a:rPr>
              <a:t>времени, и сравнивает её </a:t>
            </a:r>
            <a:r>
              <a:rPr lang="ru-RU" sz="6000" b="1" dirty="0" smtClean="0">
                <a:latin typeface="Corbel" panose="020B0503020204020204" pitchFamily="34" charset="0"/>
              </a:rPr>
              <a:t>с…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Zaha </a:t>
            </a:r>
            <a:r>
              <a:rPr lang="pt-BR" sz="6000" b="1" dirty="0">
                <a:latin typeface="Corbel" panose="020B0503020204020204" pitchFamily="34" charset="0"/>
              </a:rPr>
              <a:t>Hadid afirma că arhitectura surprinde starea de </a:t>
            </a:r>
            <a:r>
              <a:rPr lang="pt-BR" sz="6000" b="1" dirty="0" smtClean="0">
                <a:latin typeface="Corbel" panose="020B0503020204020204" pitchFamily="34" charset="0"/>
              </a:rPr>
              <a:t>spirit</a:t>
            </a: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a </a:t>
            </a:r>
            <a:r>
              <a:rPr lang="pt-BR" sz="6000" b="1" dirty="0">
                <a:latin typeface="Corbel" panose="020B0503020204020204" pitchFamily="34" charset="0"/>
              </a:rPr>
              <a:t>prezentului și o compara </a:t>
            </a:r>
            <a:r>
              <a:rPr lang="pt-BR" sz="6000" b="1" dirty="0" smtClean="0">
                <a:latin typeface="Corbel" panose="020B0503020204020204" pitchFamily="34" charset="0"/>
              </a:rPr>
              <a:t>cu…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погодой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timpul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afară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мрамором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 smtClean="0">
                <a:latin typeface="Corbel" panose="020B0503020204020204" pitchFamily="34" charset="0"/>
              </a:rPr>
              <a:t>marmura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модой</a:t>
            </a:r>
            <a:r>
              <a:rPr lang="ro-RO" sz="6000" dirty="0" smtClean="0">
                <a:latin typeface="Corbel" panose="020B0503020204020204" pitchFamily="34" charset="0"/>
              </a:rPr>
              <a:t> / moda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суперклеем </a:t>
            </a:r>
            <a:r>
              <a:rPr lang="ro-RO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>
                <a:latin typeface="Corbel" panose="020B0503020204020204" pitchFamily="34" charset="0"/>
              </a:rPr>
              <a:t>ipici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puternic</a:t>
            </a:r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2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err="1" smtClean="0">
                <a:latin typeface="Corbel" panose="020B0503020204020204" pitchFamily="34" charset="0"/>
              </a:rPr>
              <a:t>Заха</a:t>
            </a:r>
            <a:r>
              <a:rPr lang="ru-RU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Хадид</a:t>
            </a:r>
            <a:r>
              <a:rPr lang="ru-RU" sz="6000" b="1" dirty="0">
                <a:latin typeface="Corbel" panose="020B0503020204020204" pitchFamily="34" charset="0"/>
              </a:rPr>
              <a:t> утверждает, что архитектура </a:t>
            </a:r>
            <a:r>
              <a:rPr lang="ru-RU" sz="6000" b="1" dirty="0" smtClean="0">
                <a:latin typeface="Corbel" panose="020B0503020204020204" pitchFamily="34" charset="0"/>
              </a:rPr>
              <a:t>запечатлевает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настроение </a:t>
            </a:r>
            <a:r>
              <a:rPr lang="ru-RU" sz="6000" b="1" dirty="0">
                <a:latin typeface="Corbel" panose="020B0503020204020204" pitchFamily="34" charset="0"/>
              </a:rPr>
              <a:t>времени, и сравнивает её </a:t>
            </a:r>
            <a:r>
              <a:rPr lang="ru-RU" sz="6000" b="1" dirty="0" smtClean="0">
                <a:latin typeface="Corbel" panose="020B0503020204020204" pitchFamily="34" charset="0"/>
              </a:rPr>
              <a:t>с…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Zaha </a:t>
            </a:r>
            <a:r>
              <a:rPr lang="pt-BR" sz="6000" b="1" dirty="0">
                <a:latin typeface="Corbel" panose="020B0503020204020204" pitchFamily="34" charset="0"/>
              </a:rPr>
              <a:t>Hadid afirma că arhitectura surprinde starea de </a:t>
            </a:r>
            <a:r>
              <a:rPr lang="pt-BR" sz="6000" b="1" dirty="0" smtClean="0">
                <a:latin typeface="Corbel" panose="020B0503020204020204" pitchFamily="34" charset="0"/>
              </a:rPr>
              <a:t>spirit</a:t>
            </a: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a </a:t>
            </a:r>
            <a:r>
              <a:rPr lang="pt-BR" sz="6000" b="1" dirty="0">
                <a:latin typeface="Corbel" panose="020B0503020204020204" pitchFamily="34" charset="0"/>
              </a:rPr>
              <a:t>prezentului și o compara </a:t>
            </a:r>
            <a:r>
              <a:rPr lang="pt-BR" sz="6000" b="1" dirty="0" smtClean="0">
                <a:latin typeface="Corbel" panose="020B0503020204020204" pitchFamily="34" charset="0"/>
              </a:rPr>
              <a:t>cu…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погодой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timpul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afară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мрамором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 smtClean="0">
                <a:latin typeface="Corbel" panose="020B0503020204020204" pitchFamily="34" charset="0"/>
              </a:rPr>
              <a:t>marmura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модой</a:t>
            </a:r>
            <a:r>
              <a:rPr lang="ro-RO" sz="6000" dirty="0" smtClean="0">
                <a:latin typeface="Corbel" panose="020B0503020204020204" pitchFamily="34" charset="0"/>
              </a:rPr>
              <a:t> / moda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суперклеем </a:t>
            </a:r>
            <a:r>
              <a:rPr lang="ro-RO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>
                <a:latin typeface="Corbel" panose="020B0503020204020204" pitchFamily="34" charset="0"/>
              </a:rPr>
              <a:t>ipici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puternic</a:t>
            </a:r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4364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err="1" smtClean="0">
                <a:latin typeface="Corbel" panose="020B0503020204020204" pitchFamily="34" charset="0"/>
              </a:rPr>
              <a:t>Заха</a:t>
            </a:r>
            <a:r>
              <a:rPr lang="ru-RU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Хадид</a:t>
            </a:r>
            <a:r>
              <a:rPr lang="ru-RU" sz="6000" b="1" dirty="0">
                <a:latin typeface="Corbel" panose="020B0503020204020204" pitchFamily="34" charset="0"/>
              </a:rPr>
              <a:t> утверждает, что архитектура </a:t>
            </a:r>
            <a:r>
              <a:rPr lang="ru-RU" sz="6000" b="1" dirty="0" smtClean="0">
                <a:latin typeface="Corbel" panose="020B0503020204020204" pitchFamily="34" charset="0"/>
              </a:rPr>
              <a:t>запечатлевает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настроение </a:t>
            </a:r>
            <a:r>
              <a:rPr lang="ru-RU" sz="6000" b="1" dirty="0">
                <a:latin typeface="Corbel" panose="020B0503020204020204" pitchFamily="34" charset="0"/>
              </a:rPr>
              <a:t>времени, и сравнивает её </a:t>
            </a:r>
            <a:r>
              <a:rPr lang="ru-RU" sz="6000" b="1" dirty="0" smtClean="0">
                <a:latin typeface="Corbel" panose="020B0503020204020204" pitchFamily="34" charset="0"/>
              </a:rPr>
              <a:t>с…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Zaha </a:t>
            </a:r>
            <a:r>
              <a:rPr lang="pt-BR" sz="6000" b="1" dirty="0">
                <a:latin typeface="Corbel" panose="020B0503020204020204" pitchFamily="34" charset="0"/>
              </a:rPr>
              <a:t>Hadid afirma că arhitectura surprinde starea de </a:t>
            </a:r>
            <a:r>
              <a:rPr lang="pt-BR" sz="6000" b="1" dirty="0" smtClean="0">
                <a:latin typeface="Corbel" panose="020B0503020204020204" pitchFamily="34" charset="0"/>
              </a:rPr>
              <a:t>spirit</a:t>
            </a: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a </a:t>
            </a:r>
            <a:r>
              <a:rPr lang="pt-BR" sz="6000" b="1" dirty="0">
                <a:latin typeface="Corbel" panose="020B0503020204020204" pitchFamily="34" charset="0"/>
              </a:rPr>
              <a:t>prezentului și o compara </a:t>
            </a:r>
            <a:r>
              <a:rPr lang="pt-BR" sz="6000" b="1" dirty="0" smtClean="0">
                <a:latin typeface="Corbel" panose="020B0503020204020204" pitchFamily="34" charset="0"/>
              </a:rPr>
              <a:t>cu…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погодой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timpul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afară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мрамором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 smtClean="0">
                <a:latin typeface="Corbel" panose="020B0503020204020204" pitchFamily="34" charset="0"/>
              </a:rPr>
              <a:t>marmura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модой</a:t>
            </a:r>
            <a:r>
              <a:rPr lang="ro-RO" sz="6000" dirty="0" smtClean="0">
                <a:latin typeface="Corbel" panose="020B0503020204020204" pitchFamily="34" charset="0"/>
              </a:rPr>
              <a:t> / moda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суперклеем </a:t>
            </a:r>
            <a:r>
              <a:rPr lang="ro-RO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>
                <a:latin typeface="Corbel" panose="020B0503020204020204" pitchFamily="34" charset="0"/>
              </a:rPr>
              <a:t>ipici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puternic</a:t>
            </a:r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62300"/>
            <a:ext cx="20104100" cy="51053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60889"/>
            <a:ext cx="20110500" cy="510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8012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Внимание</a:t>
            </a:r>
            <a:r>
              <a:rPr lang="ru-RU" sz="3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их </a:t>
            </a:r>
            <a:r>
              <a:rPr lang="ru-RU" sz="3600" i="1" dirty="0">
                <a:latin typeface="Corbel" panose="020B0503020204020204" pitchFamily="34" charset="0"/>
              </a:rPr>
              <a:t>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mai</a:t>
            </a:r>
            <a:r>
              <a:rPr lang="en-US" sz="3600" i="1" dirty="0" smtClean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 smtClean="0">
                <a:latin typeface="Corbel" panose="020B0503020204020204" pitchFamily="34" charset="0"/>
              </a:rPr>
              <a:t>corecte</a:t>
            </a:r>
            <a:r>
              <a:rPr lang="en-US" sz="3600" i="1" dirty="0" smtClean="0">
                <a:latin typeface="Corbel" panose="020B0503020204020204" pitchFamily="34" charset="0"/>
              </a:rPr>
              <a:t>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На </a:t>
            </a:r>
            <a:r>
              <a:rPr lang="ru-RU" sz="3600" dirty="0">
                <a:latin typeface="Corbel" panose="020B0503020204020204" pitchFamily="34" charset="0"/>
              </a:rPr>
              <a:t>протяжении 40 лет в Копенгагене постепенно сокращали число парковочных мест для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автомобилей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ru-RU" sz="3600" b="1" dirty="0">
                <a:latin typeface="Corbel" panose="020B0503020204020204" pitchFamily="34" charset="0"/>
              </a:rPr>
              <a:t>К чему, как считается, это </a:t>
            </a:r>
            <a:r>
              <a:rPr lang="ru-RU" sz="3600" b="1" dirty="0" smtClean="0">
                <a:latin typeface="Corbel" panose="020B0503020204020204" pitchFamily="34" charset="0"/>
              </a:rPr>
              <a:t>привело?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Timp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de 40 de </a:t>
            </a:r>
            <a:r>
              <a:rPr lang="en-US" sz="3600" dirty="0" err="1">
                <a:latin typeface="Corbel" panose="020B0503020204020204" pitchFamily="34" charset="0"/>
              </a:rPr>
              <a:t>ani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Copenhaga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redus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treptat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numărul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locuri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parcare</a:t>
            </a:r>
            <a:r>
              <a:rPr lang="en-US" sz="3600" dirty="0">
                <a:latin typeface="Corbel" panose="020B0503020204020204" pitchFamily="34" charset="0"/>
              </a:rPr>
              <a:t> ale </a:t>
            </a:r>
            <a:r>
              <a:rPr lang="en-US" sz="3600" dirty="0" err="1">
                <a:latin typeface="Corbel" panose="020B0503020204020204" pitchFamily="34" charset="0"/>
              </a:rPr>
              <a:t>automobilelor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Care-s </a:t>
            </a:r>
            <a:r>
              <a:rPr lang="en-US" sz="3600" b="1" dirty="0" err="1">
                <a:latin typeface="Corbel" panose="020B0503020204020204" pitchFamily="34" charset="0"/>
              </a:rPr>
              <a:t>consecințele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acestui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fapt</a:t>
            </a:r>
            <a:r>
              <a:rPr lang="en-US" sz="3600" b="1" dirty="0">
                <a:latin typeface="Corbel" panose="020B0503020204020204" pitchFamily="34" charset="0"/>
              </a:rPr>
              <a:t>? 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1. Жители </a:t>
            </a:r>
            <a:r>
              <a:rPr lang="ru-RU" sz="3600" dirty="0">
                <a:latin typeface="Corbel" panose="020B0503020204020204" pitchFamily="34" charset="0"/>
              </a:rPr>
              <a:t>стали проводить больше времени вне дома и машин.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err="1">
                <a:latin typeface="Corbel" panose="020B0503020204020204" pitchFamily="34" charset="0"/>
              </a:rPr>
              <a:t>Locuitorii</a:t>
            </a:r>
            <a:r>
              <a:rPr lang="en-US" sz="3600" dirty="0">
                <a:latin typeface="Corbel" panose="020B0503020204020204" pitchFamily="34" charset="0"/>
              </a:rPr>
              <a:t> au </a:t>
            </a:r>
            <a:r>
              <a:rPr lang="en-US" sz="3600" dirty="0" err="1">
                <a:latin typeface="Corbel" panose="020B0503020204020204" pitchFamily="34" charset="0"/>
              </a:rPr>
              <a:t>început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petreacă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     </a:t>
            </a:r>
            <a:r>
              <a:rPr lang="en-US" sz="3600" dirty="0" err="1" smtClean="0">
                <a:latin typeface="Corbel" panose="020B0503020204020204" pitchFamily="34" charset="0"/>
              </a:rPr>
              <a:t>mai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mult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timp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afara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caselor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al </a:t>
            </a:r>
            <a:r>
              <a:rPr lang="en-US" sz="3600" dirty="0" err="1" smtClean="0">
                <a:latin typeface="Corbel" panose="020B0503020204020204" pitchFamily="34" charset="0"/>
              </a:rPr>
              <a:t>automobilelor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2</a:t>
            </a:r>
            <a:r>
              <a:rPr lang="ru-RU" sz="3600" dirty="0">
                <a:latin typeface="Corbel" panose="020B0503020204020204" pitchFamily="34" charset="0"/>
              </a:rPr>
              <a:t>. Увеличилась площадь для посадки деревьев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 </a:t>
            </a:r>
            <a:r>
              <a:rPr lang="pt-BR" sz="3600" dirty="0">
                <a:latin typeface="Corbel" panose="020B0503020204020204" pitchFamily="34" charset="0"/>
              </a:rPr>
              <a:t>A crescut suprafața plantată cu </a:t>
            </a:r>
            <a:r>
              <a:rPr lang="pt-BR" sz="3600" dirty="0" smtClean="0">
                <a:latin typeface="Corbel" panose="020B0503020204020204" pitchFamily="34" charset="0"/>
              </a:rPr>
              <a:t>copaci.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3</a:t>
            </a:r>
            <a:r>
              <a:rPr lang="ru-RU" sz="3600" dirty="0">
                <a:latin typeface="Corbel" panose="020B0503020204020204" pitchFamily="34" charset="0"/>
              </a:rPr>
              <a:t>. Уменьшилось количество вредных выбросов в атмосферу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</a:t>
            </a:r>
            <a:r>
              <a:rPr lang="ru-RU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A </a:t>
            </a:r>
            <a:r>
              <a:rPr lang="en-US" sz="3600" dirty="0" err="1">
                <a:latin typeface="Corbel" panose="020B0503020204020204" pitchFamily="34" charset="0"/>
              </a:rPr>
              <a:t>scăzut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cantitatea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emisii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nocive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    </a:t>
            </a:r>
            <a:r>
              <a:rPr lang="en-US" sz="3600" dirty="0" err="1" smtClean="0">
                <a:latin typeface="Corbel" panose="020B0503020204020204" pitchFamily="34" charset="0"/>
              </a:rPr>
              <a:t>în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atmosferă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4</a:t>
            </a:r>
            <a:r>
              <a:rPr lang="ru-RU" sz="3600" dirty="0">
                <a:latin typeface="Corbel" panose="020B0503020204020204" pitchFamily="34" charset="0"/>
              </a:rPr>
              <a:t>. Развился </a:t>
            </a:r>
            <a:r>
              <a:rPr lang="ru-RU" sz="3600" dirty="0" err="1">
                <a:latin typeface="Corbel" panose="020B0503020204020204" pitchFamily="34" charset="0"/>
              </a:rPr>
              <a:t>велосектор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pt-BR" sz="3600" dirty="0">
                <a:latin typeface="Corbel" panose="020B0503020204020204" pitchFamily="34" charset="0"/>
              </a:rPr>
              <a:t>S-a dezvoltat ramura legată de ciclism.</a:t>
            </a:r>
            <a:endParaRPr lang="ru-RU" sz="3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Внимание</a:t>
            </a:r>
            <a:r>
              <a:rPr lang="ru-RU" sz="3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их </a:t>
            </a:r>
            <a:r>
              <a:rPr lang="ru-RU" sz="3600" i="1" dirty="0">
                <a:latin typeface="Corbel" panose="020B0503020204020204" pitchFamily="34" charset="0"/>
              </a:rPr>
              <a:t>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mai</a:t>
            </a:r>
            <a:r>
              <a:rPr lang="en-US" sz="3600" i="1" dirty="0" smtClean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 smtClean="0">
                <a:latin typeface="Corbel" panose="020B0503020204020204" pitchFamily="34" charset="0"/>
              </a:rPr>
              <a:t>corecte</a:t>
            </a:r>
            <a:r>
              <a:rPr lang="en-US" sz="3600" i="1" dirty="0" smtClean="0">
                <a:latin typeface="Corbel" panose="020B0503020204020204" pitchFamily="34" charset="0"/>
              </a:rPr>
              <a:t>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На </a:t>
            </a:r>
            <a:r>
              <a:rPr lang="ru-RU" sz="3600" dirty="0">
                <a:latin typeface="Corbel" panose="020B0503020204020204" pitchFamily="34" charset="0"/>
              </a:rPr>
              <a:t>протяжении 40 лет в Копенгагене постепенно сокращали число парковочных мест для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автомобилей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ru-RU" sz="3600" b="1" dirty="0">
                <a:latin typeface="Corbel" panose="020B0503020204020204" pitchFamily="34" charset="0"/>
              </a:rPr>
              <a:t>К чему, как считается, это </a:t>
            </a:r>
            <a:r>
              <a:rPr lang="ru-RU" sz="3600" b="1" dirty="0" smtClean="0">
                <a:latin typeface="Corbel" panose="020B0503020204020204" pitchFamily="34" charset="0"/>
              </a:rPr>
              <a:t>привело?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Timp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de 40 de </a:t>
            </a:r>
            <a:r>
              <a:rPr lang="en-US" sz="3600" dirty="0" err="1">
                <a:latin typeface="Corbel" panose="020B0503020204020204" pitchFamily="34" charset="0"/>
              </a:rPr>
              <a:t>ani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Copenhaga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redus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treptat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numărul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locuri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parcare</a:t>
            </a:r>
            <a:r>
              <a:rPr lang="en-US" sz="3600" dirty="0">
                <a:latin typeface="Corbel" panose="020B0503020204020204" pitchFamily="34" charset="0"/>
              </a:rPr>
              <a:t> ale </a:t>
            </a:r>
            <a:r>
              <a:rPr lang="en-US" sz="3600" dirty="0" err="1">
                <a:latin typeface="Corbel" panose="020B0503020204020204" pitchFamily="34" charset="0"/>
              </a:rPr>
              <a:t>automobilelor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Care-s </a:t>
            </a:r>
            <a:r>
              <a:rPr lang="en-US" sz="3600" b="1" dirty="0" err="1">
                <a:latin typeface="Corbel" panose="020B0503020204020204" pitchFamily="34" charset="0"/>
              </a:rPr>
              <a:t>consecințele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acestui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fapt</a:t>
            </a:r>
            <a:r>
              <a:rPr lang="en-US" sz="3600" b="1" dirty="0">
                <a:latin typeface="Corbel" panose="020B0503020204020204" pitchFamily="34" charset="0"/>
              </a:rPr>
              <a:t>? 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1. Жители </a:t>
            </a:r>
            <a:r>
              <a:rPr lang="ru-RU" sz="3600" dirty="0">
                <a:latin typeface="Corbel" panose="020B0503020204020204" pitchFamily="34" charset="0"/>
              </a:rPr>
              <a:t>стали проводить больше времени вне дома и машин.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err="1">
                <a:latin typeface="Corbel" panose="020B0503020204020204" pitchFamily="34" charset="0"/>
              </a:rPr>
              <a:t>Locuitorii</a:t>
            </a:r>
            <a:r>
              <a:rPr lang="en-US" sz="3600" dirty="0">
                <a:latin typeface="Corbel" panose="020B0503020204020204" pitchFamily="34" charset="0"/>
              </a:rPr>
              <a:t> au </a:t>
            </a:r>
            <a:r>
              <a:rPr lang="en-US" sz="3600" dirty="0" err="1">
                <a:latin typeface="Corbel" panose="020B0503020204020204" pitchFamily="34" charset="0"/>
              </a:rPr>
              <a:t>început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petreacă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     </a:t>
            </a:r>
            <a:r>
              <a:rPr lang="en-US" sz="3600" dirty="0" err="1" smtClean="0">
                <a:latin typeface="Corbel" panose="020B0503020204020204" pitchFamily="34" charset="0"/>
              </a:rPr>
              <a:t>mai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mult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timp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afara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caselor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al </a:t>
            </a:r>
            <a:r>
              <a:rPr lang="en-US" sz="3600" dirty="0" err="1" smtClean="0">
                <a:latin typeface="Corbel" panose="020B0503020204020204" pitchFamily="34" charset="0"/>
              </a:rPr>
              <a:t>automobilelor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2</a:t>
            </a:r>
            <a:r>
              <a:rPr lang="ru-RU" sz="3600" dirty="0">
                <a:latin typeface="Corbel" panose="020B0503020204020204" pitchFamily="34" charset="0"/>
              </a:rPr>
              <a:t>. Увеличилась площадь для посадки деревьев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 </a:t>
            </a:r>
            <a:r>
              <a:rPr lang="pt-BR" sz="3600" dirty="0">
                <a:latin typeface="Corbel" panose="020B0503020204020204" pitchFamily="34" charset="0"/>
              </a:rPr>
              <a:t>A crescut suprafața plantată cu </a:t>
            </a:r>
            <a:r>
              <a:rPr lang="pt-BR" sz="3600" dirty="0" smtClean="0">
                <a:latin typeface="Corbel" panose="020B0503020204020204" pitchFamily="34" charset="0"/>
              </a:rPr>
              <a:t>copaci.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3</a:t>
            </a:r>
            <a:r>
              <a:rPr lang="ru-RU" sz="3600" dirty="0">
                <a:latin typeface="Corbel" panose="020B0503020204020204" pitchFamily="34" charset="0"/>
              </a:rPr>
              <a:t>. Уменьшилось количество вредных выбросов в атмосферу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</a:t>
            </a:r>
            <a:r>
              <a:rPr lang="ru-RU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A </a:t>
            </a:r>
            <a:r>
              <a:rPr lang="en-US" sz="3600" dirty="0" err="1">
                <a:latin typeface="Corbel" panose="020B0503020204020204" pitchFamily="34" charset="0"/>
              </a:rPr>
              <a:t>scăzut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cantitatea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emisii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nocive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    </a:t>
            </a:r>
            <a:r>
              <a:rPr lang="en-US" sz="3600" dirty="0" err="1" smtClean="0">
                <a:latin typeface="Corbel" panose="020B0503020204020204" pitchFamily="34" charset="0"/>
              </a:rPr>
              <a:t>în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atmosferă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4</a:t>
            </a:r>
            <a:r>
              <a:rPr lang="ru-RU" sz="3600" dirty="0">
                <a:latin typeface="Corbel" panose="020B0503020204020204" pitchFamily="34" charset="0"/>
              </a:rPr>
              <a:t>. Развился </a:t>
            </a:r>
            <a:r>
              <a:rPr lang="ru-RU" sz="3600" dirty="0" err="1">
                <a:latin typeface="Corbel" panose="020B0503020204020204" pitchFamily="34" charset="0"/>
              </a:rPr>
              <a:t>велосектор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pt-BR" sz="3600" dirty="0">
                <a:latin typeface="Corbel" panose="020B0503020204020204" pitchFamily="34" charset="0"/>
              </a:rPr>
              <a:t>S-a dezvoltat ramura legată de ciclism.</a:t>
            </a:r>
            <a:endParaRPr lang="ru-RU" sz="36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694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Внимание</a:t>
            </a:r>
            <a:r>
              <a:rPr lang="ru-RU" sz="4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Dacă</a:t>
            </a:r>
            <a:r>
              <a:rPr lang="en-US" sz="4000" i="1" dirty="0" smtClean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corecte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Совокупность </a:t>
            </a:r>
            <a:r>
              <a:rPr lang="ru-RU" sz="4000" dirty="0">
                <a:latin typeface="Corbel" panose="020B0503020204020204" pitchFamily="34" charset="0"/>
              </a:rPr>
              <a:t>всех выбросов парниковых газов называют углеродным следом.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Что </a:t>
            </a:r>
            <a:r>
              <a:rPr lang="ru-RU" sz="4000" b="1" dirty="0">
                <a:latin typeface="Corbel" panose="020B0503020204020204" pitchFamily="34" charset="0"/>
              </a:rPr>
              <a:t>влияет на его увеличение?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Suma </a:t>
            </a:r>
            <a:r>
              <a:rPr lang="en-US" sz="4000" dirty="0" err="1">
                <a:latin typeface="Corbel" panose="020B0503020204020204" pitchFamily="34" charset="0"/>
              </a:rPr>
              <a:t>tuturor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emisiilor</a:t>
            </a:r>
            <a:r>
              <a:rPr lang="en-US" sz="4000" dirty="0">
                <a:latin typeface="Corbel" panose="020B0503020204020204" pitchFamily="34" charset="0"/>
              </a:rPr>
              <a:t> de gaze cu </a:t>
            </a:r>
            <a:r>
              <a:rPr lang="en-US" sz="4000" dirty="0" err="1">
                <a:latin typeface="Corbel" panose="020B0503020204020204" pitchFamily="34" charset="0"/>
              </a:rPr>
              <a:t>efect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seră</a:t>
            </a:r>
            <a:r>
              <a:rPr lang="en-US" sz="4000" dirty="0">
                <a:latin typeface="Corbel" panose="020B0503020204020204" pitchFamily="34" charset="0"/>
              </a:rPr>
              <a:t> e </a:t>
            </a:r>
            <a:r>
              <a:rPr lang="en-US" sz="4000" dirty="0" err="1">
                <a:latin typeface="Corbel" panose="020B0503020204020204" pitchFamily="34" charset="0"/>
              </a:rPr>
              <a:t>denumită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amprentă</a:t>
            </a:r>
            <a:r>
              <a:rPr lang="en-US" sz="4000" dirty="0">
                <a:latin typeface="Corbel" panose="020B0503020204020204" pitchFamily="34" charset="0"/>
              </a:rPr>
              <a:t> de carbon.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Ce </a:t>
            </a:r>
            <a:r>
              <a:rPr lang="en-US" sz="4000" b="1" dirty="0" err="1">
                <a:latin typeface="Corbel" panose="020B0503020204020204" pitchFamily="34" charset="0"/>
              </a:rPr>
              <a:t>influențează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mărirea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acesteia</a:t>
            </a:r>
            <a:r>
              <a:rPr lang="en-US" sz="4000" b="1" dirty="0">
                <a:latin typeface="Corbel" panose="020B0503020204020204" pitchFamily="34" charset="0"/>
              </a:rPr>
              <a:t>? 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Количество </a:t>
            </a:r>
            <a:r>
              <a:rPr lang="ru-RU" sz="4000" dirty="0">
                <a:latin typeface="Corbel" panose="020B0503020204020204" pitchFamily="34" charset="0"/>
              </a:rPr>
              <a:t>потребляемой электроэнергии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energie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electrică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consumată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Количество потребляемого газа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gaze </a:t>
            </a:r>
            <a:r>
              <a:rPr lang="en-US" sz="4000" dirty="0" err="1" smtClean="0">
                <a:latin typeface="Corbel" panose="020B0503020204020204" pitchFamily="34" charset="0"/>
              </a:rPr>
              <a:t>consumate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Число пройденных шагов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pt-BR" sz="4000" dirty="0">
                <a:latin typeface="Corbel" panose="020B0503020204020204" pitchFamily="34" charset="0"/>
              </a:rPr>
              <a:t> Numărul de pași făcuți de </a:t>
            </a:r>
            <a:r>
              <a:rPr lang="pt-BR" sz="4000" dirty="0" smtClean="0">
                <a:latin typeface="Corbel" panose="020B0503020204020204" pitchFamily="34" charset="0"/>
              </a:rPr>
              <a:t>oameni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Число улыбок. </a:t>
            </a:r>
            <a:r>
              <a:rPr lang="en-US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 err="1">
                <a:latin typeface="Corbel" panose="020B0503020204020204" pitchFamily="34" charset="0"/>
              </a:rPr>
              <a:t>Numărul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zâmbete</a:t>
            </a:r>
            <a:endParaRPr lang="ru-RU" sz="4000" dirty="0">
              <a:latin typeface="Corbel" panose="020B0503020204020204" pitchFamily="34" charset="0"/>
            </a:endParaRPr>
          </a:p>
        </p:txBody>
      </p:sp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113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Внимание</a:t>
            </a:r>
            <a:r>
              <a:rPr lang="ru-RU" sz="4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Dacă</a:t>
            </a:r>
            <a:r>
              <a:rPr lang="en-US" sz="4000" i="1" dirty="0" smtClean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corecte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Совокупность </a:t>
            </a:r>
            <a:r>
              <a:rPr lang="ru-RU" sz="4000" dirty="0">
                <a:latin typeface="Corbel" panose="020B0503020204020204" pitchFamily="34" charset="0"/>
              </a:rPr>
              <a:t>всех выбросов парниковых газов называют углеродным следом.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Что </a:t>
            </a:r>
            <a:r>
              <a:rPr lang="ru-RU" sz="4000" b="1" dirty="0">
                <a:latin typeface="Corbel" panose="020B0503020204020204" pitchFamily="34" charset="0"/>
              </a:rPr>
              <a:t>влияет на его увеличение?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Suma </a:t>
            </a:r>
            <a:r>
              <a:rPr lang="en-US" sz="4000" dirty="0" err="1">
                <a:latin typeface="Corbel" panose="020B0503020204020204" pitchFamily="34" charset="0"/>
              </a:rPr>
              <a:t>tuturor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emisiilor</a:t>
            </a:r>
            <a:r>
              <a:rPr lang="en-US" sz="4000" dirty="0">
                <a:latin typeface="Corbel" panose="020B0503020204020204" pitchFamily="34" charset="0"/>
              </a:rPr>
              <a:t> de gaze cu </a:t>
            </a:r>
            <a:r>
              <a:rPr lang="en-US" sz="4000" dirty="0" err="1">
                <a:latin typeface="Corbel" panose="020B0503020204020204" pitchFamily="34" charset="0"/>
              </a:rPr>
              <a:t>efect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seră</a:t>
            </a:r>
            <a:r>
              <a:rPr lang="en-US" sz="4000" dirty="0">
                <a:latin typeface="Corbel" panose="020B0503020204020204" pitchFamily="34" charset="0"/>
              </a:rPr>
              <a:t> e </a:t>
            </a:r>
            <a:r>
              <a:rPr lang="en-US" sz="4000" dirty="0" err="1">
                <a:latin typeface="Corbel" panose="020B0503020204020204" pitchFamily="34" charset="0"/>
              </a:rPr>
              <a:t>denumită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amprentă</a:t>
            </a:r>
            <a:r>
              <a:rPr lang="en-US" sz="4000" dirty="0">
                <a:latin typeface="Corbel" panose="020B0503020204020204" pitchFamily="34" charset="0"/>
              </a:rPr>
              <a:t> de carbon.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Ce </a:t>
            </a:r>
            <a:r>
              <a:rPr lang="en-US" sz="4000" b="1" dirty="0" err="1">
                <a:latin typeface="Corbel" panose="020B0503020204020204" pitchFamily="34" charset="0"/>
              </a:rPr>
              <a:t>influențează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mărirea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acesteia</a:t>
            </a:r>
            <a:r>
              <a:rPr lang="en-US" sz="4000" b="1" dirty="0">
                <a:latin typeface="Corbel" panose="020B0503020204020204" pitchFamily="34" charset="0"/>
              </a:rPr>
              <a:t>? 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Количество </a:t>
            </a:r>
            <a:r>
              <a:rPr lang="ru-RU" sz="4000" dirty="0">
                <a:latin typeface="Corbel" panose="020B0503020204020204" pitchFamily="34" charset="0"/>
              </a:rPr>
              <a:t>потребляемой электроэнергии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energie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electrică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consumată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Количество потребляемого газа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gaze </a:t>
            </a:r>
            <a:r>
              <a:rPr lang="en-US" sz="4000" dirty="0" err="1" smtClean="0">
                <a:latin typeface="Corbel" panose="020B0503020204020204" pitchFamily="34" charset="0"/>
              </a:rPr>
              <a:t>consumate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Число пройденных шагов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pt-BR" sz="4000" dirty="0">
                <a:latin typeface="Corbel" panose="020B0503020204020204" pitchFamily="34" charset="0"/>
              </a:rPr>
              <a:t> Numărul de pași făcuți de </a:t>
            </a:r>
            <a:r>
              <a:rPr lang="pt-BR" sz="4000" dirty="0" smtClean="0">
                <a:latin typeface="Corbel" panose="020B0503020204020204" pitchFamily="34" charset="0"/>
              </a:rPr>
              <a:t>oameni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Число улыбок. </a:t>
            </a:r>
            <a:r>
              <a:rPr lang="en-US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 err="1">
                <a:latin typeface="Corbel" panose="020B0503020204020204" pitchFamily="34" charset="0"/>
              </a:rPr>
              <a:t>Numărul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zâmbete</a:t>
            </a:r>
            <a:endParaRPr lang="ru-RU" sz="4000" dirty="0">
              <a:latin typeface="Corbel" panose="020B0503020204020204" pitchFamily="34" charset="0"/>
            </a:endParaRPr>
          </a:p>
        </p:txBody>
      </p:sp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9376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уменьшить число погибающих птиц, орнитологи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советуют </a:t>
            </a:r>
            <a:r>
              <a:rPr lang="ru-RU" sz="6000" b="1" dirty="0">
                <a:latin typeface="Corbel" panose="020B0503020204020204" pitchFamily="34" charset="0"/>
              </a:rPr>
              <a:t>приглушить…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a reduce </a:t>
            </a:r>
            <a:r>
              <a:rPr lang="en-US" sz="6000" b="1" dirty="0" err="1">
                <a:latin typeface="Corbel" panose="020B0503020204020204" pitchFamily="34" charset="0"/>
              </a:rPr>
              <a:t>numărul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decese</a:t>
            </a:r>
            <a:r>
              <a:rPr lang="en-US" sz="6000" b="1" dirty="0">
                <a:latin typeface="Corbel" panose="020B0503020204020204" pitchFamily="34" charset="0"/>
              </a:rPr>
              <a:t> ale </a:t>
            </a:r>
            <a:r>
              <a:rPr lang="en-US" sz="6000" b="1" dirty="0" err="1">
                <a:latin typeface="Corbel" panose="020B0503020204020204" pitchFamily="34" charset="0"/>
              </a:rPr>
              <a:t>păsărilor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ornitologii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ne </a:t>
            </a:r>
            <a:r>
              <a:rPr lang="en-US" sz="6000" b="1" dirty="0" err="1">
                <a:latin typeface="Corbel" panose="020B0503020204020204" pitchFamily="34" charset="0"/>
              </a:rPr>
              <a:t>sfătuie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minimizăm</a:t>
            </a:r>
            <a:r>
              <a:rPr lang="en-US" sz="6000" b="1" dirty="0">
                <a:latin typeface="Corbel" panose="020B0503020204020204" pitchFamily="34" charset="0"/>
              </a:rPr>
              <a:t>…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светофоры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semafoarelor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свет </a:t>
            </a:r>
            <a:r>
              <a:rPr lang="ru-RU" sz="6000" dirty="0" smtClean="0">
                <a:latin typeface="Corbel" panose="020B0503020204020204" pitchFamily="34" charset="0"/>
              </a:rPr>
              <a:t>фонарей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felinarelor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освещение </a:t>
            </a:r>
            <a:r>
              <a:rPr lang="ru-RU" sz="6000" dirty="0" smtClean="0">
                <a:latin typeface="Corbel" panose="020B0503020204020204" pitchFamily="34" charset="0"/>
              </a:rPr>
              <a:t>небоскрёбов</a:t>
            </a:r>
            <a:r>
              <a:rPr lang="ro-RO" sz="6000" dirty="0" smtClean="0">
                <a:latin typeface="Corbel" panose="020B0503020204020204" pitchFamily="34" charset="0"/>
              </a:rPr>
              <a:t> /</a:t>
            </a:r>
            <a:r>
              <a:rPr lang="en-US" sz="6000" dirty="0">
                <a:latin typeface="Corbel" panose="020B0503020204020204" pitchFamily="34" charset="0"/>
              </a:rPr>
              <a:t> </a:t>
            </a:r>
            <a:r>
              <a:rPr lang="en-US" sz="6000" dirty="0" err="1">
                <a:latin typeface="Corbel" panose="020B0503020204020204" pitchFamily="34" charset="0"/>
              </a:rPr>
              <a:t>iluminarea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zgârie-norilor</a:t>
            </a:r>
            <a:r>
              <a:rPr lang="ro-RO" sz="6000" dirty="0" smtClean="0">
                <a:latin typeface="Corbel" panose="020B0503020204020204" pitchFamily="34" charset="0"/>
              </a:rPr>
              <a:t>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фары дальнего </a:t>
            </a:r>
            <a:r>
              <a:rPr lang="ru-RU" sz="6000" dirty="0" smtClean="0">
                <a:latin typeface="Corbel" panose="020B0503020204020204" pitchFamily="34" charset="0"/>
              </a:rPr>
              <a:t>света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farurilor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r>
              <a:rPr lang="en-US" sz="6000" dirty="0" err="1">
                <a:latin typeface="Corbel" panose="020B0503020204020204" pitchFamily="34" charset="0"/>
              </a:rPr>
              <a:t>fascicul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înalt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7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уменьшить число погибающих птиц, орнитологи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советуют </a:t>
            </a:r>
            <a:r>
              <a:rPr lang="ru-RU" sz="6000" b="1" dirty="0">
                <a:latin typeface="Corbel" panose="020B0503020204020204" pitchFamily="34" charset="0"/>
              </a:rPr>
              <a:t>приглушить…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a reduce </a:t>
            </a:r>
            <a:r>
              <a:rPr lang="en-US" sz="6000" b="1" dirty="0" err="1">
                <a:latin typeface="Corbel" panose="020B0503020204020204" pitchFamily="34" charset="0"/>
              </a:rPr>
              <a:t>numărul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decese</a:t>
            </a:r>
            <a:r>
              <a:rPr lang="en-US" sz="6000" b="1" dirty="0">
                <a:latin typeface="Corbel" panose="020B0503020204020204" pitchFamily="34" charset="0"/>
              </a:rPr>
              <a:t> ale </a:t>
            </a:r>
            <a:r>
              <a:rPr lang="en-US" sz="6000" b="1" dirty="0" err="1">
                <a:latin typeface="Corbel" panose="020B0503020204020204" pitchFamily="34" charset="0"/>
              </a:rPr>
              <a:t>păsărilor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ornitologii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ne </a:t>
            </a:r>
            <a:r>
              <a:rPr lang="en-US" sz="6000" b="1" dirty="0" err="1">
                <a:latin typeface="Corbel" panose="020B0503020204020204" pitchFamily="34" charset="0"/>
              </a:rPr>
              <a:t>sfătuie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minimizăm</a:t>
            </a:r>
            <a:r>
              <a:rPr lang="en-US" sz="6000" b="1" dirty="0">
                <a:latin typeface="Corbel" panose="020B0503020204020204" pitchFamily="34" charset="0"/>
              </a:rPr>
              <a:t>…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светофоры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semafoarelor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свет </a:t>
            </a:r>
            <a:r>
              <a:rPr lang="ru-RU" sz="6000" dirty="0" smtClean="0">
                <a:latin typeface="Corbel" panose="020B0503020204020204" pitchFamily="34" charset="0"/>
              </a:rPr>
              <a:t>фонарей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felinarelor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освещение </a:t>
            </a:r>
            <a:r>
              <a:rPr lang="ru-RU" sz="6000" dirty="0" smtClean="0">
                <a:latin typeface="Corbel" panose="020B0503020204020204" pitchFamily="34" charset="0"/>
              </a:rPr>
              <a:t>небоскрёбов</a:t>
            </a:r>
            <a:r>
              <a:rPr lang="ro-RO" sz="6000" dirty="0" smtClean="0">
                <a:latin typeface="Corbel" panose="020B0503020204020204" pitchFamily="34" charset="0"/>
              </a:rPr>
              <a:t> /</a:t>
            </a:r>
            <a:r>
              <a:rPr lang="en-US" sz="6000" dirty="0">
                <a:latin typeface="Corbel" panose="020B0503020204020204" pitchFamily="34" charset="0"/>
              </a:rPr>
              <a:t> </a:t>
            </a:r>
            <a:r>
              <a:rPr lang="en-US" sz="6000" dirty="0" err="1">
                <a:latin typeface="Corbel" panose="020B0503020204020204" pitchFamily="34" charset="0"/>
              </a:rPr>
              <a:t>iluminarea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zgârie-norilor</a:t>
            </a:r>
            <a:r>
              <a:rPr lang="ro-RO" sz="6000" dirty="0" smtClean="0">
                <a:latin typeface="Corbel" panose="020B0503020204020204" pitchFamily="34" charset="0"/>
              </a:rPr>
              <a:t>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фары дальнего </a:t>
            </a:r>
            <a:r>
              <a:rPr lang="ru-RU" sz="6000" dirty="0" smtClean="0">
                <a:latin typeface="Corbel" panose="020B0503020204020204" pitchFamily="34" charset="0"/>
              </a:rPr>
              <a:t>света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farurilor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r>
              <a:rPr lang="en-US" sz="6000" dirty="0" err="1">
                <a:latin typeface="Corbel" panose="020B0503020204020204" pitchFamily="34" charset="0"/>
              </a:rPr>
              <a:t>fascicul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înalt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767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Илья </a:t>
            </a:r>
            <a:r>
              <a:rPr lang="ru-RU" sz="5000" dirty="0">
                <a:latin typeface="Corbel" panose="020B0503020204020204" pitchFamily="34" charset="0"/>
              </a:rPr>
              <a:t>Варламов предлагает покрывать газоном участки с открытым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грунтом </a:t>
            </a:r>
            <a:r>
              <a:rPr lang="ru-RU" sz="5000" dirty="0">
                <a:latin typeface="Corbel" panose="020B0503020204020204" pitchFamily="34" charset="0"/>
              </a:rPr>
              <a:t>и отказаться от использования шипованной резины.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Какую </a:t>
            </a:r>
            <a:r>
              <a:rPr lang="ru-RU" sz="5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5000" dirty="0">
                <a:latin typeface="Corbel" panose="020B0503020204020204" pitchFamily="34" charset="0"/>
              </a:rPr>
              <a:t> 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Ilya </a:t>
            </a:r>
            <a:r>
              <a:rPr lang="en-US" sz="5000" dirty="0" err="1">
                <a:latin typeface="Corbel" panose="020B0503020204020204" pitchFamily="34" charset="0"/>
              </a:rPr>
              <a:t>Varlamov</a:t>
            </a:r>
            <a:r>
              <a:rPr lang="en-US" sz="5000" dirty="0">
                <a:latin typeface="Corbel" panose="020B0503020204020204" pitchFamily="34" charset="0"/>
              </a:rPr>
              <a:t> ne </a:t>
            </a:r>
            <a:r>
              <a:rPr lang="en-US" sz="5000" dirty="0" err="1">
                <a:latin typeface="Corbel" panose="020B0503020204020204" pitchFamily="34" charset="0"/>
              </a:rPr>
              <a:t>sugerează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acoperim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zonele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deschise</a:t>
            </a:r>
            <a:r>
              <a:rPr lang="en-US" sz="5000" dirty="0">
                <a:latin typeface="Corbel" panose="020B0503020204020204" pitchFamily="34" charset="0"/>
              </a:rPr>
              <a:t> ale </a:t>
            </a:r>
            <a:r>
              <a:rPr lang="en-US" sz="5000" dirty="0" err="1">
                <a:latin typeface="Corbel" panose="020B0503020204020204" pitchFamily="34" charset="0"/>
              </a:rPr>
              <a:t>orașului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gazon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renunțăm</a:t>
            </a:r>
            <a:r>
              <a:rPr lang="en-US" sz="5000" dirty="0">
                <a:latin typeface="Corbel" panose="020B0503020204020204" pitchFamily="34" charset="0"/>
              </a:rPr>
              <a:t> la </a:t>
            </a:r>
            <a:r>
              <a:rPr lang="en-US" sz="5000" dirty="0" err="1">
                <a:latin typeface="Corbel" panose="020B0503020204020204" pitchFamily="34" charset="0"/>
              </a:rPr>
              <a:t>utilizarea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anvelopelor</a:t>
            </a:r>
            <a:r>
              <a:rPr lang="en-US" sz="5000" dirty="0">
                <a:latin typeface="Corbel" panose="020B0503020204020204" pitchFamily="34" charset="0"/>
              </a:rPr>
              <a:t> cu </a:t>
            </a:r>
            <a:r>
              <a:rPr lang="en-US" sz="5000" dirty="0" err="1">
                <a:latin typeface="Corbel" panose="020B0503020204020204" pitchFamily="34" charset="0"/>
              </a:rPr>
              <a:t>crampoane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smtClean="0">
                <a:latin typeface="Corbel" panose="020B0503020204020204" pitchFamily="34" charset="0"/>
              </a:rPr>
              <a:t>Ce </a:t>
            </a:r>
            <a:r>
              <a:rPr lang="en-US" sz="5000" b="1" dirty="0" err="1">
                <a:latin typeface="Corbel" panose="020B0503020204020204" pitchFamily="34" charset="0"/>
              </a:rPr>
              <a:t>problemă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va</a:t>
            </a:r>
            <a:r>
              <a:rPr lang="en-US" sz="5000" b="1" dirty="0">
                <a:latin typeface="Corbel" panose="020B0503020204020204" pitchFamily="34" charset="0"/>
              </a:rPr>
              <a:t> fi </a:t>
            </a:r>
            <a:r>
              <a:rPr lang="en-US" sz="5000" b="1" dirty="0" err="1">
                <a:latin typeface="Corbel" panose="020B0503020204020204" pitchFamily="34" charset="0"/>
              </a:rPr>
              <a:t>rezolvată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astfel</a:t>
            </a:r>
            <a:r>
              <a:rPr lang="en-US" sz="5000" b="1" dirty="0">
                <a:latin typeface="Corbel" panose="020B0503020204020204" pitchFamily="34" charset="0"/>
              </a:rPr>
              <a:t>?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1. Сокращение количества аварий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it-IT" sz="5000" dirty="0">
                <a:latin typeface="Corbel" panose="020B0503020204020204" pitchFamily="34" charset="0"/>
              </a:rPr>
              <a:t>Numărul mare de accidente rutiere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2. Сокращение выхлопных газов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Cantitatea</a:t>
            </a:r>
            <a:r>
              <a:rPr lang="en-US" sz="5000" dirty="0">
                <a:latin typeface="Corbel" panose="020B0503020204020204" pitchFamily="34" charset="0"/>
              </a:rPr>
              <a:t> mare de </a:t>
            </a:r>
            <a:r>
              <a:rPr lang="en-US" sz="5000" dirty="0" err="1">
                <a:latin typeface="Corbel" panose="020B0503020204020204" pitchFamily="34" charset="0"/>
              </a:rPr>
              <a:t>emisii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gazelor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3. Грязные улицы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Străzi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murdare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</a:t>
            </a:r>
            <a:r>
              <a:rPr lang="en-US" sz="5000" dirty="0">
                <a:latin typeface="Corbel" panose="020B0503020204020204" pitchFamily="34" charset="0"/>
              </a:rPr>
              <a:t> </a:t>
            </a:r>
            <a:r>
              <a:rPr lang="en-US" sz="5000" dirty="0" err="1">
                <a:latin typeface="Corbel" panose="020B0503020204020204" pitchFamily="34" charset="0"/>
              </a:rPr>
              <a:t>Parcări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ilegale</a:t>
            </a:r>
            <a:r>
              <a:rPr lang="ro-RO" sz="5000" dirty="0" smtClean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7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1004</Words>
  <Application>Microsoft Office PowerPoint</Application>
  <PresentationFormat>Произвольный</PresentationFormat>
  <Paragraphs>191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408</cp:revision>
  <dcterms:modified xsi:type="dcterms:W3CDTF">2020-12-08T08:22:45Z</dcterms:modified>
</cp:coreProperties>
</file>