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256" r:id="rId3"/>
    <p:sldId id="259" r:id="rId5"/>
    <p:sldId id="262" r:id="rId6"/>
    <p:sldId id="275" r:id="rId7"/>
    <p:sldId id="273" r:id="rId8"/>
    <p:sldId id="294" r:id="rId9"/>
    <p:sldId id="263" r:id="rId10"/>
    <p:sldId id="274" r:id="rId11"/>
    <p:sldId id="264" r:id="rId12"/>
    <p:sldId id="265" r:id="rId13"/>
    <p:sldId id="280" r:id="rId14"/>
    <p:sldId id="301" r:id="rId15"/>
    <p:sldId id="279" r:id="rId16"/>
    <p:sldId id="305" r:id="rId17"/>
    <p:sldId id="266" r:id="rId18"/>
    <p:sldId id="284" r:id="rId19"/>
    <p:sldId id="283" r:id="rId20"/>
    <p:sldId id="282" r:id="rId21"/>
    <p:sldId id="281" r:id="rId22"/>
    <p:sldId id="267" r:id="rId23"/>
    <p:sldId id="268" r:id="rId24"/>
    <p:sldId id="302" r:id="rId25"/>
    <p:sldId id="288" r:id="rId26"/>
    <p:sldId id="312" r:id="rId27"/>
    <p:sldId id="287" r:id="rId28"/>
    <p:sldId id="285" r:id="rId29"/>
    <p:sldId id="271" r:id="rId30"/>
    <p:sldId id="292" r:id="rId31"/>
    <p:sldId id="291" r:id="rId32"/>
    <p:sldId id="289" r:id="rId33"/>
    <p:sldId id="290" r:id="rId34"/>
    <p:sldId id="27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D9"/>
    <a:srgbClr val="255997"/>
    <a:srgbClr val="F2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02" autoAdjust="0"/>
  </p:normalViewPr>
  <p:slideViewPr>
    <p:cSldViewPr>
      <p:cViewPr>
        <p:scale>
          <a:sx n="100" d="100"/>
          <a:sy n="100" d="100"/>
        </p:scale>
        <p:origin x="-18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7" Type="http://schemas.openxmlformats.org/officeDocument/2006/relationships/image" Target="../media/image76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23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7" Type="http://schemas.openxmlformats.org/officeDocument/2006/relationships/image" Target="../media/image85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8" Type="http://schemas.openxmlformats.org/officeDocument/2006/relationships/image" Target="../media/image92.wmf"/><Relationship Id="rId7" Type="http://schemas.openxmlformats.org/officeDocument/2006/relationships/image" Target="../media/image91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17.wmf"/><Relationship Id="rId2" Type="http://schemas.openxmlformats.org/officeDocument/2006/relationships/image" Target="../media/image87.wmf"/><Relationship Id="rId14" Type="http://schemas.openxmlformats.org/officeDocument/2006/relationships/image" Target="../media/image98.wmf"/><Relationship Id="rId13" Type="http://schemas.openxmlformats.org/officeDocument/2006/relationships/image" Target="../media/image97.wmf"/><Relationship Id="rId12" Type="http://schemas.openxmlformats.org/officeDocument/2006/relationships/image" Target="../media/image96.wmf"/><Relationship Id="rId11" Type="http://schemas.openxmlformats.org/officeDocument/2006/relationships/image" Target="../media/image95.wmf"/><Relationship Id="rId10" Type="http://schemas.openxmlformats.org/officeDocument/2006/relationships/image" Target="../media/image94.wmf"/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2.wmf"/><Relationship Id="rId6" Type="http://schemas.openxmlformats.org/officeDocument/2006/relationships/image" Target="../media/image111.wmf"/><Relationship Id="rId5" Type="http://schemas.openxmlformats.org/officeDocument/2006/relationships/image" Target="../media/image83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1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23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image" Target="../media/image66.wmf"/><Relationship Id="rId7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2" Type="http://schemas.openxmlformats.org/officeDocument/2006/relationships/image" Target="../media/image70.wmf"/><Relationship Id="rId11" Type="http://schemas.openxmlformats.org/officeDocument/2006/relationships/image" Target="../media/image69.wmf"/><Relationship Id="rId10" Type="http://schemas.openxmlformats.org/officeDocument/2006/relationships/image" Target="../media/image6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9C09-48FD-4AC4-902A-9D67C8ACAF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FFE4C-9DF9-48A9-8185-ABB760786A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3C30-5DA5-48C4-B1E2-FA4225C5D9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 </a:t>
            </a:r>
            <a:endParaRPr lang="ru-RU" dirty="0" smtClean="0"/>
          </a:p>
          <a:p>
            <a:r>
              <a:rPr lang="ru-RU" dirty="0" smtClean="0"/>
              <a:t>3 – ответ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dirty="0" smtClean="0"/>
          </a:p>
          <a:p>
            <a:r>
              <a:rPr lang="ru-RU" dirty="0" smtClean="0"/>
              <a:t>1 – ответ</a:t>
            </a:r>
            <a:r>
              <a:rPr lang="ru-RU" baseline="0" dirty="0" smtClean="0"/>
              <a:t> – 9 раз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/>
              <a:t>2 – </a:t>
            </a:r>
            <a:r>
              <a:rPr lang="ru-RU" baseline="0" dirty="0" smtClean="0"/>
              <a:t>ответ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</a:t>
            </a:r>
            <a:r>
              <a:rPr lang="ru-RU" baseline="0" dirty="0" smtClean="0"/>
              <a:t> – ответ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2</a:t>
            </a:r>
            <a:r>
              <a:rPr lang="ru-RU" baseline="0" dirty="0" smtClean="0"/>
              <a:t> – ответ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ru-RU" dirty="0" smtClean="0"/>
          </a:p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  <a:p>
            <a:r>
              <a:rPr lang="ru-RU" dirty="0" smtClean="0"/>
              <a:t>4 – ответ</a:t>
            </a:r>
            <a:endParaRPr lang="ru-RU" dirty="0" smtClean="0"/>
          </a:p>
          <a:p>
            <a:r>
              <a:rPr lang="ru-RU" dirty="0" smtClean="0"/>
              <a:t>5 – ответ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baseline="0" dirty="0" smtClean="0"/>
              <a:t>– ответ</a:t>
            </a:r>
            <a:endParaRPr lang="ru-RU" baseline="0" dirty="0" smtClean="0"/>
          </a:p>
          <a:p>
            <a:r>
              <a:rPr lang="ru-RU" baseline="0" dirty="0" smtClean="0"/>
              <a:t>7 – ответ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циркуль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циркуль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циркуль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линейка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  <a:p>
            <a:r>
              <a:rPr lang="ru-RU" dirty="0" smtClean="0"/>
              <a:t>3 – ответ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линейка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линейка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7 -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карандашница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 – ответ</a:t>
            </a:r>
            <a:endParaRPr lang="ru-RU" dirty="0" smtClean="0"/>
          </a:p>
          <a:p>
            <a:r>
              <a:rPr lang="ru-RU" dirty="0" smtClean="0"/>
              <a:t>2 – ответ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ответ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ответ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C1BF-971C-4BE9-A14E-7BCE2B580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  <p:pic>
        <p:nvPicPr>
          <p:cNvPr id="9" name="Picture 10" descr="https://globus38.ru/images/price/1370234475.jpe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548100" y="3796572"/>
            <a:ext cx="3615464" cy="2160240"/>
          </a:xfrm>
          <a:prstGeom prst="rect">
            <a:avLst/>
          </a:prstGeom>
          <a:noFill/>
        </p:spPr>
      </p:pic>
      <p:pic>
        <p:nvPicPr>
          <p:cNvPr id="10" name="Picture 8" descr="http://electrostal.elmall50.ru/pics/pics26/220098_0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9269">
            <a:off x="-42829" y="3968403"/>
            <a:ext cx="3024336" cy="1944216"/>
          </a:xfrm>
          <a:prstGeom prst="rect">
            <a:avLst/>
          </a:prstGeom>
          <a:noFill/>
        </p:spPr>
      </p:pic>
      <p:pic>
        <p:nvPicPr>
          <p:cNvPr id="11" name="Picture 6" descr="http://risancbrogig.zz.vc/admission_essay/img/2208-1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981" y="3212976"/>
            <a:ext cx="4248019" cy="35070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611560" y="6021288"/>
            <a:ext cx="5945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Каратанова</a:t>
            </a:r>
            <a:r>
              <a:rPr lang="ru-RU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Марина Николаевна</a:t>
            </a:r>
            <a:endParaRPr lang="ru-RU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СОШ №256 ГО ЗАТО г.Фокино Приморский край</a:t>
            </a:r>
            <a:endParaRPr lang="ru-RU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09813" y="548680"/>
            <a:ext cx="65055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6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6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4653136"/>
            <a:ext cx="5097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Геометрия – 7 </a:t>
            </a:r>
            <a:endParaRPr lang="ru-RU" sz="60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dropi.ru/img/uploads/2018-01-17/3_original.jpe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3385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0EC5-F2C9-4E2A-BC06-311B83BBD0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4CFA-E9EB-4FD0-B645-CEC009FC9D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7" Type="http://schemas.openxmlformats.org/officeDocument/2006/relationships/notesSlide" Target="../notesSlides/notesSlide8.xml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9.xml"/><Relationship Id="rId13" Type="http://schemas.openxmlformats.org/officeDocument/2006/relationships/image" Target="../media/image26.png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13.bin"/><Relationship Id="rId10" Type="http://schemas.openxmlformats.org/officeDocument/2006/relationships/image" Target="../media/image34.wmf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36.wmf"/><Relationship Id="rId23" Type="http://schemas.openxmlformats.org/officeDocument/2006/relationships/notesSlide" Target="../notesSlides/notesSlide10.xml"/><Relationship Id="rId22" Type="http://schemas.openxmlformats.org/officeDocument/2006/relationships/vmlDrawing" Target="../drawings/vmlDrawing5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2" Type="http://schemas.openxmlformats.org/officeDocument/2006/relationships/oleObject" Target="../embeddings/oleObject14.bin"/><Relationship Id="rId19" Type="http://schemas.openxmlformats.org/officeDocument/2006/relationships/image" Target="../media/image14.png"/><Relationship Id="rId18" Type="http://schemas.openxmlformats.org/officeDocument/2006/relationships/image" Target="../media/image12.png"/><Relationship Id="rId17" Type="http://schemas.openxmlformats.org/officeDocument/2006/relationships/image" Target="../media/image30.png"/><Relationship Id="rId16" Type="http://schemas.openxmlformats.org/officeDocument/2006/relationships/image" Target="../media/image41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40.wmf"/><Relationship Id="rId13" Type="http://schemas.openxmlformats.org/officeDocument/2006/relationships/oleObject" Target="../embeddings/oleObject19.bin"/><Relationship Id="rId12" Type="http://schemas.openxmlformats.org/officeDocument/2006/relationships/slide" Target="slide9.xml"/><Relationship Id="rId11" Type="http://schemas.openxmlformats.org/officeDocument/2006/relationships/image" Target="../media/image39.wmf"/><Relationship Id="rId10" Type="http://schemas.openxmlformats.org/officeDocument/2006/relationships/oleObject" Target="../embeddings/oleObject18.bin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2.wmf"/><Relationship Id="rId7" Type="http://schemas.openxmlformats.org/officeDocument/2006/relationships/oleObject" Target="../embeddings/oleObject21.bin"/><Relationship Id="rId6" Type="http://schemas.openxmlformats.org/officeDocument/2006/relationships/slide" Target="slide9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11.xml"/><Relationship Id="rId10" Type="http://schemas.openxmlformats.org/officeDocument/2006/relationships/vmlDrawing" Target="../drawings/vmlDrawing6.v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43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slide" Target="slide2.xml"/><Relationship Id="rId3" Type="http://schemas.openxmlformats.org/officeDocument/2006/relationships/image" Target="../media/image14.png"/><Relationship Id="rId20" Type="http://schemas.openxmlformats.org/officeDocument/2006/relationships/notesSlide" Target="../notesSlides/notesSlide12.xml"/><Relationship Id="rId2" Type="http://schemas.openxmlformats.org/officeDocument/2006/relationships/image" Target="../media/image13.png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9.xml"/><Relationship Id="rId16" Type="http://schemas.openxmlformats.org/officeDocument/2006/relationships/image" Target="../media/image46.wmf"/><Relationship Id="rId15" Type="http://schemas.openxmlformats.org/officeDocument/2006/relationships/oleObject" Target="../embeddings/oleObject26.bin"/><Relationship Id="rId14" Type="http://schemas.openxmlformats.org/officeDocument/2006/relationships/image" Target="../media/image45.wmf"/><Relationship Id="rId13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23.wmf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53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1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2" Type="http://schemas.openxmlformats.org/officeDocument/2006/relationships/notesSlide" Target="../notesSlides/notesSlide14.xml"/><Relationship Id="rId21" Type="http://schemas.openxmlformats.org/officeDocument/2006/relationships/vmlDrawing" Target="../drawings/vmlDrawing8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9" Type="http://schemas.openxmlformats.org/officeDocument/2006/relationships/image" Target="../media/image59.wmf"/><Relationship Id="rId18" Type="http://schemas.openxmlformats.org/officeDocument/2006/relationships/oleObject" Target="../embeddings/oleObject33.bin"/><Relationship Id="rId17" Type="http://schemas.openxmlformats.org/officeDocument/2006/relationships/image" Target="../media/image58.wmf"/><Relationship Id="rId16" Type="http://schemas.openxmlformats.org/officeDocument/2006/relationships/oleObject" Target="../embeddings/oleObject32.bin"/><Relationship Id="rId15" Type="http://schemas.openxmlformats.org/officeDocument/2006/relationships/image" Target="../media/image57.wmf"/><Relationship Id="rId14" Type="http://schemas.openxmlformats.org/officeDocument/2006/relationships/oleObject" Target="../embeddings/oleObject31.bin"/><Relationship Id="rId13" Type="http://schemas.openxmlformats.org/officeDocument/2006/relationships/image" Target="../media/image56.wmf"/><Relationship Id="rId12" Type="http://schemas.openxmlformats.org/officeDocument/2006/relationships/oleObject" Target="../embeddings/oleObject30.bin"/><Relationship Id="rId11" Type="http://schemas.openxmlformats.org/officeDocument/2006/relationships/image" Target="../media/image55.wmf"/><Relationship Id="rId10" Type="http://schemas.openxmlformats.org/officeDocument/2006/relationships/oleObject" Target="../embeddings/oleObject29.bin"/><Relationship Id="rId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6.bin"/><Relationship Id="rId40" Type="http://schemas.openxmlformats.org/officeDocument/2006/relationships/notesSlide" Target="../notesSlides/notesSlide16.xml"/><Relationship Id="rId4" Type="http://schemas.openxmlformats.org/officeDocument/2006/relationships/image" Target="../media/image60.wmf"/><Relationship Id="rId39" Type="http://schemas.openxmlformats.org/officeDocument/2006/relationships/vmlDrawing" Target="../drawings/vmlDrawing9.vml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14.png"/><Relationship Id="rId36" Type="http://schemas.openxmlformats.org/officeDocument/2006/relationships/image" Target="../media/image13.png"/><Relationship Id="rId35" Type="http://schemas.openxmlformats.org/officeDocument/2006/relationships/image" Target="../media/image12.png"/><Relationship Id="rId34" Type="http://schemas.openxmlformats.org/officeDocument/2006/relationships/image" Target="../media/image70.wmf"/><Relationship Id="rId33" Type="http://schemas.openxmlformats.org/officeDocument/2006/relationships/oleObject" Target="../embeddings/oleObject53.bin"/><Relationship Id="rId32" Type="http://schemas.openxmlformats.org/officeDocument/2006/relationships/oleObject" Target="../embeddings/oleObject52.bin"/><Relationship Id="rId31" Type="http://schemas.openxmlformats.org/officeDocument/2006/relationships/image" Target="../media/image69.wmf"/><Relationship Id="rId30" Type="http://schemas.openxmlformats.org/officeDocument/2006/relationships/oleObject" Target="../embeddings/oleObject51.bin"/><Relationship Id="rId3" Type="http://schemas.openxmlformats.org/officeDocument/2006/relationships/oleObject" Target="../embeddings/oleObject35.bin"/><Relationship Id="rId29" Type="http://schemas.openxmlformats.org/officeDocument/2006/relationships/image" Target="../media/image68.wmf"/><Relationship Id="rId28" Type="http://schemas.openxmlformats.org/officeDocument/2006/relationships/oleObject" Target="../embeddings/oleObject50.bin"/><Relationship Id="rId27" Type="http://schemas.openxmlformats.org/officeDocument/2006/relationships/oleObject" Target="../embeddings/oleObject49.bin"/><Relationship Id="rId26" Type="http://schemas.openxmlformats.org/officeDocument/2006/relationships/oleObject" Target="../embeddings/oleObject48.bin"/><Relationship Id="rId25" Type="http://schemas.openxmlformats.org/officeDocument/2006/relationships/oleObject" Target="../embeddings/oleObject47.bin"/><Relationship Id="rId24" Type="http://schemas.openxmlformats.org/officeDocument/2006/relationships/image" Target="../media/image67.wmf"/><Relationship Id="rId23" Type="http://schemas.openxmlformats.org/officeDocument/2006/relationships/oleObject" Target="../embeddings/oleObject46.bin"/><Relationship Id="rId22" Type="http://schemas.openxmlformats.org/officeDocument/2006/relationships/image" Target="../media/image66.wmf"/><Relationship Id="rId21" Type="http://schemas.openxmlformats.org/officeDocument/2006/relationships/oleObject" Target="../embeddings/oleObject45.bin"/><Relationship Id="rId20" Type="http://schemas.openxmlformats.org/officeDocument/2006/relationships/oleObject" Target="../embeddings/oleObject44.bin"/><Relationship Id="rId2" Type="http://schemas.openxmlformats.org/officeDocument/2006/relationships/image" Target="../media/image17.wmf"/><Relationship Id="rId19" Type="http://schemas.openxmlformats.org/officeDocument/2006/relationships/image" Target="../media/image65.wmf"/><Relationship Id="rId18" Type="http://schemas.openxmlformats.org/officeDocument/2006/relationships/oleObject" Target="../embeddings/oleObject43.bin"/><Relationship Id="rId17" Type="http://schemas.openxmlformats.org/officeDocument/2006/relationships/oleObject" Target="../embeddings/oleObject42.bin"/><Relationship Id="rId16" Type="http://schemas.openxmlformats.org/officeDocument/2006/relationships/oleObject" Target="../embeddings/oleObject41.bin"/><Relationship Id="rId15" Type="http://schemas.openxmlformats.org/officeDocument/2006/relationships/image" Target="../media/image64.wmf"/><Relationship Id="rId14" Type="http://schemas.openxmlformats.org/officeDocument/2006/relationships/oleObject" Target="../embeddings/oleObject40.bin"/><Relationship Id="rId13" Type="http://schemas.openxmlformats.org/officeDocument/2006/relationships/oleObject" Target="../embeddings/oleObject39.bin"/><Relationship Id="rId12" Type="http://schemas.openxmlformats.org/officeDocument/2006/relationships/image" Target="../media/image49.png"/><Relationship Id="rId11" Type="http://schemas.openxmlformats.org/officeDocument/2006/relationships/image" Target="../media/image52.png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2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1.xml"/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8" Type="http://schemas.openxmlformats.org/officeDocument/2006/relationships/image" Target="../media/image71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slide" Target="slide2.xml"/><Relationship Id="rId3" Type="http://schemas.openxmlformats.org/officeDocument/2006/relationships/image" Target="../media/image14.png"/><Relationship Id="rId23" Type="http://schemas.openxmlformats.org/officeDocument/2006/relationships/notesSlide" Target="../notesSlides/notesSlide18.xml"/><Relationship Id="rId22" Type="http://schemas.openxmlformats.org/officeDocument/2006/relationships/vmlDrawing" Target="../drawings/vmlDrawing10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76.wmf"/><Relationship Id="rId2" Type="http://schemas.openxmlformats.org/officeDocument/2006/relationships/image" Target="../media/image13.png"/><Relationship Id="rId19" Type="http://schemas.openxmlformats.org/officeDocument/2006/relationships/oleObject" Target="../embeddings/oleObject60.bin"/><Relationship Id="rId18" Type="http://schemas.openxmlformats.org/officeDocument/2006/relationships/image" Target="../media/image75.wmf"/><Relationship Id="rId17" Type="http://schemas.openxmlformats.org/officeDocument/2006/relationships/oleObject" Target="../embeddings/oleObject59.bin"/><Relationship Id="rId16" Type="http://schemas.openxmlformats.org/officeDocument/2006/relationships/image" Target="../media/image74.wmf"/><Relationship Id="rId15" Type="http://schemas.openxmlformats.org/officeDocument/2006/relationships/oleObject" Target="../embeddings/oleObject58.bin"/><Relationship Id="rId14" Type="http://schemas.openxmlformats.org/officeDocument/2006/relationships/image" Target="../media/image73.wmf"/><Relationship Id="rId13" Type="http://schemas.openxmlformats.org/officeDocument/2006/relationships/oleObject" Target="../embeddings/oleObject57.bin"/><Relationship Id="rId12" Type="http://schemas.openxmlformats.org/officeDocument/2006/relationships/image" Target="../media/image72.wmf"/><Relationship Id="rId11" Type="http://schemas.openxmlformats.org/officeDocument/2006/relationships/oleObject" Target="../embeddings/oleObject56.bin"/><Relationship Id="rId10" Type="http://schemas.openxmlformats.org/officeDocument/2006/relationships/image" Target="../media/image23.wmf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slide" Target="slide2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oleObject" Target="../embeddings/oleObject62.bin"/><Relationship Id="rId7" Type="http://schemas.openxmlformats.org/officeDocument/2006/relationships/image" Target="../media/image54.wmf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7.png"/><Relationship Id="rId4" Type="http://schemas.openxmlformats.org/officeDocument/2006/relationships/image" Target="../media/image82.png"/><Relationship Id="rId3" Type="http://schemas.openxmlformats.org/officeDocument/2006/relationships/image" Target="../media/image14.png"/><Relationship Id="rId22" Type="http://schemas.openxmlformats.org/officeDocument/2006/relationships/notesSlide" Target="../notesSlides/notesSlide19.xml"/><Relationship Id="rId21" Type="http://schemas.openxmlformats.org/officeDocument/2006/relationships/vmlDrawing" Target="../drawings/vmlDrawing11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9" Type="http://schemas.openxmlformats.org/officeDocument/2006/relationships/image" Target="../media/image85.wmf"/><Relationship Id="rId18" Type="http://schemas.openxmlformats.org/officeDocument/2006/relationships/oleObject" Target="../embeddings/oleObject67.bin"/><Relationship Id="rId17" Type="http://schemas.openxmlformats.org/officeDocument/2006/relationships/image" Target="../media/image84.wmf"/><Relationship Id="rId16" Type="http://schemas.openxmlformats.org/officeDocument/2006/relationships/oleObject" Target="../embeddings/oleObject66.bin"/><Relationship Id="rId15" Type="http://schemas.openxmlformats.org/officeDocument/2006/relationships/image" Target="../media/image83.wmf"/><Relationship Id="rId14" Type="http://schemas.openxmlformats.org/officeDocument/2006/relationships/oleObject" Target="../embeddings/oleObject65.bin"/><Relationship Id="rId13" Type="http://schemas.openxmlformats.org/officeDocument/2006/relationships/image" Target="../media/image57.wmf"/><Relationship Id="rId12" Type="http://schemas.openxmlformats.org/officeDocument/2006/relationships/oleObject" Target="../embeddings/oleObject64.bin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63.bin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8" Type="http://schemas.openxmlformats.org/officeDocument/2006/relationships/image" Target="../media/image88.wmf"/><Relationship Id="rId7" Type="http://schemas.openxmlformats.org/officeDocument/2006/relationships/oleObject" Target="../embeddings/oleObject71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0.bin"/><Relationship Id="rId42" Type="http://schemas.openxmlformats.org/officeDocument/2006/relationships/notesSlide" Target="../notesSlides/notesSlide21.xml"/><Relationship Id="rId41" Type="http://schemas.openxmlformats.org/officeDocument/2006/relationships/vmlDrawing" Target="../drawings/vmlDrawing12.vml"/><Relationship Id="rId40" Type="http://schemas.openxmlformats.org/officeDocument/2006/relationships/slideLayout" Target="../slideLayouts/slideLayout2.xml"/><Relationship Id="rId4" Type="http://schemas.openxmlformats.org/officeDocument/2006/relationships/image" Target="../media/image87.wmf"/><Relationship Id="rId39" Type="http://schemas.openxmlformats.org/officeDocument/2006/relationships/image" Target="../media/image82.png"/><Relationship Id="rId38" Type="http://schemas.openxmlformats.org/officeDocument/2006/relationships/image" Target="../media/image14.png"/><Relationship Id="rId37" Type="http://schemas.openxmlformats.org/officeDocument/2006/relationships/image" Target="../media/image13.png"/><Relationship Id="rId36" Type="http://schemas.openxmlformats.org/officeDocument/2006/relationships/image" Target="../media/image12.png"/><Relationship Id="rId35" Type="http://schemas.openxmlformats.org/officeDocument/2006/relationships/image" Target="../media/image98.wmf"/><Relationship Id="rId34" Type="http://schemas.openxmlformats.org/officeDocument/2006/relationships/oleObject" Target="../embeddings/oleObject87.bin"/><Relationship Id="rId33" Type="http://schemas.openxmlformats.org/officeDocument/2006/relationships/image" Target="../media/image97.wmf"/><Relationship Id="rId32" Type="http://schemas.openxmlformats.org/officeDocument/2006/relationships/oleObject" Target="../embeddings/oleObject86.bin"/><Relationship Id="rId31" Type="http://schemas.openxmlformats.org/officeDocument/2006/relationships/oleObject" Target="../embeddings/oleObject85.bin"/><Relationship Id="rId30" Type="http://schemas.openxmlformats.org/officeDocument/2006/relationships/image" Target="../media/image96.wmf"/><Relationship Id="rId3" Type="http://schemas.openxmlformats.org/officeDocument/2006/relationships/oleObject" Target="../embeddings/oleObject69.bin"/><Relationship Id="rId29" Type="http://schemas.openxmlformats.org/officeDocument/2006/relationships/oleObject" Target="../embeddings/oleObject84.bin"/><Relationship Id="rId28" Type="http://schemas.openxmlformats.org/officeDocument/2006/relationships/oleObject" Target="../embeddings/oleObject83.bin"/><Relationship Id="rId27" Type="http://schemas.openxmlformats.org/officeDocument/2006/relationships/oleObject" Target="../embeddings/oleObject82.bin"/><Relationship Id="rId26" Type="http://schemas.openxmlformats.org/officeDocument/2006/relationships/oleObject" Target="../embeddings/oleObject81.bin"/><Relationship Id="rId25" Type="http://schemas.openxmlformats.org/officeDocument/2006/relationships/image" Target="../media/image79.png"/><Relationship Id="rId24" Type="http://schemas.openxmlformats.org/officeDocument/2006/relationships/image" Target="../media/image95.wmf"/><Relationship Id="rId23" Type="http://schemas.openxmlformats.org/officeDocument/2006/relationships/oleObject" Target="../embeddings/oleObject80.bin"/><Relationship Id="rId22" Type="http://schemas.openxmlformats.org/officeDocument/2006/relationships/image" Target="../media/image94.wmf"/><Relationship Id="rId21" Type="http://schemas.openxmlformats.org/officeDocument/2006/relationships/oleObject" Target="../embeddings/oleObject79.bin"/><Relationship Id="rId20" Type="http://schemas.openxmlformats.org/officeDocument/2006/relationships/image" Target="../media/image93.wmf"/><Relationship Id="rId2" Type="http://schemas.openxmlformats.org/officeDocument/2006/relationships/image" Target="../media/image86.wmf"/><Relationship Id="rId19" Type="http://schemas.openxmlformats.org/officeDocument/2006/relationships/oleObject" Target="../embeddings/oleObject78.bin"/><Relationship Id="rId18" Type="http://schemas.openxmlformats.org/officeDocument/2006/relationships/image" Target="../media/image92.wmf"/><Relationship Id="rId17" Type="http://schemas.openxmlformats.org/officeDocument/2006/relationships/oleObject" Target="../embeddings/oleObject77.bin"/><Relationship Id="rId16" Type="http://schemas.openxmlformats.org/officeDocument/2006/relationships/oleObject" Target="../embeddings/oleObject76.bin"/><Relationship Id="rId15" Type="http://schemas.openxmlformats.org/officeDocument/2006/relationships/oleObject" Target="../embeddings/oleObject75.bin"/><Relationship Id="rId14" Type="http://schemas.openxmlformats.org/officeDocument/2006/relationships/image" Target="../media/image91.wmf"/><Relationship Id="rId13" Type="http://schemas.openxmlformats.org/officeDocument/2006/relationships/oleObject" Target="../embeddings/oleObject74.bin"/><Relationship Id="rId12" Type="http://schemas.openxmlformats.org/officeDocument/2006/relationships/image" Target="../media/image90.wmf"/><Relationship Id="rId11" Type="http://schemas.openxmlformats.org/officeDocument/2006/relationships/oleObject" Target="../embeddings/oleObject73.bin"/><Relationship Id="rId10" Type="http://schemas.openxmlformats.org/officeDocument/2006/relationships/image" Target="../media/image89.wmf"/><Relationship Id="rId1" Type="http://schemas.openxmlformats.org/officeDocument/2006/relationships/oleObject" Target="../embeddings/oleObject68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8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99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81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23.xml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01.wmf"/><Relationship Id="rId11" Type="http://schemas.openxmlformats.org/officeDocument/2006/relationships/oleObject" Target="../embeddings/oleObject90.bin"/><Relationship Id="rId10" Type="http://schemas.openxmlformats.org/officeDocument/2006/relationships/image" Target="../media/image100.wmf"/><Relationship Id="rId1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6.png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slide" Target="slide2.xml"/><Relationship Id="rId1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108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2" Type="http://schemas.openxmlformats.org/officeDocument/2006/relationships/notesSlide" Target="../notesSlides/notesSlide25.xml"/><Relationship Id="rId21" Type="http://schemas.openxmlformats.org/officeDocument/2006/relationships/vmlDrawing" Target="../drawings/vmlDrawing14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9" Type="http://schemas.openxmlformats.org/officeDocument/2006/relationships/image" Target="../media/image106.png"/><Relationship Id="rId18" Type="http://schemas.openxmlformats.org/officeDocument/2006/relationships/image" Target="../media/image112.wmf"/><Relationship Id="rId17" Type="http://schemas.openxmlformats.org/officeDocument/2006/relationships/oleObject" Target="../embeddings/oleObject97.bin"/><Relationship Id="rId16" Type="http://schemas.openxmlformats.org/officeDocument/2006/relationships/image" Target="../media/image111.wmf"/><Relationship Id="rId15" Type="http://schemas.openxmlformats.org/officeDocument/2006/relationships/oleObject" Target="../embeddings/oleObject96.bin"/><Relationship Id="rId14" Type="http://schemas.openxmlformats.org/officeDocument/2006/relationships/image" Target="../media/image83.wmf"/><Relationship Id="rId13" Type="http://schemas.openxmlformats.org/officeDocument/2006/relationships/oleObject" Target="../embeddings/oleObject95.bin"/><Relationship Id="rId12" Type="http://schemas.openxmlformats.org/officeDocument/2006/relationships/image" Target="../media/image110.wmf"/><Relationship Id="rId11" Type="http://schemas.openxmlformats.org/officeDocument/2006/relationships/oleObject" Target="../embeddings/oleObject94.bin"/><Relationship Id="rId10" Type="http://schemas.openxmlformats.org/officeDocument/2006/relationships/image" Target="../media/image109.wmf"/><Relationship Id="rId1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4.jpeg"/><Relationship Id="rId6" Type="http://schemas.openxmlformats.org/officeDocument/2006/relationships/image" Target="../media/image113.png"/><Relationship Id="rId5" Type="http://schemas.openxmlformats.org/officeDocument/2006/relationships/image" Target="../media/image102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8" Type="http://schemas.openxmlformats.org/officeDocument/2006/relationships/image" Target="../media/image116.wmf"/><Relationship Id="rId7" Type="http://schemas.openxmlformats.org/officeDocument/2006/relationships/oleObject" Target="../embeddings/oleObject99.bin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notesSlide" Target="../notesSlides/notesSlide27.xml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9.wmf"/><Relationship Id="rId14" Type="http://schemas.openxmlformats.org/officeDocument/2006/relationships/oleObject" Target="../embeddings/oleObject102.bin"/><Relationship Id="rId13" Type="http://schemas.openxmlformats.org/officeDocument/2006/relationships/image" Target="../media/image103.png"/><Relationship Id="rId12" Type="http://schemas.openxmlformats.org/officeDocument/2006/relationships/image" Target="../media/image118.wmf"/><Relationship Id="rId11" Type="http://schemas.openxmlformats.org/officeDocument/2006/relationships/oleObject" Target="../embeddings/oleObject101.bin"/><Relationship Id="rId10" Type="http://schemas.openxmlformats.org/officeDocument/2006/relationships/image" Target="../media/image117.wmf"/><Relationship Id="rId1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oleObject" Target="../embeddings/oleObject104.bin"/><Relationship Id="rId7" Type="http://schemas.openxmlformats.org/officeDocument/2006/relationships/image" Target="../media/image120.wmf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04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6" Type="http://schemas.openxmlformats.org/officeDocument/2006/relationships/notesSlide" Target="../notesSlides/notesSlide28.xml"/><Relationship Id="rId15" Type="http://schemas.openxmlformats.org/officeDocument/2006/relationships/vmlDrawing" Target="../drawings/vmlDrawing16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14.jpeg"/><Relationship Id="rId12" Type="http://schemas.openxmlformats.org/officeDocument/2006/relationships/image" Target="../media/image20.png"/><Relationship Id="rId11" Type="http://schemas.openxmlformats.org/officeDocument/2006/relationships/image" Target="../media/image122.wmf"/><Relationship Id="rId10" Type="http://schemas.openxmlformats.org/officeDocument/2006/relationships/oleObject" Target="../embeddings/oleObject105.bin"/><Relationship Id="rId1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7.bin"/><Relationship Id="rId8" Type="http://schemas.openxmlformats.org/officeDocument/2006/relationships/image" Target="../media/image123.wmf"/><Relationship Id="rId7" Type="http://schemas.openxmlformats.org/officeDocument/2006/relationships/oleObject" Target="../embeddings/oleObject106.bin"/><Relationship Id="rId6" Type="http://schemas.openxmlformats.org/officeDocument/2006/relationships/image" Target="../media/image105.png"/><Relationship Id="rId5" Type="http://schemas.openxmlformats.org/officeDocument/2006/relationships/slide" Target="slide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1" Type="http://schemas.openxmlformats.org/officeDocument/2006/relationships/notesSlide" Target="../notesSlides/notesSlide29.xml"/><Relationship Id="rId20" Type="http://schemas.openxmlformats.org/officeDocument/2006/relationships/vmlDrawing" Target="../drawings/vmlDrawing17.v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28.wmf"/><Relationship Id="rId17" Type="http://schemas.openxmlformats.org/officeDocument/2006/relationships/oleObject" Target="../embeddings/oleObject111.bin"/><Relationship Id="rId16" Type="http://schemas.openxmlformats.org/officeDocument/2006/relationships/image" Target="../media/image127.wmf"/><Relationship Id="rId15" Type="http://schemas.openxmlformats.org/officeDocument/2006/relationships/oleObject" Target="../embeddings/oleObject110.bin"/><Relationship Id="rId14" Type="http://schemas.openxmlformats.org/officeDocument/2006/relationships/image" Target="../media/image126.wmf"/><Relationship Id="rId13" Type="http://schemas.openxmlformats.org/officeDocument/2006/relationships/oleObject" Target="../embeddings/oleObject109.bin"/><Relationship Id="rId12" Type="http://schemas.openxmlformats.org/officeDocument/2006/relationships/image" Target="../media/image125.wmf"/><Relationship Id="rId11" Type="http://schemas.openxmlformats.org/officeDocument/2006/relationships/oleObject" Target="../embeddings/oleObject108.bin"/><Relationship Id="rId10" Type="http://schemas.openxmlformats.org/officeDocument/2006/relationships/image" Target="../media/image124.wmf"/><Relationship Id="rId1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hyperlink" Target="http://tapenik.ru/dizain/boy_5.png" TargetMode="External"/><Relationship Id="rId8" Type="http://schemas.openxmlformats.org/officeDocument/2006/relationships/hyperlink" Target="http://tapenik.ru/dizain/dev_19.png" TargetMode="External"/><Relationship Id="rId7" Type="http://schemas.openxmlformats.org/officeDocument/2006/relationships/hyperlink" Target="http://tapenik.ru/dizain/boy_17.png" TargetMode="External"/><Relationship Id="rId6" Type="http://schemas.openxmlformats.org/officeDocument/2006/relationships/hyperlink" Target="http://tapenik.ru/dizain/boy_6.png" TargetMode="External"/><Relationship Id="rId5" Type="http://schemas.openxmlformats.org/officeDocument/2006/relationships/hyperlink" Target="http://tapenik.ru/dizain/dev_12.png" TargetMode="External"/><Relationship Id="rId4" Type="http://schemas.openxmlformats.org/officeDocument/2006/relationships/hyperlink" Target="http://tapenik.ru/dizain/dev_22.png" TargetMode="External"/><Relationship Id="rId3" Type="http://schemas.openxmlformats.org/officeDocument/2006/relationships/hyperlink" Target="http://tapenik.ru/dizain/boy_7.png" TargetMode="External"/><Relationship Id="rId2" Type="http://schemas.openxmlformats.org/officeDocument/2006/relationships/hyperlink" Target="http://risancbrogig.zz.vc/admission_essay/img/2208-1.jpg" TargetMode="External"/><Relationship Id="rId13" Type="http://schemas.openxmlformats.org/officeDocument/2006/relationships/notesSlide" Target="../notesSlides/notesSlide30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129.png"/><Relationship Id="rId1" Type="http://schemas.openxmlformats.org/officeDocument/2006/relationships/hyperlink" Target="http://www.mrbartonmaths.com/blog/wp-content/uploads/2017/02/Feb.png" TargetMode="Externa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5.wmf"/><Relationship Id="rId18" Type="http://schemas.openxmlformats.org/officeDocument/2006/relationships/notesSlide" Target="../notesSlides/notesSlide4.xml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4" Type="http://schemas.openxmlformats.org/officeDocument/2006/relationships/image" Target="../media/image9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1" Type="http://schemas.openxmlformats.org/officeDocument/2006/relationships/image" Target="../media/image12.png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6.bin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2" Type="http://schemas.openxmlformats.org/officeDocument/2006/relationships/notesSlide" Target="../notesSlides/notesSlide6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image" Target="../media/image8.png"/><Relationship Id="rId10" Type="http://schemas.openxmlformats.org/officeDocument/2006/relationships/image" Target="../media/image25.wmf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3848" y="2708920"/>
            <a:ext cx="3054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– 8 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сведения 2">
            <a:hlinkClick r:id="rId1" action="ppaction://hlinksldjump" highlightClick="1"/>
          </p:cNvPr>
          <p:cNvSpPr/>
          <p:nvPr/>
        </p:nvSpPr>
        <p:spPr>
          <a:xfrm>
            <a:off x="8388424" y="6237312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058535"/>
            <a:ext cx="6219825" cy="5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49"/>
          <p:cNvGrpSpPr/>
          <p:nvPr/>
        </p:nvGrpSpPr>
        <p:grpSpPr>
          <a:xfrm>
            <a:off x="1835696" y="2276872"/>
            <a:ext cx="6768752" cy="3009527"/>
            <a:chOff x="1763688" y="2276872"/>
            <a:chExt cx="6768752" cy="300952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28384" y="371703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796136" y="3717032"/>
              <a:ext cx="2592288" cy="0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724128" y="36450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20272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516216" y="2492896"/>
              <a:ext cx="1008112" cy="2793503"/>
            </a:xfrm>
            <a:prstGeom prst="line">
              <a:avLst/>
            </a:prstGeom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452320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411760" y="2276872"/>
            <a:ext cx="3800475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5" imgW="35052000" imgH="4876800" progId="Equation.3">
                    <p:embed/>
                  </p:oleObj>
                </mc:Choice>
                <mc:Fallback>
                  <p:oleObj name="Формула" r:id="rId5" imgW="350520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11760" y="2276872"/>
                          <a:ext cx="3800475" cy="5159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Прямая соединительная линия 50"/>
            <p:cNvCxnSpPr/>
            <p:nvPr/>
          </p:nvCxnSpPr>
          <p:spPr>
            <a:xfrm>
              <a:off x="2339752" y="2852936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1"/>
          <p:cNvGraphicFramePr>
            <a:graphicFrameLocks noChangeAspect="1"/>
          </p:cNvGraphicFramePr>
          <p:nvPr/>
        </p:nvGraphicFramePr>
        <p:xfrm>
          <a:off x="1691680" y="2996952"/>
          <a:ext cx="55181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7" imgW="50901600" imgH="4876800" progId="Equation.3">
                  <p:embed/>
                </p:oleObj>
              </mc:Choice>
              <mc:Fallback>
                <p:oleObj name="Формула" r:id="rId7" imgW="50901600" imgH="48768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2996952"/>
                        <a:ext cx="5518150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8"/>
          <p:cNvGraphicFramePr>
            <a:graphicFrameLocks noChangeAspect="1"/>
          </p:cNvGraphicFramePr>
          <p:nvPr/>
        </p:nvGraphicFramePr>
        <p:xfrm>
          <a:off x="2627784" y="4005064"/>
          <a:ext cx="21494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9" imgW="19812000" imgH="4876800" progId="Equation.3">
                  <p:embed/>
                </p:oleObj>
              </mc:Choice>
              <mc:Fallback>
                <p:oleObj name="Формула" r:id="rId9" imgW="19812000" imgH="4876800" progId="Equation.3">
                  <p:embed/>
                  <p:pic>
                    <p:nvPicPr>
                      <p:cNvPr id="0" name="Изображение 409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7784" y="4005064"/>
                        <a:ext cx="2149475" cy="515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9"/>
          <p:cNvGraphicFramePr>
            <a:graphicFrameLocks noChangeAspect="1"/>
          </p:cNvGraphicFramePr>
          <p:nvPr/>
        </p:nvGraphicFramePr>
        <p:xfrm>
          <a:off x="2627784" y="4725144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11" imgW="19812000" imgH="4876800" progId="Equation.3">
                  <p:embed/>
                </p:oleObj>
              </mc:Choice>
              <mc:Fallback>
                <p:oleObj name="Формула" r:id="rId11" imgW="19812000" imgH="48768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27784" y="4725144"/>
                        <a:ext cx="2149475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467544" y="1340768"/>
            <a:ext cx="8208912" cy="792088"/>
            <a:chOff x="467544" y="1556792"/>
            <a:chExt cx="8208912" cy="79208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4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TextBox 63"/>
          <p:cNvSpPr txBox="1"/>
          <p:nvPr/>
        </p:nvSpPr>
        <p:spPr>
          <a:xfrm>
            <a:off x="6660232" y="4941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4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 Первоначальные понятия. Прямые. Элементы треугольника.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3851920" y="2564904"/>
              <a:ext cx="3384376" cy="2448272"/>
            </a:xfrm>
            <a:prstGeom prst="triangle">
              <a:avLst>
                <a:gd name="adj" fmla="val 72797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10800000">
              <a:off x="5076056" y="3789040"/>
              <a:ext cx="1728192" cy="1224136"/>
            </a:xfrm>
            <a:prstGeom prst="triangle">
              <a:avLst>
                <a:gd name="adj" fmla="val 72797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508104" y="3140968"/>
              <a:ext cx="288032" cy="14401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355976" y="4293096"/>
              <a:ext cx="288032" cy="14401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444208" y="3212976"/>
              <a:ext cx="28803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444208" y="3284984"/>
              <a:ext cx="28803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876256" y="4293096"/>
              <a:ext cx="28803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876256" y="4365104"/>
              <a:ext cx="28803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788024" y="4869160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716016" y="4869160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60032" y="4869160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300192" y="4869160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372200" y="4869160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444208" y="4869160"/>
              <a:ext cx="0" cy="288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(5)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98626"/>
              <a:ext cx="8064896" cy="65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Равнобедренный треугольник 43"/>
          <p:cNvSpPr/>
          <p:nvPr/>
        </p:nvSpPr>
        <p:spPr>
          <a:xfrm rot="10800000">
            <a:off x="5076056" y="3789040"/>
            <a:ext cx="1728192" cy="1224136"/>
          </a:xfrm>
          <a:prstGeom prst="triangle">
            <a:avLst>
              <a:gd name="adj" fmla="val 72797"/>
            </a:avLst>
          </a:prstGeom>
          <a:solidFill>
            <a:schemeClr val="bg1">
              <a:alpha val="32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5940152" y="3645024"/>
            <a:ext cx="0" cy="2880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012160" y="3645024"/>
            <a:ext cx="0" cy="2880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868144" y="3645024"/>
            <a:ext cx="0" cy="2880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012160" y="4365104"/>
            <a:ext cx="288032" cy="1440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148064" y="4365104"/>
            <a:ext cx="28803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148064" y="4437112"/>
            <a:ext cx="28803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Управляющая кнопка: настраиваемая 66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 Первоначальные понятия. Прямые. Элементы треугольника.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13385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0.00532 L 0.04723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0.00532 L -2.77778E-6 -0.173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" descr="http://tapenik.ru/dizain/dev_1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796136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9999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0019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8344" y="22768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6023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44408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Object 6"/>
          <p:cNvGraphicFramePr>
            <a:graphicFrameLocks noChangeAspect="1"/>
          </p:cNvGraphicFramePr>
          <p:nvPr/>
        </p:nvGraphicFramePr>
        <p:xfrm>
          <a:off x="1779588" y="3357563"/>
          <a:ext cx="31400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2" imgW="28956000" imgH="4876800" progId="Equation.3">
                  <p:embed/>
                </p:oleObj>
              </mc:Choice>
              <mc:Fallback>
                <p:oleObj name="Формула" r:id="rId2" imgW="28956000" imgH="4876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9588" y="3357563"/>
                        <a:ext cx="3140075" cy="512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5652120" y="5013176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"/>
          <p:cNvGraphicFramePr>
            <a:graphicFrameLocks noChangeAspect="1"/>
          </p:cNvGraphicFramePr>
          <p:nvPr/>
        </p:nvGraphicFramePr>
        <p:xfrm>
          <a:off x="2483768" y="2420888"/>
          <a:ext cx="16208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14935200" imgH="3962400" progId="Equation.3">
                  <p:embed/>
                </p:oleObj>
              </mc:Choice>
              <mc:Fallback>
                <p:oleObj name="Формула" r:id="rId4" imgW="14935200" imgH="39624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2420888"/>
                        <a:ext cx="1620837" cy="417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9"/>
          <p:cNvGraphicFramePr>
            <a:graphicFrameLocks noChangeAspect="1"/>
          </p:cNvGraphicFramePr>
          <p:nvPr/>
        </p:nvGraphicFramePr>
        <p:xfrm>
          <a:off x="1979712" y="3789040"/>
          <a:ext cx="2578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6" imgW="23774400" imgH="4267200" progId="Equation.3">
                  <p:embed/>
                </p:oleObj>
              </mc:Choice>
              <mc:Fallback>
                <p:oleObj name="Формула" r:id="rId6" imgW="23774400" imgH="4267200" progId="Equation.3">
                  <p:embed/>
                  <p:pic>
                    <p:nvPicPr>
                      <p:cNvPr id="0" name="Изображение 51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712" y="3789040"/>
                        <a:ext cx="257810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0"/>
          <p:cNvGraphicFramePr>
            <a:graphicFrameLocks noChangeAspect="1"/>
          </p:cNvGraphicFramePr>
          <p:nvPr/>
        </p:nvGraphicFramePr>
        <p:xfrm>
          <a:off x="2120900" y="4340225"/>
          <a:ext cx="23161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8" imgW="21336000" imgH="3962400" progId="Equation.3">
                  <p:embed/>
                </p:oleObj>
              </mc:Choice>
              <mc:Fallback>
                <p:oleObj name="Формула" r:id="rId8" imgW="21336000" imgH="3962400" progId="Equation.3">
                  <p:embed/>
                  <p:pic>
                    <p:nvPicPr>
                      <p:cNvPr id="0" name="Изображение 512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0900" y="4340225"/>
                        <a:ext cx="2316163" cy="417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Равнобедренный треугольник 75"/>
          <p:cNvSpPr/>
          <p:nvPr/>
        </p:nvSpPr>
        <p:spPr>
          <a:xfrm>
            <a:off x="4860032" y="2492896"/>
            <a:ext cx="1728192" cy="2664296"/>
          </a:xfrm>
          <a:prstGeom prst="triangl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6732240" y="2492896"/>
            <a:ext cx="1728192" cy="2664296"/>
          </a:xfrm>
          <a:prstGeom prst="triangl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7524328" y="5013176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12"/>
          <p:cNvGraphicFramePr>
            <a:graphicFrameLocks noChangeAspect="1"/>
          </p:cNvGraphicFramePr>
          <p:nvPr/>
        </p:nvGraphicFramePr>
        <p:xfrm>
          <a:off x="2123728" y="4725144"/>
          <a:ext cx="23812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0" imgW="21945600" imgH="3962400" progId="Equation.3">
                  <p:embed/>
                </p:oleObj>
              </mc:Choice>
              <mc:Fallback>
                <p:oleObj name="Формула" r:id="rId10" imgW="21945600" imgH="39624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3728" y="4725144"/>
                        <a:ext cx="2381250" cy="4175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Дуга 80"/>
          <p:cNvSpPr/>
          <p:nvPr/>
        </p:nvSpPr>
        <p:spPr>
          <a:xfrm>
            <a:off x="6588224" y="4869160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 rot="21394853">
            <a:off x="4731671" y="4881144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настраиваемая 97">
            <a:hlinkClick r:id="rId12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 Первоначальные понятия. Прямые. Элементы треугольника.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5268" name="Object 36"/>
          <p:cNvGraphicFramePr>
            <a:graphicFrameLocks noChangeAspect="1"/>
          </p:cNvGraphicFramePr>
          <p:nvPr/>
        </p:nvGraphicFramePr>
        <p:xfrm>
          <a:off x="2451100" y="2836863"/>
          <a:ext cx="1687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3" imgW="15544800" imgH="4267200" progId="Equation.3">
                  <p:embed/>
                </p:oleObj>
              </mc:Choice>
              <mc:Fallback>
                <p:oleObj name="Формула" r:id="rId13" imgW="15544800" imgH="42672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1100" y="2836863"/>
                        <a:ext cx="1687513" cy="449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9" name="Object 37"/>
          <p:cNvGraphicFramePr>
            <a:graphicFrameLocks noChangeAspect="1"/>
          </p:cNvGraphicFramePr>
          <p:nvPr/>
        </p:nvGraphicFramePr>
        <p:xfrm>
          <a:off x="2771800" y="5085184"/>
          <a:ext cx="11239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5" imgW="10363200" imgH="3962400" progId="Equation.3">
                  <p:embed/>
                </p:oleObj>
              </mc:Choice>
              <mc:Fallback>
                <p:oleObj name="Формула" r:id="rId15" imgW="10363200" imgH="39624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71800" y="5085184"/>
                        <a:ext cx="1123950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Дуга 99"/>
          <p:cNvSpPr/>
          <p:nvPr/>
        </p:nvSpPr>
        <p:spPr>
          <a:xfrm rot="14342255">
            <a:off x="6357168" y="4773849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Дуга 100"/>
          <p:cNvSpPr/>
          <p:nvPr/>
        </p:nvSpPr>
        <p:spPr>
          <a:xfrm rot="14342255">
            <a:off x="8229376" y="4773849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 rot="15132584">
            <a:off x="8118252" y="4784817"/>
            <a:ext cx="561921" cy="598594"/>
          </a:xfrm>
          <a:prstGeom prst="arc">
            <a:avLst>
              <a:gd name="adj1" fmla="val 16176798"/>
              <a:gd name="adj2" fmla="val 26365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 rot="15132584">
            <a:off x="6246043" y="4784818"/>
            <a:ext cx="561921" cy="598594"/>
          </a:xfrm>
          <a:prstGeom prst="arc">
            <a:avLst>
              <a:gd name="adj1" fmla="val 16176798"/>
              <a:gd name="adj2" fmla="val 26365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 rot="20688272">
            <a:off x="2773426" y="4051847"/>
            <a:ext cx="5399667" cy="7326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…основание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3275856" y="2996952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1268760"/>
            <a:ext cx="8208912" cy="1008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87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8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/>
      <p:bldP spid="84" grpId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14" descr="http://tapenik.ru/dizain/dev_1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467544" y="1340768"/>
            <a:ext cx="8208912" cy="792088"/>
            <a:chOff x="467544" y="3284984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336277"/>
              <a:ext cx="8064896" cy="679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Группа 87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2843808" y="2780928"/>
              <a:ext cx="2448272" cy="122413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3347864" y="2780928"/>
              <a:ext cx="4248472" cy="216024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5292080" y="3356992"/>
              <a:ext cx="2736304" cy="136815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788024" y="242088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020272" y="242088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68344" y="2924944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347864" y="256490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88024" y="299695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00192" y="321297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36296" y="393305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6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 Первоначальные понятия. Прямые. Элементы треугольника.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6732240" y="4797152"/>
          <a:ext cx="15541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7" imgW="14325600" imgH="4267200" progId="Equation.3">
                  <p:embed/>
                </p:oleObj>
              </mc:Choice>
              <mc:Fallback>
                <p:oleObj name="Формула" r:id="rId7" imgW="14325600" imgH="42672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2240" y="4797152"/>
                        <a:ext cx="1554163" cy="452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animBg="1"/>
      <p:bldP spid="89" grpId="0"/>
      <p:bldP spid="90" grpId="0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4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4" descr="http://tapenik.ru/dizain/dev_1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3212976"/>
            <a:ext cx="1619672" cy="3645024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3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Равнобедренный треугольник 30"/>
          <p:cNvSpPr/>
          <p:nvPr/>
        </p:nvSpPr>
        <p:spPr>
          <a:xfrm rot="15945114">
            <a:off x="5750103" y="2795839"/>
            <a:ext cx="2736304" cy="2448272"/>
          </a:xfrm>
          <a:prstGeom prst="triangle">
            <a:avLst>
              <a:gd name="adj" fmla="val 90379"/>
            </a:avLst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244408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44408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4128" y="24928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1"/>
          <p:cNvGraphicFramePr>
            <a:graphicFrameLocks noChangeAspect="1"/>
          </p:cNvGraphicFramePr>
          <p:nvPr/>
        </p:nvGraphicFramePr>
        <p:xfrm>
          <a:off x="2555776" y="2348880"/>
          <a:ext cx="2544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7" imgW="23469600" imgH="4267200" progId="Equation.3">
                  <p:embed/>
                </p:oleObj>
              </mc:Choice>
              <mc:Fallback>
                <p:oleObj name="Формула" r:id="rId7" imgW="23469600" imgH="4267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5776" y="2348880"/>
                        <a:ext cx="2544763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2411760" y="2852936"/>
            <a:ext cx="2880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40352" y="256490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1835696" y="3068960"/>
          <a:ext cx="3312369" cy="50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9" imgW="32918400" imgH="4876800" progId="Equation.3">
                  <p:embed/>
                </p:oleObj>
              </mc:Choice>
              <mc:Fallback>
                <p:oleObj name="Формула" r:id="rId9" imgW="32918400" imgH="48768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3068960"/>
                        <a:ext cx="3312369" cy="5057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1907704" y="3717032"/>
          <a:ext cx="29146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11" imgW="28956000" imgH="5486400" progId="Equation.3">
                  <p:embed/>
                </p:oleObj>
              </mc:Choice>
              <mc:Fallback>
                <p:oleObj name="Формула" r:id="rId11" imgW="28956000" imgH="54864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7704" y="3717032"/>
                        <a:ext cx="2914650" cy="569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2195736" y="4293096"/>
          <a:ext cx="23320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13" imgW="23164800" imgH="4876800" progId="Equation.3">
                  <p:embed/>
                </p:oleObj>
              </mc:Choice>
              <mc:Fallback>
                <p:oleObj name="Формула" r:id="rId13" imgW="23164800" imgH="48768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95736" y="4293096"/>
                        <a:ext cx="2332037" cy="50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2483768" y="4941168"/>
          <a:ext cx="1554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5" imgW="14325600" imgH="4876800" progId="Equation.3">
                  <p:embed/>
                </p:oleObj>
              </mc:Choice>
              <mc:Fallback>
                <p:oleObj name="Формула" r:id="rId15" imgW="14325600" imgH="48768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83768" y="4941168"/>
                        <a:ext cx="1554163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Управляющая кнопка: настраиваемая 38">
            <a:hlinkClick r:id="rId17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 Первоначальные понятия. Прямые. Элементы треугольника.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Элементы треугольника. Угол. Квадрат.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5085184"/>
            <a:ext cx="8208912" cy="792088"/>
            <a:chOff x="467544" y="5013176"/>
            <a:chExt cx="8208912" cy="79208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7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5071347"/>
              <a:ext cx="8064896" cy="6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4221088"/>
            <a:ext cx="8208912" cy="792088"/>
            <a:chOff x="467544" y="4149080"/>
            <a:chExt cx="8208912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7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48" y="4221088"/>
              <a:ext cx="8029400" cy="68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67544" y="3356992"/>
            <a:ext cx="8208912" cy="792088"/>
            <a:chOff x="467544" y="3284984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7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356992"/>
              <a:ext cx="7992888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2492896"/>
            <a:ext cx="8208912" cy="792088"/>
            <a:chOff x="467544" y="2420888"/>
            <a:chExt cx="8208912" cy="79208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71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492896"/>
              <a:ext cx="8064896" cy="6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40768"/>
            <a:ext cx="8208912" cy="10202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10202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33" name="Группа 49"/>
          <p:cNvGrpSpPr/>
          <p:nvPr/>
        </p:nvGrpSpPr>
        <p:grpSpPr>
          <a:xfrm>
            <a:off x="1835696" y="2276475"/>
            <a:ext cx="6768752" cy="3009924"/>
            <a:chOff x="1763688" y="2276475"/>
            <a:chExt cx="6768752" cy="300992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28384" y="371703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796136" y="3717032"/>
              <a:ext cx="2592288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724128" y="36450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20272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6516216" y="2492896"/>
              <a:ext cx="1008112" cy="2793503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452320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396555" y="2276475"/>
            <a:ext cx="3832225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6" imgW="35356800" imgH="4876800" progId="Equation.3">
                    <p:embed/>
                  </p:oleObj>
                </mc:Choice>
                <mc:Fallback>
                  <p:oleObj name="Формула" r:id="rId6" imgW="35356800" imgH="48768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96555" y="2276475"/>
                          <a:ext cx="3832225" cy="5159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Прямая соединительная линия 60"/>
            <p:cNvCxnSpPr/>
            <p:nvPr/>
          </p:nvCxnSpPr>
          <p:spPr>
            <a:xfrm>
              <a:off x="2339752" y="2852936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1"/>
          <p:cNvGraphicFramePr>
            <a:graphicFrameLocks noChangeAspect="1"/>
          </p:cNvGraphicFramePr>
          <p:nvPr/>
        </p:nvGraphicFramePr>
        <p:xfrm>
          <a:off x="1708150" y="2997200"/>
          <a:ext cx="54848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8" imgW="50596800" imgH="4876800" progId="Equation.3">
                  <p:embed/>
                </p:oleObj>
              </mc:Choice>
              <mc:Fallback>
                <p:oleObj name="Формула" r:id="rId8" imgW="50596800" imgH="48768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8150" y="2997200"/>
                        <a:ext cx="5484813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8"/>
          <p:cNvGraphicFramePr>
            <a:graphicFrameLocks noChangeAspect="1"/>
          </p:cNvGraphicFramePr>
          <p:nvPr/>
        </p:nvGraphicFramePr>
        <p:xfrm>
          <a:off x="1835696" y="4149080"/>
          <a:ext cx="22812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10" imgW="21031200" imgH="4876800" progId="Equation.3">
                  <p:embed/>
                </p:oleObj>
              </mc:Choice>
              <mc:Fallback>
                <p:oleObj name="Формула" r:id="rId10" imgW="21031200" imgH="48768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5696" y="4149080"/>
                        <a:ext cx="2281237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9"/>
          <p:cNvGraphicFramePr>
            <a:graphicFrameLocks noChangeAspect="1"/>
          </p:cNvGraphicFramePr>
          <p:nvPr/>
        </p:nvGraphicFramePr>
        <p:xfrm>
          <a:off x="4257675" y="4149725"/>
          <a:ext cx="2347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12" imgW="21640800" imgH="4876800" progId="Equation.3">
                  <p:embed/>
                </p:oleObj>
              </mc:Choice>
              <mc:Fallback>
                <p:oleObj name="Формула" r:id="rId12" imgW="21640800" imgH="48768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57675" y="4149725"/>
                        <a:ext cx="2347913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6660232" y="4941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1900238" y="4797425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4" imgW="19812000" imgH="4876800" progId="Equation.3">
                  <p:embed/>
                </p:oleObj>
              </mc:Choice>
              <mc:Fallback>
                <p:oleObj name="Формула" r:id="rId14" imgW="19812000" imgH="48768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00238" y="4797425"/>
                        <a:ext cx="2149475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1763688" y="3429000"/>
          <a:ext cx="3733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6" imgW="34442400" imgH="4876800" progId="Equation.3">
                  <p:embed/>
                </p:oleObj>
              </mc:Choice>
              <mc:Fallback>
                <p:oleObj name="Формула" r:id="rId16" imgW="34442400" imgH="48768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63688" y="3429000"/>
                        <a:ext cx="3733800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5" name="Object 15"/>
          <p:cNvGraphicFramePr>
            <a:graphicFrameLocks noChangeAspect="1"/>
          </p:cNvGraphicFramePr>
          <p:nvPr/>
        </p:nvGraphicFramePr>
        <p:xfrm>
          <a:off x="4283968" y="4797152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8" imgW="19812000" imgH="4876800" progId="Equation.3">
                  <p:embed/>
                </p:oleObj>
              </mc:Choice>
              <mc:Fallback>
                <p:oleObj name="Формула" r:id="rId18" imgW="19812000" imgH="48768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83968" y="4797152"/>
                        <a:ext cx="2149475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Элементы треугольника. Угол. Квадрат.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pic>
        <p:nvPicPr>
          <p:cNvPr id="1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92896"/>
              <a:ext cx="8064896" cy="6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Группа 49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572000" y="2708920"/>
              <a:ext cx="2160240" cy="2160240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4572000" y="3429000"/>
            <a:ext cx="216024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72000" y="4149080"/>
            <a:ext cx="216024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292080" y="2708920"/>
            <a:ext cx="0" cy="216024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012160" y="2708920"/>
            <a:ext cx="0" cy="216024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99992" y="3140968"/>
            <a:ext cx="1440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499992" y="3861048"/>
            <a:ext cx="1440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499992" y="4509120"/>
            <a:ext cx="1440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660232" y="3068960"/>
            <a:ext cx="1440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660232" y="3789040"/>
            <a:ext cx="1440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660232" y="4509120"/>
            <a:ext cx="1440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932040" y="4797152"/>
            <a:ext cx="0" cy="1440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932040" y="2636912"/>
            <a:ext cx="0" cy="1440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52120" y="2636912"/>
            <a:ext cx="0" cy="1440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372200" y="2636912"/>
            <a:ext cx="0" cy="1440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372200" y="4797152"/>
            <a:ext cx="0" cy="1440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652120" y="4797152"/>
            <a:ext cx="0" cy="1440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Элементы треугольника. Угол. Квадрат.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1619672" y="2204864"/>
            <a:ext cx="7086594" cy="4392488"/>
            <a:chOff x="1619672" y="2204864"/>
            <a:chExt cx="7086594" cy="43924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ый треугольник 40"/>
            <p:cNvSpPr/>
            <p:nvPr/>
          </p:nvSpPr>
          <p:spPr>
            <a:xfrm>
              <a:off x="6084168" y="2852936"/>
              <a:ext cx="2016224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42"/>
            <p:cNvSpPr/>
            <p:nvPr/>
          </p:nvSpPr>
          <p:spPr>
            <a:xfrm rot="10800000">
              <a:off x="6357798" y="2564904"/>
              <a:ext cx="195861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24128" y="515719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24128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12360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25904" y="2204864"/>
              <a:ext cx="325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16416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84168" y="2204864"/>
              <a:ext cx="31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Фигура, имеющая форму буквы L 60"/>
            <p:cNvSpPr/>
            <p:nvPr/>
          </p:nvSpPr>
          <p:spPr>
            <a:xfrm>
              <a:off x="7913170" y="2564904"/>
              <a:ext cx="403245" cy="432048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Фигура, имеющая форму буквы L 71"/>
            <p:cNvSpPr/>
            <p:nvPr/>
          </p:nvSpPr>
          <p:spPr>
            <a:xfrm rot="10800000">
              <a:off x="6084167" y="4797152"/>
              <a:ext cx="403245" cy="410344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5940152" y="429309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7308304" y="249289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7" name="Object 9"/>
            <p:cNvGraphicFramePr>
              <a:graphicFrameLocks noChangeAspect="1"/>
            </p:cNvGraphicFramePr>
            <p:nvPr/>
          </p:nvGraphicFramePr>
          <p:xfrm>
            <a:off x="2123728" y="4509120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1" imgW="23774400" imgH="4267200" progId="Equation.3">
                    <p:embed/>
                  </p:oleObj>
                </mc:Choice>
                <mc:Fallback>
                  <p:oleObj name="Формула" r:id="rId1" imgW="23774400" imgH="42672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23728" y="4509120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0"/>
            <p:cNvGraphicFramePr>
              <a:graphicFrameLocks noChangeAspect="1"/>
            </p:cNvGraphicFramePr>
            <p:nvPr/>
          </p:nvGraphicFramePr>
          <p:xfrm>
            <a:off x="1835696" y="4941168"/>
            <a:ext cx="30765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3" imgW="28346400" imgH="4876800" progId="Equation.3">
                    <p:embed/>
                  </p:oleObj>
                </mc:Choice>
                <mc:Fallback>
                  <p:oleObj name="Формула" r:id="rId3" imgW="28346400" imgH="4876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35696" y="4941168"/>
                          <a:ext cx="3076575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3"/>
            <p:cNvGraphicFramePr>
              <a:graphicFrameLocks noChangeAspect="1"/>
            </p:cNvGraphicFramePr>
            <p:nvPr/>
          </p:nvGraphicFramePr>
          <p:xfrm>
            <a:off x="2051720" y="3284984"/>
            <a:ext cx="2579688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5" imgW="23774400" imgH="4876800" progId="Equation.3">
                    <p:embed/>
                  </p:oleObj>
                </mc:Choice>
                <mc:Fallback>
                  <p:oleObj name="Формула" r:id="rId5" imgW="23774400" imgH="4876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51720" y="3284984"/>
                          <a:ext cx="2579688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14"/>
            <p:cNvGraphicFramePr>
              <a:graphicFrameLocks noChangeAspect="1"/>
            </p:cNvGraphicFramePr>
            <p:nvPr/>
          </p:nvGraphicFramePr>
          <p:xfrm>
            <a:off x="2037780" y="2373313"/>
            <a:ext cx="254635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7" imgW="23469600" imgH="4876800" progId="Equation.3">
                    <p:embed/>
                  </p:oleObj>
                </mc:Choice>
                <mc:Fallback>
                  <p:oleObj name="Формула" r:id="rId7" imgW="23469600" imgH="48768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37780" y="2373313"/>
                          <a:ext cx="2546350" cy="515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7020272" y="508518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5940152" y="4149080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8172400" y="371703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H="1">
              <a:off x="8172400" y="357301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8"/>
            <p:cNvGraphicFramePr>
              <a:graphicFrameLocks noChangeAspect="1"/>
            </p:cNvGraphicFramePr>
            <p:nvPr/>
          </p:nvGraphicFramePr>
          <p:xfrm>
            <a:off x="2123728" y="3789040"/>
            <a:ext cx="2281238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9" imgW="21031200" imgH="4876800" progId="Equation.3">
                    <p:embed/>
                  </p:oleObj>
                </mc:Choice>
                <mc:Fallback>
                  <p:oleObj name="Формула" r:id="rId9" imgW="21031200" imgH="4876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23728" y="3789040"/>
                          <a:ext cx="2281238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6" descr="http://tapenik.ru/dizain/boy_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467544" y="1340768"/>
            <a:ext cx="8208912" cy="792088"/>
            <a:chOff x="467544" y="3284984"/>
            <a:chExt cx="8208912" cy="7920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1560" y="3356992"/>
              <a:ext cx="7992888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Прямоугольник 85"/>
          <p:cNvSpPr/>
          <p:nvPr/>
        </p:nvSpPr>
        <p:spPr>
          <a:xfrm rot="20688272">
            <a:off x="2459457" y="4023164"/>
            <a:ext cx="5709370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…катеты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1619672" y="2204864"/>
            <a:ext cx="7086594" cy="4392488"/>
            <a:chOff x="1619672" y="2204864"/>
            <a:chExt cx="7086594" cy="4392488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ый треугольник 88"/>
            <p:cNvSpPr/>
            <p:nvPr/>
          </p:nvSpPr>
          <p:spPr>
            <a:xfrm>
              <a:off x="6084168" y="2852936"/>
              <a:ext cx="2016224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ый треугольник 89"/>
            <p:cNvSpPr/>
            <p:nvPr/>
          </p:nvSpPr>
          <p:spPr>
            <a:xfrm rot="10800000">
              <a:off x="6357798" y="2564904"/>
              <a:ext cx="195861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724128" y="515719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724128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812360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325904" y="2204864"/>
              <a:ext cx="325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316416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84168" y="2204864"/>
              <a:ext cx="31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Фигура, имеющая форму буквы L 96"/>
            <p:cNvSpPr/>
            <p:nvPr/>
          </p:nvSpPr>
          <p:spPr>
            <a:xfrm>
              <a:off x="7913170" y="2564904"/>
              <a:ext cx="403245" cy="432048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Фигура, имеющая форму буквы L 97"/>
            <p:cNvSpPr/>
            <p:nvPr/>
          </p:nvSpPr>
          <p:spPr>
            <a:xfrm rot="10800000">
              <a:off x="6084167" y="4797152"/>
              <a:ext cx="403245" cy="410344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H="1">
              <a:off x="7308304" y="249289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9"/>
            <p:cNvGraphicFramePr>
              <a:graphicFrameLocks noChangeAspect="1"/>
            </p:cNvGraphicFramePr>
            <p:nvPr/>
          </p:nvGraphicFramePr>
          <p:xfrm>
            <a:off x="2051720" y="4077072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3" imgW="23774400" imgH="4267200" progId="Equation.3">
                    <p:embed/>
                  </p:oleObj>
                </mc:Choice>
                <mc:Fallback>
                  <p:oleObj name="Формула" r:id="rId13" imgW="23774400" imgH="42672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51720" y="4077072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"/>
            <p:cNvGraphicFramePr>
              <a:graphicFrameLocks noChangeAspect="1"/>
            </p:cNvGraphicFramePr>
            <p:nvPr/>
          </p:nvGraphicFramePr>
          <p:xfrm>
            <a:off x="2339752" y="4581128"/>
            <a:ext cx="2713038" cy="157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14" imgW="24993600" imgH="14935200" progId="Equation.3">
                    <p:embed/>
                  </p:oleObj>
                </mc:Choice>
                <mc:Fallback>
                  <p:oleObj name="Формула" r:id="rId14" imgW="24993600" imgH="14935200" progId="Equation.3">
                    <p:embed/>
                    <p:pic>
                      <p:nvPicPr>
                        <p:cNvPr id="0" name="Изображение 92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39752" y="4581128"/>
                          <a:ext cx="2713038" cy="15795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3"/>
            <p:cNvGraphicFramePr>
              <a:graphicFrameLocks noChangeAspect="1"/>
            </p:cNvGraphicFramePr>
            <p:nvPr/>
          </p:nvGraphicFramePr>
          <p:xfrm>
            <a:off x="2051720" y="3140968"/>
            <a:ext cx="2579688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Формула" r:id="rId16" imgW="23774400" imgH="4876800" progId="Equation.3">
                    <p:embed/>
                  </p:oleObj>
                </mc:Choice>
                <mc:Fallback>
                  <p:oleObj name="Формула" r:id="rId16" imgW="23774400" imgH="4876800" progId="Equation.3">
                    <p:embed/>
                    <p:pic>
                      <p:nvPicPr>
                        <p:cNvPr id="0" name="Изображение 92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51720" y="3140968"/>
                          <a:ext cx="2579688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4"/>
            <p:cNvGraphicFramePr>
              <a:graphicFrameLocks noChangeAspect="1"/>
            </p:cNvGraphicFramePr>
            <p:nvPr/>
          </p:nvGraphicFramePr>
          <p:xfrm>
            <a:off x="2037780" y="2373313"/>
            <a:ext cx="254635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Формула" r:id="rId17" imgW="23469600" imgH="4876800" progId="Equation.3">
                    <p:embed/>
                  </p:oleObj>
                </mc:Choice>
                <mc:Fallback>
                  <p:oleObj name="Формула" r:id="rId17" imgW="23469600" imgH="4876800" progId="Equation.3">
                    <p:embed/>
                    <p:pic>
                      <p:nvPicPr>
                        <p:cNvPr id="0" name="Изображение 92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37780" y="2373313"/>
                          <a:ext cx="2546350" cy="515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7" name="Прямая соединительная линия 106"/>
            <p:cNvCxnSpPr/>
            <p:nvPr/>
          </p:nvCxnSpPr>
          <p:spPr>
            <a:xfrm flipH="1">
              <a:off x="7020272" y="5085184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8" name="Object 8"/>
            <p:cNvGraphicFramePr>
              <a:graphicFrameLocks noChangeAspect="1"/>
            </p:cNvGraphicFramePr>
            <p:nvPr/>
          </p:nvGraphicFramePr>
          <p:xfrm>
            <a:off x="2123728" y="3645024"/>
            <a:ext cx="2347913" cy="51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Формула" r:id="rId18" imgW="21640800" imgH="4876800" progId="Equation.3">
                    <p:embed/>
                  </p:oleObj>
                </mc:Choice>
                <mc:Fallback>
                  <p:oleObj name="Формула" r:id="rId18" imgW="21640800" imgH="4876800" progId="Equation.3">
                    <p:embed/>
                    <p:pic>
                      <p:nvPicPr>
                        <p:cNvPr id="0" name="Изображение 92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123728" y="3645024"/>
                          <a:ext cx="2347913" cy="512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Дуга 108"/>
            <p:cNvSpPr/>
            <p:nvPr/>
          </p:nvSpPr>
          <p:spPr>
            <a:xfrm rot="4628715">
              <a:off x="6349960" y="2466322"/>
              <a:ext cx="479757" cy="484703"/>
            </a:xfrm>
            <a:prstGeom prst="arc">
              <a:avLst>
                <a:gd name="adj1" fmla="val 14285188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/>
            <p:cNvSpPr/>
            <p:nvPr/>
          </p:nvSpPr>
          <p:spPr>
            <a:xfrm rot="15520534">
              <a:off x="7569186" y="4837599"/>
              <a:ext cx="479757" cy="484703"/>
            </a:xfrm>
            <a:prstGeom prst="arc">
              <a:avLst>
                <a:gd name="adj1" fmla="val 14285188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Прямоугольник 110"/>
          <p:cNvSpPr/>
          <p:nvPr/>
        </p:nvSpPr>
        <p:spPr>
          <a:xfrm rot="20688272">
            <a:off x="2016371" y="4105915"/>
            <a:ext cx="6340791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…катет и прилежащий угол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1619672" y="2204864"/>
            <a:ext cx="7086594" cy="4392488"/>
            <a:chOff x="1619672" y="2204864"/>
            <a:chExt cx="7086594" cy="4392488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ый треугольник 113"/>
            <p:cNvSpPr/>
            <p:nvPr/>
          </p:nvSpPr>
          <p:spPr>
            <a:xfrm>
              <a:off x="6084168" y="2852936"/>
              <a:ext cx="2016224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ый треугольник 114"/>
            <p:cNvSpPr/>
            <p:nvPr/>
          </p:nvSpPr>
          <p:spPr>
            <a:xfrm rot="10800000">
              <a:off x="6357798" y="2564904"/>
              <a:ext cx="195861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724128" y="515719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24128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12360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325904" y="2204864"/>
              <a:ext cx="325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316416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84168" y="2204864"/>
              <a:ext cx="31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Фигура, имеющая форму буквы L 121"/>
            <p:cNvSpPr/>
            <p:nvPr/>
          </p:nvSpPr>
          <p:spPr>
            <a:xfrm>
              <a:off x="7913170" y="2564904"/>
              <a:ext cx="403245" cy="432048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Фигура, имеющая форму буквы L 122"/>
            <p:cNvSpPr/>
            <p:nvPr/>
          </p:nvSpPr>
          <p:spPr>
            <a:xfrm rot="10800000">
              <a:off x="6084167" y="4797152"/>
              <a:ext cx="403245" cy="410344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H="1">
              <a:off x="7236296" y="357301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5" name="Object 9"/>
            <p:cNvGraphicFramePr>
              <a:graphicFrameLocks noChangeAspect="1"/>
            </p:cNvGraphicFramePr>
            <p:nvPr/>
          </p:nvGraphicFramePr>
          <p:xfrm>
            <a:off x="1907704" y="422108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Формула" r:id="rId20" imgW="23774400" imgH="4267200" progId="Equation.3">
                    <p:embed/>
                  </p:oleObj>
                </mc:Choice>
                <mc:Fallback>
                  <p:oleObj name="Формула" r:id="rId20" imgW="23774400" imgH="4267200" progId="Equation.3">
                    <p:embed/>
                    <p:pic>
                      <p:nvPicPr>
                        <p:cNvPr id="0" name="Изображение 92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07704" y="422108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10"/>
            <p:cNvGraphicFramePr>
              <a:graphicFrameLocks noChangeAspect="1"/>
            </p:cNvGraphicFramePr>
            <p:nvPr/>
          </p:nvGraphicFramePr>
          <p:xfrm>
            <a:off x="1979712" y="4869160"/>
            <a:ext cx="2909887" cy="157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Формула" r:id="rId21" imgW="26822400" imgH="14935200" progId="Equation.3">
                    <p:embed/>
                  </p:oleObj>
                </mc:Choice>
                <mc:Fallback>
                  <p:oleObj name="Формула" r:id="rId21" imgW="26822400" imgH="14935200" progId="Equation.3">
                    <p:embed/>
                    <p:pic>
                      <p:nvPicPr>
                        <p:cNvPr id="0" name="Изображение 92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979712" y="4869160"/>
                          <a:ext cx="2909887" cy="15795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13"/>
            <p:cNvGraphicFramePr>
              <a:graphicFrameLocks noChangeAspect="1"/>
            </p:cNvGraphicFramePr>
            <p:nvPr/>
          </p:nvGraphicFramePr>
          <p:xfrm>
            <a:off x="2195736" y="3212976"/>
            <a:ext cx="2513012" cy="51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Формула" r:id="rId23" imgW="23164800" imgH="4876800" progId="Equation.3">
                    <p:embed/>
                  </p:oleObj>
                </mc:Choice>
                <mc:Fallback>
                  <p:oleObj name="Формула" r:id="rId23" imgW="23164800" imgH="4876800" progId="Equation.3">
                    <p:embed/>
                    <p:pic>
                      <p:nvPicPr>
                        <p:cNvPr id="0" name="Изображение 92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195736" y="3212976"/>
                          <a:ext cx="2513012" cy="512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4"/>
            <p:cNvGraphicFramePr>
              <a:graphicFrameLocks noChangeAspect="1"/>
            </p:cNvGraphicFramePr>
            <p:nvPr/>
          </p:nvGraphicFramePr>
          <p:xfrm>
            <a:off x="2037780" y="2373313"/>
            <a:ext cx="254635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Формула" r:id="rId25" imgW="23469600" imgH="4876800" progId="Equation.3">
                    <p:embed/>
                  </p:oleObj>
                </mc:Choice>
                <mc:Fallback>
                  <p:oleObj name="Формула" r:id="rId25" imgW="23469600" imgH="4876800" progId="Equation.3">
                    <p:embed/>
                    <p:pic>
                      <p:nvPicPr>
                        <p:cNvPr id="0" name="Изображение 92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37780" y="2373313"/>
                          <a:ext cx="2546350" cy="515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694826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0" name="Object 8"/>
            <p:cNvGraphicFramePr>
              <a:graphicFrameLocks noChangeAspect="1"/>
            </p:cNvGraphicFramePr>
            <p:nvPr/>
          </p:nvGraphicFramePr>
          <p:xfrm>
            <a:off x="2195736" y="3717032"/>
            <a:ext cx="2347913" cy="51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Формула" r:id="rId26" imgW="21640800" imgH="4876800" progId="Equation.3">
                    <p:embed/>
                  </p:oleObj>
                </mc:Choice>
                <mc:Fallback>
                  <p:oleObj name="Формула" r:id="rId26" imgW="21640800" imgH="4876800" progId="Equation.3">
                    <p:embed/>
                    <p:pic>
                      <p:nvPicPr>
                        <p:cNvPr id="0" name="Изображение 92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195736" y="3717032"/>
                          <a:ext cx="2347913" cy="512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Дуга 130"/>
            <p:cNvSpPr/>
            <p:nvPr/>
          </p:nvSpPr>
          <p:spPr>
            <a:xfrm rot="4628715">
              <a:off x="6349960" y="2466322"/>
              <a:ext cx="479757" cy="484703"/>
            </a:xfrm>
            <a:prstGeom prst="arc">
              <a:avLst>
                <a:gd name="adj1" fmla="val 14285188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Дуга 131"/>
            <p:cNvSpPr/>
            <p:nvPr/>
          </p:nvSpPr>
          <p:spPr>
            <a:xfrm rot="15520534">
              <a:off x="7569186" y="4837599"/>
              <a:ext cx="479757" cy="484703"/>
            </a:xfrm>
            <a:prstGeom prst="arc">
              <a:avLst>
                <a:gd name="adj1" fmla="val 14285188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3" name="Прямоугольник 132"/>
          <p:cNvSpPr/>
          <p:nvPr/>
        </p:nvSpPr>
        <p:spPr>
          <a:xfrm rot="20688272">
            <a:off x="1872356" y="4105914"/>
            <a:ext cx="6340791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…гипотенузу и острый угол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1619672" y="2204864"/>
            <a:ext cx="7086594" cy="4392488"/>
            <a:chOff x="1619672" y="2204864"/>
            <a:chExt cx="7086594" cy="4392488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ый треугольник 135"/>
            <p:cNvSpPr/>
            <p:nvPr/>
          </p:nvSpPr>
          <p:spPr>
            <a:xfrm>
              <a:off x="6084168" y="2852936"/>
              <a:ext cx="2016224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ый треугольник 136"/>
            <p:cNvSpPr/>
            <p:nvPr/>
          </p:nvSpPr>
          <p:spPr>
            <a:xfrm rot="10800000">
              <a:off x="6357798" y="2564904"/>
              <a:ext cx="1958618" cy="2376264"/>
            </a:xfrm>
            <a:prstGeom prst="rtTriangle">
              <a:avLst/>
            </a:prstGeom>
            <a:noFill/>
            <a:ln w="50800"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724128" y="515719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724128" y="27809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12360" y="52292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325904" y="2204864"/>
              <a:ext cx="325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316416" y="47971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084168" y="2204864"/>
              <a:ext cx="31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Фигура, имеющая форму буквы L 143"/>
            <p:cNvSpPr/>
            <p:nvPr/>
          </p:nvSpPr>
          <p:spPr>
            <a:xfrm>
              <a:off x="7913170" y="2564904"/>
              <a:ext cx="403245" cy="432048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Фигура, имеющая форму буквы L 144"/>
            <p:cNvSpPr/>
            <p:nvPr/>
          </p:nvSpPr>
          <p:spPr>
            <a:xfrm rot="10800000">
              <a:off x="6084167" y="4797152"/>
              <a:ext cx="403245" cy="410344"/>
            </a:xfrm>
            <a:prstGeom prst="corner">
              <a:avLst>
                <a:gd name="adj1" fmla="val 4167"/>
                <a:gd name="adj2" fmla="val 1389"/>
              </a:avLst>
            </a:prstGeom>
            <a:solidFill>
              <a:srgbClr val="255997"/>
            </a:solidFill>
            <a:ln>
              <a:solidFill>
                <a:srgbClr val="255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6" name="Прямая соединительная линия 145"/>
            <p:cNvCxnSpPr/>
            <p:nvPr/>
          </p:nvCxnSpPr>
          <p:spPr>
            <a:xfrm flipH="1">
              <a:off x="7236296" y="357301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7" name="Object 9"/>
            <p:cNvGraphicFramePr>
              <a:graphicFrameLocks noChangeAspect="1"/>
            </p:cNvGraphicFramePr>
            <p:nvPr/>
          </p:nvGraphicFramePr>
          <p:xfrm>
            <a:off x="2051720" y="4365104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Формула" r:id="rId27" imgW="23774400" imgH="4267200" progId="Equation.3">
                    <p:embed/>
                  </p:oleObj>
                </mc:Choice>
                <mc:Fallback>
                  <p:oleObj name="Формула" r:id="rId27" imgW="23774400" imgH="4267200" progId="Equation.3">
                    <p:embed/>
                    <p:pic>
                      <p:nvPicPr>
                        <p:cNvPr id="0" name="Изображение 92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51720" y="4365104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10"/>
            <p:cNvGraphicFramePr>
              <a:graphicFrameLocks noChangeAspect="1"/>
            </p:cNvGraphicFramePr>
            <p:nvPr/>
          </p:nvGraphicFramePr>
          <p:xfrm>
            <a:off x="1763688" y="4869160"/>
            <a:ext cx="420211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" name="Формула" r:id="rId28" imgW="38709600" imgH="3962400" progId="Equation.3">
                    <p:embed/>
                  </p:oleObj>
                </mc:Choice>
                <mc:Fallback>
                  <p:oleObj name="Формула" r:id="rId28" imgW="38709600" imgH="3962400" progId="Equation.3">
                    <p:embed/>
                    <p:pic>
                      <p:nvPicPr>
                        <p:cNvPr id="0" name="Изображение 92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763688" y="4869160"/>
                          <a:ext cx="4202113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13"/>
            <p:cNvGraphicFramePr>
              <a:graphicFrameLocks noChangeAspect="1"/>
            </p:cNvGraphicFramePr>
            <p:nvPr/>
          </p:nvGraphicFramePr>
          <p:xfrm>
            <a:off x="2123728" y="3356992"/>
            <a:ext cx="2513012" cy="51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" name="Формула" r:id="rId30" imgW="23164800" imgH="4876800" progId="Equation.3">
                    <p:embed/>
                  </p:oleObj>
                </mc:Choice>
                <mc:Fallback>
                  <p:oleObj name="Формула" r:id="rId30" imgW="23164800" imgH="4876800" progId="Equation.3">
                    <p:embed/>
                    <p:pic>
                      <p:nvPicPr>
                        <p:cNvPr id="0" name="Изображение 92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2123728" y="3356992"/>
                          <a:ext cx="2513012" cy="512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14"/>
            <p:cNvGraphicFramePr>
              <a:graphicFrameLocks noChangeAspect="1"/>
            </p:cNvGraphicFramePr>
            <p:nvPr/>
          </p:nvGraphicFramePr>
          <p:xfrm>
            <a:off x="2037780" y="2373313"/>
            <a:ext cx="254635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Формула" r:id="rId32" imgW="23469600" imgH="4876800" progId="Equation.3">
                    <p:embed/>
                  </p:oleObj>
                </mc:Choice>
                <mc:Fallback>
                  <p:oleObj name="Формула" r:id="rId32" imgW="23469600" imgH="4876800" progId="Equation.3">
                    <p:embed/>
                    <p:pic>
                      <p:nvPicPr>
                        <p:cNvPr id="0" name="Изображение 92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37780" y="2373313"/>
                          <a:ext cx="2546350" cy="515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Прямая соединительная линия 150"/>
            <p:cNvCxnSpPr/>
            <p:nvPr/>
          </p:nvCxnSpPr>
          <p:spPr>
            <a:xfrm flipH="1">
              <a:off x="6948264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2" name="Object 8"/>
            <p:cNvGraphicFramePr>
              <a:graphicFrameLocks noChangeAspect="1"/>
            </p:cNvGraphicFramePr>
            <p:nvPr/>
          </p:nvGraphicFramePr>
          <p:xfrm>
            <a:off x="2195736" y="3861048"/>
            <a:ext cx="2249487" cy="51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Формула" r:id="rId33" imgW="20726400" imgH="4876800" progId="Equation.3">
                    <p:embed/>
                  </p:oleObj>
                </mc:Choice>
                <mc:Fallback>
                  <p:oleObj name="Формула" r:id="rId33" imgW="20726400" imgH="4876800" progId="Equation.3">
                    <p:embed/>
                    <p:pic>
                      <p:nvPicPr>
                        <p:cNvPr id="0" name="Изображение 92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2195736" y="3861048"/>
                          <a:ext cx="2249487" cy="5127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3" name="Прямая соединительная линия 152"/>
            <p:cNvCxnSpPr/>
            <p:nvPr/>
          </p:nvCxnSpPr>
          <p:spPr>
            <a:xfrm>
              <a:off x="5940152" y="407707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5940152" y="4221088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8172400" y="3717032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8172400" y="357301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Прямоугольник 156"/>
          <p:cNvSpPr/>
          <p:nvPr/>
        </p:nvSpPr>
        <p:spPr>
          <a:xfrm rot="20688272">
            <a:off x="1584323" y="3673869"/>
            <a:ext cx="6340791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…гипотенузу и катет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2123728" y="3068960"/>
            <a:ext cx="61577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выполнить</a:t>
            </a:r>
            <a:endParaRPr lang="ru-RU" sz="6000" b="1" dirty="0" smtClean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измерения…</a:t>
            </a:r>
            <a:endParaRPr lang="ru-RU" sz="60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(9)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Управляющая кнопка: настраиваемая 15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Элементы треугольника. Угол. Квадрат.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6" grpId="0" animBg="1"/>
      <p:bldP spid="111" grpId="0" animBg="1"/>
      <p:bldP spid="133" grpId="0" animBg="1"/>
      <p:bldP spid="157" grpId="0" animBg="1"/>
      <p:bldP spid="104" grpId="0" animBg="1"/>
      <p:bldP spid="105" grpId="0"/>
      <p:bldP spid="105" grpId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16" descr="http://tapenik.ru/dizain/boy_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92088"/>
            <a:chOff x="467544" y="4149080"/>
            <a:chExt cx="8208912" cy="7920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48" y="4221088"/>
              <a:ext cx="8029400" cy="68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(4)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644008" y="2276872"/>
            <a:ext cx="3926395" cy="1819364"/>
            <a:chOff x="2252842" y="1334701"/>
            <a:chExt cx="5066893" cy="2721021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auto">
            <a:xfrm>
              <a:off x="2903311" y="1980867"/>
              <a:ext cx="3951583" cy="1615416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accent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4575945" y="1334701"/>
              <a:ext cx="420689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2252842" y="3273200"/>
              <a:ext cx="420688" cy="7825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6899048" y="3273200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3739628" y="2627034"/>
              <a:ext cx="241300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5691035" y="2627034"/>
              <a:ext cx="228600" cy="14446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2195736" y="2348880"/>
            <a:ext cx="3240359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</a:rPr>
              <a:t>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5 см,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marL="457200" indent="-457200" algn="ctr"/>
            <a:r>
              <a:rPr lang="ru-RU" sz="2400" b="1" i="1" dirty="0" smtClean="0">
                <a:latin typeface="Times New Roman" panose="02020603050405020304" pitchFamily="18" charset="0"/>
              </a:rPr>
              <a:t>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1763688" y="3356992"/>
            <a:ext cx="3096344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больше 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</a:rPr>
              <a:t>третьей, что  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соответствует</a:t>
            </a:r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</a:rPr>
              <a:t>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1907704" y="4365104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</a:rPr>
              <a:t>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6см,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2195736" y="4869160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больше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соответствует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Элементы треугольника. Угол. Квадрат.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6" grpId="0" animBg="1"/>
      <p:bldP spid="60" grpId="0"/>
      <p:bldP spid="61" grpId="0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67544" y="980728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Задачи на построение.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67544" y="2060848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 Первоначальные понятия. Прямые. Элементы треугольника.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67544" y="3140968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Элементы треугольника. Угол. Квадрат.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67544" y="4221088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№39 Параллельные прямые. Прямоугольный и равнобедренный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467544" y="5301208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омой 33">
            <a:hlinkClick r:id="rId4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16" descr="http://tapenik.ru/dizain/boy_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45632"/>
            <a:ext cx="1872208" cy="3312368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71347"/>
              <a:ext cx="8064896" cy="66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5945114">
            <a:off x="5750103" y="2795839"/>
            <a:ext cx="2736304" cy="2448272"/>
          </a:xfrm>
          <a:prstGeom prst="triangle">
            <a:avLst>
              <a:gd name="adj" fmla="val 90379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172400" y="51571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0112" y="29969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44408" y="24208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1"/>
          <p:cNvGraphicFramePr>
            <a:graphicFrameLocks noChangeAspect="1"/>
          </p:cNvGraphicFramePr>
          <p:nvPr/>
        </p:nvGraphicFramePr>
        <p:xfrm>
          <a:off x="1993900" y="2349500"/>
          <a:ext cx="3668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7" imgW="33832800" imgH="4267200" progId="Equation.3">
                  <p:embed/>
                </p:oleObj>
              </mc:Choice>
              <mc:Fallback>
                <p:oleObj name="Формула" r:id="rId7" imgW="33832800" imgH="4267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3900" y="2349500"/>
                        <a:ext cx="3668713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Прямая соединительная линия 46"/>
          <p:cNvCxnSpPr/>
          <p:nvPr/>
        </p:nvCxnSpPr>
        <p:spPr>
          <a:xfrm>
            <a:off x="2411760" y="2852936"/>
            <a:ext cx="2880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40352" y="256490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1835696" y="3068960"/>
          <a:ext cx="3312369" cy="50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9" imgW="32918400" imgH="4876800" progId="Equation.3">
                  <p:embed/>
                </p:oleObj>
              </mc:Choice>
              <mc:Fallback>
                <p:oleObj name="Формула" r:id="rId9" imgW="32918400" imgH="48768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5696" y="3068960"/>
                        <a:ext cx="3312369" cy="5057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"/>
          <p:cNvGraphicFramePr>
            <a:graphicFrameLocks noChangeAspect="1"/>
          </p:cNvGraphicFramePr>
          <p:nvPr/>
        </p:nvGraphicFramePr>
        <p:xfrm>
          <a:off x="1922463" y="3748088"/>
          <a:ext cx="28844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11" imgW="28651200" imgH="4876800" progId="Equation.3">
                  <p:embed/>
                </p:oleObj>
              </mc:Choice>
              <mc:Fallback>
                <p:oleObj name="Формула" r:id="rId11" imgW="28651200" imgH="48768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22463" y="3748088"/>
                        <a:ext cx="2884487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2778125" y="4292600"/>
          <a:ext cx="11668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13" imgW="11582400" imgH="4876800" progId="Equation.3">
                  <p:embed/>
                </p:oleObj>
              </mc:Choice>
              <mc:Fallback>
                <p:oleObj name="Формула" r:id="rId13" imgW="11582400" imgH="48768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78125" y="4292600"/>
                        <a:ext cx="1166813" cy="506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/>
        </p:nvGraphicFramePr>
        <p:xfrm>
          <a:off x="1819275" y="4797425"/>
          <a:ext cx="1585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5" imgW="14630400" imgH="4876800" progId="Equation.3">
                  <p:embed/>
                </p:oleObj>
              </mc:Choice>
              <mc:Fallback>
                <p:oleObj name="Формула" r:id="rId15" imgW="14630400" imgH="48768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9275" y="4797425"/>
                        <a:ext cx="1585913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956376" y="429309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8184" y="27809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3724275" y="4797425"/>
          <a:ext cx="15875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7" imgW="14630400" imgH="4876800" progId="Equation.3">
                  <p:embed/>
                </p:oleObj>
              </mc:Choice>
              <mc:Fallback>
                <p:oleObj name="Формула" r:id="rId17" imgW="14630400" imgH="48768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24275" y="4797425"/>
                        <a:ext cx="1587500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5548313" y="4797425"/>
          <a:ext cx="16208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9" imgW="14935200" imgH="4876800" progId="Equation.3">
                  <p:embed/>
                </p:oleObj>
              </mc:Choice>
              <mc:Fallback>
                <p:oleObj name="Формула" r:id="rId19" imgW="14935200" imgH="48768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48313" y="4797425"/>
                        <a:ext cx="1620837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 Элементы треугольника. Угол. Квадрат.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правляющая кнопка: настраиваемая 20">
            <a:hlinkClick r:id="rId1" action="ppaction://hlinksldjump" highlightClick="1"/>
          </p:cNvPr>
          <p:cNvSpPr/>
          <p:nvPr/>
        </p:nvSpPr>
        <p:spPr>
          <a:xfrm>
            <a:off x="4355976" y="6237312"/>
            <a:ext cx="3168352" cy="495672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№39 Параллельные прямые. Прямоугольный и равнобедренный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06446"/>
            <a:ext cx="8208912" cy="104929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467544" y="2636912"/>
            <a:ext cx="8208912" cy="792088"/>
            <a:chOff x="467544" y="2636912"/>
            <a:chExt cx="8208912" cy="7920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263691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08920"/>
              <a:ext cx="8064896" cy="67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467544" y="3501008"/>
            <a:ext cx="8208912" cy="792088"/>
            <a:chOff x="467544" y="3501008"/>
            <a:chExt cx="8208912" cy="7920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350100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3573016"/>
              <a:ext cx="8064896" cy="66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4365104"/>
            <a:ext cx="8208912" cy="792088"/>
            <a:chOff x="467544" y="4365104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436510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4653136"/>
              <a:ext cx="7128792" cy="36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5229200"/>
            <a:ext cx="8208912" cy="792088"/>
            <a:chOff x="467544" y="5229200"/>
            <a:chExt cx="8208912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67544" y="522920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301209"/>
              <a:ext cx="80648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8" descr="http://tapenik.ru/dizain/boy_1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104929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44" name="Группа 49"/>
          <p:cNvGrpSpPr/>
          <p:nvPr/>
        </p:nvGrpSpPr>
        <p:grpSpPr>
          <a:xfrm>
            <a:off x="1835696" y="2348880"/>
            <a:ext cx="6768752" cy="2937519"/>
            <a:chOff x="1763688" y="2348880"/>
            <a:chExt cx="6768752" cy="293751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28384" y="371703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796136" y="3717032"/>
              <a:ext cx="2592288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724128" y="36450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20272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6516216" y="2492896"/>
              <a:ext cx="1008112" cy="2793503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452320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835696" y="3501008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1"/>
          <p:cNvGraphicFramePr>
            <a:graphicFrameLocks noChangeAspect="1"/>
          </p:cNvGraphicFramePr>
          <p:nvPr/>
        </p:nvGraphicFramePr>
        <p:xfrm>
          <a:off x="1691680" y="2924944"/>
          <a:ext cx="54848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6" imgW="50596800" imgH="4876800" progId="Equation.3">
                  <p:embed/>
                </p:oleObj>
              </mc:Choice>
              <mc:Fallback>
                <p:oleObj name="Формула" r:id="rId6" imgW="50596800" imgH="48768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1680" y="2924944"/>
                        <a:ext cx="5484813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1763688" y="4797152"/>
          <a:ext cx="22812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8" imgW="21031200" imgH="4876800" progId="Equation.3">
                  <p:embed/>
                </p:oleObj>
              </mc:Choice>
              <mc:Fallback>
                <p:oleObj name="Формула" r:id="rId8" imgW="21031200" imgH="48768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3688" y="4797152"/>
                        <a:ext cx="2281237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9"/>
          <p:cNvGraphicFramePr>
            <a:graphicFrameLocks noChangeAspect="1"/>
          </p:cNvGraphicFramePr>
          <p:nvPr/>
        </p:nvGraphicFramePr>
        <p:xfrm>
          <a:off x="4283968" y="4797152"/>
          <a:ext cx="2347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10" imgW="21640800" imgH="4876800" progId="Equation.3">
                  <p:embed/>
                </p:oleObj>
              </mc:Choice>
              <mc:Fallback>
                <p:oleObj name="Формула" r:id="rId10" imgW="21640800" imgH="4876800" progId="Equation.3">
                  <p:embed/>
                  <p:pic>
                    <p:nvPicPr>
                      <p:cNvPr id="0" name="Изображение 1126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3968" y="4797152"/>
                        <a:ext cx="2347913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660232" y="4941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13"/>
          <p:cNvGraphicFramePr>
            <a:graphicFrameLocks noChangeAspect="1"/>
          </p:cNvGraphicFramePr>
          <p:nvPr/>
        </p:nvGraphicFramePr>
        <p:xfrm>
          <a:off x="1907704" y="4149080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12" imgW="19812000" imgH="4876800" progId="Equation.3">
                  <p:embed/>
                </p:oleObj>
              </mc:Choice>
              <mc:Fallback>
                <p:oleObj name="Формула" r:id="rId12" imgW="19812000" imgH="4876800" progId="Equation.3">
                  <p:embed/>
                  <p:pic>
                    <p:nvPicPr>
                      <p:cNvPr id="0" name="Изображение 1126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07704" y="4149080"/>
                        <a:ext cx="2149475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4"/>
          <p:cNvGraphicFramePr>
            <a:graphicFrameLocks noChangeAspect="1"/>
          </p:cNvGraphicFramePr>
          <p:nvPr/>
        </p:nvGraphicFramePr>
        <p:xfrm>
          <a:off x="2123728" y="2420888"/>
          <a:ext cx="51546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4" imgW="47548800" imgH="4876800" progId="Equation.3">
                  <p:embed/>
                </p:oleObj>
              </mc:Choice>
              <mc:Fallback>
                <p:oleObj name="Формула" r:id="rId14" imgW="47548800" imgH="48768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23728" y="2420888"/>
                        <a:ext cx="5154613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5"/>
          <p:cNvGraphicFramePr>
            <a:graphicFrameLocks noChangeAspect="1"/>
          </p:cNvGraphicFramePr>
          <p:nvPr/>
        </p:nvGraphicFramePr>
        <p:xfrm>
          <a:off x="4283968" y="4149080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6" imgW="19812000" imgH="4876800" progId="Equation.3">
                  <p:embed/>
                </p:oleObj>
              </mc:Choice>
              <mc:Fallback>
                <p:oleObj name="Формула" r:id="rId16" imgW="19812000" imgH="48768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83968" y="4149080"/>
                        <a:ext cx="2149475" cy="515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"/>
          <p:cNvGraphicFramePr>
            <a:graphicFrameLocks noChangeAspect="1"/>
          </p:cNvGraphicFramePr>
          <p:nvPr/>
        </p:nvGraphicFramePr>
        <p:xfrm>
          <a:off x="1907704" y="3573016"/>
          <a:ext cx="37988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18" imgW="35052000" imgH="4876800" progId="Equation.3">
                  <p:embed/>
                </p:oleObj>
              </mc:Choice>
              <mc:Fallback>
                <p:oleObj name="Формула" r:id="rId18" imgW="35052000" imgH="4876800" progId="Equation.3">
                  <p:embed/>
                  <p:pic>
                    <p:nvPicPr>
                      <p:cNvPr id="0" name="Изображение 1127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07704" y="3573016"/>
                        <a:ext cx="3798888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№39 Параллельные прямые. Прямоугольный и равнобедренный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3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(4)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411760" y="2420888"/>
            <a:ext cx="5976664" cy="2952328"/>
            <a:chOff x="2411760" y="2420888"/>
            <a:chExt cx="5976664" cy="295232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ый треугольник 28"/>
            <p:cNvSpPr/>
            <p:nvPr/>
          </p:nvSpPr>
          <p:spPr>
            <a:xfrm>
              <a:off x="3131840" y="2708920"/>
              <a:ext cx="4320480" cy="2160240"/>
            </a:xfrm>
            <a:prstGeom prst="rtTriangl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3131840" y="4149080"/>
            <a:ext cx="1440160" cy="72008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1840" y="3429000"/>
            <a:ext cx="2880320" cy="144016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72000" y="3429000"/>
            <a:ext cx="0" cy="144016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012160" y="4149080"/>
            <a:ext cx="0" cy="72008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131840" y="4149080"/>
            <a:ext cx="288032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131840" y="3429000"/>
            <a:ext cx="144016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467544" y="1340768"/>
            <a:ext cx="8208912" cy="792088"/>
            <a:chOff x="467544" y="2636912"/>
            <a:chExt cx="8208912" cy="79208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467544" y="263691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708920"/>
              <a:ext cx="8064896" cy="67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№39 Параллельные прямые. Прямоугольный и равнобедренный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ый треугольник 64"/>
          <p:cNvSpPr/>
          <p:nvPr/>
        </p:nvSpPr>
        <p:spPr>
          <a:xfrm>
            <a:off x="3131840" y="2708920"/>
            <a:ext cx="1440160" cy="720080"/>
          </a:xfrm>
          <a:prstGeom prst="rtTriangle">
            <a:avLst/>
          </a:prstGeom>
          <a:solidFill>
            <a:schemeClr val="bg1">
              <a:alpha val="4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419872" y="29969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23928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91880" y="37170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23928" y="4149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32040" y="37170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64088" y="4149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19872" y="44371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60032" y="44371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56176" y="44371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.1051 " pathEditMode="relative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7 0.10509 L -5.55556E-7 0.209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0" presetClass="path" presetSubtype="0" accel="50000" decel="5000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7 0.20996 L 0.15764 0.209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0" presetClass="path" presetSubtype="0" accel="50000" decel="5000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764 0.20996 L 0.31528 0.209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0" presetClass="path" presetSubtype="0" accel="50000" decel="5000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1527 0.20996 L 0.15781 0.10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8" presetClass="emph" presetSubtype="0" fill="hold" grpId="6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-10800000">
                                      <p:cBhvr>
                                        <p:cTn id="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782 0.1051 L 0.00035 0.1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0" presetClass="path" presetSubtype="0" accel="50000" decel="50000" fill="hold" grpId="8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7 0.1051 L 0.15764 0.210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" presetID="0" presetClass="path" presetSubtype="0" accel="50000" decel="50000" fill="hold" grpId="9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764 0.20996 L 0.00017 0.2099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7" presetID="47" presetClass="exit" presetSubtype="0" fill="hold" grpId="1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8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65" grpId="0" animBg="1"/>
      <p:bldP spid="65" grpId="1" animBg="1"/>
      <p:bldP spid="65" grpId="2" animBg="1"/>
      <p:bldP spid="65" grpId="3" animBg="1"/>
      <p:bldP spid="65" grpId="4" animBg="1"/>
      <p:bldP spid="65" grpId="5" animBg="1"/>
      <p:bldP spid="65" grpId="6" animBg="1"/>
      <p:bldP spid="65" grpId="7" animBg="1"/>
      <p:bldP spid="65" grpId="8" animBg="1"/>
      <p:bldP spid="65" grpId="9" animBg="1"/>
      <p:bldP spid="65" grpId="1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94"/>
          <p:cNvGrpSpPr/>
          <p:nvPr/>
        </p:nvGrpSpPr>
        <p:grpSpPr>
          <a:xfrm>
            <a:off x="1547664" y="2204864"/>
            <a:ext cx="7086594" cy="4392488"/>
            <a:chOff x="1547664" y="2204864"/>
            <a:chExt cx="7086594" cy="4392488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547664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96136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7605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1621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59633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244408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948264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6" name="Object 6"/>
            <p:cNvGraphicFramePr>
              <a:graphicFrameLocks noChangeAspect="1"/>
            </p:cNvGraphicFramePr>
            <p:nvPr/>
          </p:nvGraphicFramePr>
          <p:xfrm>
            <a:off x="2195736" y="2348880"/>
            <a:ext cx="16192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1" imgW="14935200" imgH="4267200" progId="Equation.3">
                    <p:embed/>
                  </p:oleObj>
                </mc:Choice>
                <mc:Fallback>
                  <p:oleObj name="Формула" r:id="rId1" imgW="14935200" imgH="42672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95736" y="2348880"/>
                          <a:ext cx="161925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7" name="Прямая соединительная линия 106"/>
            <p:cNvCxnSpPr/>
            <p:nvPr/>
          </p:nvCxnSpPr>
          <p:spPr>
            <a:xfrm>
              <a:off x="7308304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H="1">
              <a:off x="8172400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5508104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0" name="Object 7"/>
            <p:cNvGraphicFramePr>
              <a:graphicFrameLocks noChangeAspect="1"/>
            </p:cNvGraphicFramePr>
            <p:nvPr/>
          </p:nvGraphicFramePr>
          <p:xfrm>
            <a:off x="4067944" y="2348880"/>
            <a:ext cx="165417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3" imgW="15240000" imgH="3962400" progId="Equation.3">
                    <p:embed/>
                  </p:oleObj>
                </mc:Choice>
                <mc:Fallback>
                  <p:oleObj name="Формула" r:id="rId3" imgW="15240000" imgH="39624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67944" y="2348880"/>
                          <a:ext cx="1654175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9"/>
            <p:cNvGraphicFramePr>
              <a:graphicFrameLocks noChangeAspect="1"/>
            </p:cNvGraphicFramePr>
            <p:nvPr/>
          </p:nvGraphicFramePr>
          <p:xfrm>
            <a:off x="2245172" y="4724896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5" imgW="23774400" imgH="4267200" progId="Equation.3">
                    <p:embed/>
                  </p:oleObj>
                </mc:Choice>
                <mc:Fallback>
                  <p:oleObj name="Формула" r:id="rId5" imgW="23774400" imgH="42672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45172" y="4724896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0"/>
            <p:cNvGraphicFramePr>
              <a:graphicFrameLocks noChangeAspect="1"/>
            </p:cNvGraphicFramePr>
            <p:nvPr/>
          </p:nvGraphicFramePr>
          <p:xfrm>
            <a:off x="1818482" y="5245348"/>
            <a:ext cx="3309937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7" imgW="30480000" imgH="4572000" progId="Equation.3">
                    <p:embed/>
                  </p:oleObj>
                </mc:Choice>
                <mc:Fallback>
                  <p:oleObj name="Формула" r:id="rId7" imgW="30480000" imgH="45720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18482" y="5245348"/>
                          <a:ext cx="3309937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3"/>
            <p:cNvGraphicFramePr>
              <a:graphicFrameLocks noChangeAspect="1"/>
            </p:cNvGraphicFramePr>
            <p:nvPr/>
          </p:nvGraphicFramePr>
          <p:xfrm>
            <a:off x="2267744" y="3861048"/>
            <a:ext cx="2709863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9" imgW="24993600" imgH="4876800" progId="Equation.3">
                    <p:embed/>
                  </p:oleObj>
                </mc:Choice>
                <mc:Fallback>
                  <p:oleObj name="Формула" r:id="rId9" imgW="24993600" imgH="48768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67744" y="3861048"/>
                          <a:ext cx="2709863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" name="Прямая соединительная линия 113"/>
            <p:cNvCxnSpPr/>
            <p:nvPr/>
          </p:nvCxnSpPr>
          <p:spPr>
            <a:xfrm flipH="1">
              <a:off x="6444208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Равнобедренный треугольник 114"/>
            <p:cNvSpPr/>
            <p:nvPr/>
          </p:nvSpPr>
          <p:spPr>
            <a:xfrm>
              <a:off x="5220072" y="2780928"/>
              <a:ext cx="1584176" cy="2160240"/>
            </a:xfrm>
            <a:prstGeom prst="triangl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Равнобедренный треугольник 115"/>
            <p:cNvSpPr/>
            <p:nvPr/>
          </p:nvSpPr>
          <p:spPr>
            <a:xfrm>
              <a:off x="7020272" y="2780928"/>
              <a:ext cx="1584176" cy="2160240"/>
            </a:xfrm>
            <a:prstGeom prst="triangl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7" name="Object 8"/>
            <p:cNvGraphicFramePr>
              <a:graphicFrameLocks noChangeAspect="1"/>
            </p:cNvGraphicFramePr>
            <p:nvPr/>
          </p:nvGraphicFramePr>
          <p:xfrm>
            <a:off x="2350294" y="4292848"/>
            <a:ext cx="2346325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1" imgW="21640800" imgH="4876800" progId="Equation.3">
                    <p:embed/>
                  </p:oleObj>
                </mc:Choice>
                <mc:Fallback>
                  <p:oleObj name="Формула" r:id="rId11" imgW="21640800" imgH="48768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50294" y="4292848"/>
                          <a:ext cx="2346325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8" name="Прямая соединительная линия 117"/>
            <p:cNvCxnSpPr/>
            <p:nvPr/>
          </p:nvCxnSpPr>
          <p:spPr>
            <a:xfrm>
              <a:off x="7812360" y="4797152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740352" y="4797152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6012160" y="4797152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940152" y="4797152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Прямоугольник 93"/>
          <p:cNvSpPr/>
          <p:nvPr/>
        </p:nvSpPr>
        <p:spPr>
          <a:xfrm rot="20688272">
            <a:off x="1638255" y="3734148"/>
            <a:ext cx="6864971" cy="10575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…основание и боковую сторону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1547664" y="2204864"/>
            <a:ext cx="7056784" cy="4392488"/>
            <a:chOff x="1619672" y="2204864"/>
            <a:chExt cx="7056784" cy="439248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619672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6136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7605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1621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9633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44408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948264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6"/>
            <p:cNvGraphicFramePr>
              <a:graphicFrameLocks noChangeAspect="1"/>
            </p:cNvGraphicFramePr>
            <p:nvPr/>
          </p:nvGraphicFramePr>
          <p:xfrm>
            <a:off x="2195736" y="2348880"/>
            <a:ext cx="16192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5" name="Формула" r:id="rId13" imgW="14935200" imgH="4267200" progId="Equation.3">
                    <p:embed/>
                  </p:oleObj>
                </mc:Choice>
                <mc:Fallback>
                  <p:oleObj name="Формула" r:id="rId13" imgW="14935200" imgH="4267200" progId="Equation.3">
                    <p:embed/>
                    <p:pic>
                      <p:nvPicPr>
                        <p:cNvPr id="0" name="Изображение 122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95736" y="2348880"/>
                          <a:ext cx="161925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7740352" y="479715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7"/>
            <p:cNvGraphicFramePr>
              <a:graphicFrameLocks noChangeAspect="1"/>
            </p:cNvGraphicFramePr>
            <p:nvPr/>
          </p:nvGraphicFramePr>
          <p:xfrm>
            <a:off x="4067944" y="2348880"/>
            <a:ext cx="165417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Формула" r:id="rId15" imgW="15240000" imgH="3962400" progId="Equation.3">
                    <p:embed/>
                  </p:oleObj>
                </mc:Choice>
                <mc:Fallback>
                  <p:oleObj name="Формула" r:id="rId15" imgW="15240000" imgH="3962400" progId="Equation.3">
                    <p:embed/>
                    <p:pic>
                      <p:nvPicPr>
                        <p:cNvPr id="0" name="Изображение 122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67944" y="2348880"/>
                          <a:ext cx="1654175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9"/>
            <p:cNvGraphicFramePr>
              <a:graphicFrameLocks noChangeAspect="1"/>
            </p:cNvGraphicFramePr>
            <p:nvPr/>
          </p:nvGraphicFramePr>
          <p:xfrm>
            <a:off x="2123728" y="386104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Формула" r:id="rId16" imgW="23774400" imgH="4267200" progId="Equation.3">
                    <p:embed/>
                  </p:oleObj>
                </mc:Choice>
                <mc:Fallback>
                  <p:oleObj name="Формула" r:id="rId16" imgW="23774400" imgH="4267200" progId="Equation.3">
                    <p:embed/>
                    <p:pic>
                      <p:nvPicPr>
                        <p:cNvPr id="0" name="Изображение 122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3728" y="386104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0"/>
            <p:cNvGraphicFramePr>
              <a:graphicFrameLocks noChangeAspect="1"/>
            </p:cNvGraphicFramePr>
            <p:nvPr/>
          </p:nvGraphicFramePr>
          <p:xfrm>
            <a:off x="2193925" y="4413250"/>
            <a:ext cx="231616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Формула" r:id="rId17" imgW="21336000" imgH="3962400" progId="Equation.3">
                    <p:embed/>
                  </p:oleObj>
                </mc:Choice>
                <mc:Fallback>
                  <p:oleObj name="Формула" r:id="rId17" imgW="21336000" imgH="3962400" progId="Equation.3">
                    <p:embed/>
                    <p:pic>
                      <p:nvPicPr>
                        <p:cNvPr id="0" name="Изображение 122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93925" y="4413250"/>
                          <a:ext cx="2316163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3"/>
            <p:cNvGraphicFramePr>
              <a:graphicFrameLocks noChangeAspect="1"/>
            </p:cNvGraphicFramePr>
            <p:nvPr/>
          </p:nvGraphicFramePr>
          <p:xfrm>
            <a:off x="2162175" y="2997200"/>
            <a:ext cx="2676525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Формула" r:id="rId19" imgW="24688800" imgH="4876800" progId="Equation.3">
                    <p:embed/>
                  </p:oleObj>
                </mc:Choice>
                <mc:Fallback>
                  <p:oleObj name="Формула" r:id="rId19" imgW="24688800" imgH="4876800" progId="Equation.3">
                    <p:embed/>
                    <p:pic>
                      <p:nvPicPr>
                        <p:cNvPr id="0" name="Изображение 122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162175" y="2997200"/>
                          <a:ext cx="2676525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6" name="Прямая соединительная линия 85"/>
            <p:cNvCxnSpPr/>
            <p:nvPr/>
          </p:nvCxnSpPr>
          <p:spPr>
            <a:xfrm flipH="1">
              <a:off x="5940152" y="479715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Равнобедренный треугольник 86"/>
            <p:cNvSpPr/>
            <p:nvPr/>
          </p:nvSpPr>
          <p:spPr>
            <a:xfrm>
              <a:off x="5220072" y="2780928"/>
              <a:ext cx="1584176" cy="2160240"/>
            </a:xfrm>
            <a:prstGeom prst="triangl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7020272" y="2780928"/>
              <a:ext cx="1584176" cy="2160240"/>
            </a:xfrm>
            <a:prstGeom prst="triangl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Дуга 88"/>
            <p:cNvSpPr/>
            <p:nvPr/>
          </p:nvSpPr>
          <p:spPr>
            <a:xfrm>
              <a:off x="6876256" y="4653136"/>
              <a:ext cx="504056" cy="576064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Дуга 89"/>
            <p:cNvSpPr/>
            <p:nvPr/>
          </p:nvSpPr>
          <p:spPr>
            <a:xfrm rot="21378337">
              <a:off x="5094092" y="4668777"/>
              <a:ext cx="504056" cy="576064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1" name="Object 8"/>
            <p:cNvGraphicFramePr>
              <a:graphicFrameLocks noChangeAspect="1"/>
            </p:cNvGraphicFramePr>
            <p:nvPr/>
          </p:nvGraphicFramePr>
          <p:xfrm>
            <a:off x="2195736" y="3429000"/>
            <a:ext cx="2413000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Формула" r:id="rId21" imgW="22250400" imgH="4876800" progId="Equation.3">
                    <p:embed/>
                  </p:oleObj>
                </mc:Choice>
                <mc:Fallback>
                  <p:oleObj name="Формула" r:id="rId21" imgW="22250400" imgH="4876800" progId="Equation.3">
                    <p:embed/>
                    <p:pic>
                      <p:nvPicPr>
                        <p:cNvPr id="0" name="Изображение 122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195736" y="3429000"/>
                          <a:ext cx="2413000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"/>
            <p:cNvGraphicFramePr>
              <a:graphicFrameLocks noChangeAspect="1"/>
            </p:cNvGraphicFramePr>
            <p:nvPr/>
          </p:nvGraphicFramePr>
          <p:xfrm>
            <a:off x="1691680" y="4797152"/>
            <a:ext cx="34734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Формула" r:id="rId23" imgW="32004000" imgH="3962400" progId="Equation.3">
                    <p:embed/>
                  </p:oleObj>
                </mc:Choice>
                <mc:Fallback>
                  <p:oleObj name="Формула" r:id="rId23" imgW="32004000" imgH="3962400" progId="Equation.3">
                    <p:embed/>
                    <p:pic>
                      <p:nvPicPr>
                        <p:cNvPr id="0" name="Изображение 123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691680" y="4797152"/>
                          <a:ext cx="3473450" cy="4191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Прямоугольник 52"/>
          <p:cNvSpPr/>
          <p:nvPr/>
        </p:nvSpPr>
        <p:spPr>
          <a:xfrm rot="20688272">
            <a:off x="1716337" y="3544596"/>
            <a:ext cx="6517519" cy="10575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…основание и угол при основании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67544" y="1340768"/>
            <a:ext cx="8208912" cy="792088"/>
            <a:chOff x="467544" y="3501008"/>
            <a:chExt cx="8208912" cy="7920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350100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39552" y="3573016"/>
              <a:ext cx="8064896" cy="66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Группа 92"/>
          <p:cNvGrpSpPr/>
          <p:nvPr/>
        </p:nvGrpSpPr>
        <p:grpSpPr>
          <a:xfrm>
            <a:off x="1547664" y="2204864"/>
            <a:ext cx="7086594" cy="4392488"/>
            <a:chOff x="1547664" y="2204864"/>
            <a:chExt cx="7086594" cy="439248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547664" y="2204864"/>
              <a:ext cx="7056784" cy="43924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6136" y="227687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7605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16216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6336" y="227687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44408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48264" y="48691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6"/>
            <p:cNvGraphicFramePr>
              <a:graphicFrameLocks noChangeAspect="1"/>
            </p:cNvGraphicFramePr>
            <p:nvPr/>
          </p:nvGraphicFramePr>
          <p:xfrm>
            <a:off x="2195736" y="2348880"/>
            <a:ext cx="16192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" name="Формула" r:id="rId26" imgW="14935200" imgH="4267200" progId="Equation.3">
                    <p:embed/>
                  </p:oleObj>
                </mc:Choice>
                <mc:Fallback>
                  <p:oleObj name="Формула" r:id="rId26" imgW="14935200" imgH="4267200" progId="Equation.3">
                    <p:embed/>
                    <p:pic>
                      <p:nvPicPr>
                        <p:cNvPr id="0" name="Изображение 123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95736" y="2348880"/>
                          <a:ext cx="161925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Прямая соединительная линия 65"/>
            <p:cNvCxnSpPr/>
            <p:nvPr/>
          </p:nvCxnSpPr>
          <p:spPr>
            <a:xfrm>
              <a:off x="7308304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8172400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508104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1" name="Object 7"/>
            <p:cNvGraphicFramePr>
              <a:graphicFrameLocks noChangeAspect="1"/>
            </p:cNvGraphicFramePr>
            <p:nvPr/>
          </p:nvGraphicFramePr>
          <p:xfrm>
            <a:off x="4067944" y="2348880"/>
            <a:ext cx="165417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Формула" r:id="rId27" imgW="15240000" imgH="3962400" progId="Equation.3">
                    <p:embed/>
                  </p:oleObj>
                </mc:Choice>
                <mc:Fallback>
                  <p:oleObj name="Формула" r:id="rId27" imgW="15240000" imgH="3962400" progId="Equation.3">
                    <p:embed/>
                    <p:pic>
                      <p:nvPicPr>
                        <p:cNvPr id="0" name="Изображение 123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67944" y="2348880"/>
                          <a:ext cx="1654175" cy="417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9"/>
            <p:cNvGraphicFramePr>
              <a:graphicFrameLocks noChangeAspect="1"/>
            </p:cNvGraphicFramePr>
            <p:nvPr/>
          </p:nvGraphicFramePr>
          <p:xfrm>
            <a:off x="2123728" y="3861048"/>
            <a:ext cx="257810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Формула" r:id="rId28" imgW="23774400" imgH="4267200" progId="Equation.3">
                    <p:embed/>
                  </p:oleObj>
                </mc:Choice>
                <mc:Fallback>
                  <p:oleObj name="Формула" r:id="rId28" imgW="23774400" imgH="4267200" progId="Equation.3">
                    <p:embed/>
                    <p:pic>
                      <p:nvPicPr>
                        <p:cNvPr id="0" name="Изображение 123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3728" y="3861048"/>
                          <a:ext cx="2578100" cy="450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0"/>
            <p:cNvGraphicFramePr>
              <a:graphicFrameLocks noChangeAspect="1"/>
            </p:cNvGraphicFramePr>
            <p:nvPr/>
          </p:nvGraphicFramePr>
          <p:xfrm>
            <a:off x="1763688" y="4365104"/>
            <a:ext cx="3176587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Формула" r:id="rId29" imgW="29260800" imgH="4876800" progId="Equation.3">
                    <p:embed/>
                  </p:oleObj>
                </mc:Choice>
                <mc:Fallback>
                  <p:oleObj name="Формула" r:id="rId29" imgW="29260800" imgH="4876800" progId="Equation.3">
                    <p:embed/>
                    <p:pic>
                      <p:nvPicPr>
                        <p:cNvPr id="0" name="Изображение 123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763688" y="4365104"/>
                          <a:ext cx="3176587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13" name="Object 13"/>
            <p:cNvGraphicFramePr>
              <a:graphicFrameLocks noChangeAspect="1"/>
            </p:cNvGraphicFramePr>
            <p:nvPr/>
          </p:nvGraphicFramePr>
          <p:xfrm>
            <a:off x="2146300" y="2997200"/>
            <a:ext cx="2709863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6" name="Формула" r:id="rId31" imgW="24993600" imgH="4876800" progId="Equation.3">
                    <p:embed/>
                  </p:oleObj>
                </mc:Choice>
                <mc:Fallback>
                  <p:oleObj name="Формула" r:id="rId31" imgW="24993600" imgH="4876800" progId="Equation.3">
                    <p:embed/>
                    <p:pic>
                      <p:nvPicPr>
                        <p:cNvPr id="0" name="Изображение 123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46300" y="2997200"/>
                          <a:ext cx="2709863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6444208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Равнобедренный треугольник 38"/>
            <p:cNvSpPr/>
            <p:nvPr/>
          </p:nvSpPr>
          <p:spPr>
            <a:xfrm>
              <a:off x="5220072" y="2780928"/>
              <a:ext cx="1584176" cy="2160240"/>
            </a:xfrm>
            <a:prstGeom prst="triangl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>
              <a:off x="7020272" y="2780928"/>
              <a:ext cx="1584176" cy="2160240"/>
            </a:xfrm>
            <a:prstGeom prst="triangl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Дуга 47"/>
            <p:cNvSpPr/>
            <p:nvPr/>
          </p:nvSpPr>
          <p:spPr>
            <a:xfrm rot="7750030">
              <a:off x="7510775" y="2798204"/>
              <a:ext cx="504056" cy="576064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rot="7750030">
              <a:off x="5710575" y="2798203"/>
              <a:ext cx="504056" cy="576064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1736" name="Object 8"/>
            <p:cNvGraphicFramePr>
              <a:graphicFrameLocks noChangeAspect="1"/>
            </p:cNvGraphicFramePr>
            <p:nvPr/>
          </p:nvGraphicFramePr>
          <p:xfrm>
            <a:off x="2195736" y="3429000"/>
            <a:ext cx="2413000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Формула" r:id="rId32" imgW="22250400" imgH="4876800" progId="Equation.3">
                    <p:embed/>
                  </p:oleObj>
                </mc:Choice>
                <mc:Fallback>
                  <p:oleObj name="Формула" r:id="rId32" imgW="22250400" imgH="4876800" progId="Equation.3">
                    <p:embed/>
                    <p:pic>
                      <p:nvPicPr>
                        <p:cNvPr id="0" name="Изображение 123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195736" y="3429000"/>
                          <a:ext cx="2413000" cy="512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1737" name="Object 9"/>
            <p:cNvGraphicFramePr>
              <a:graphicFrameLocks noChangeAspect="1"/>
            </p:cNvGraphicFramePr>
            <p:nvPr/>
          </p:nvGraphicFramePr>
          <p:xfrm>
            <a:off x="1647825" y="4797425"/>
            <a:ext cx="3408363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8" name="Формула" r:id="rId34" imgW="31394400" imgH="4876800" progId="Equation.3">
                    <p:embed/>
                  </p:oleObj>
                </mc:Choice>
                <mc:Fallback>
                  <p:oleObj name="Формула" r:id="rId34" imgW="31394400" imgH="4876800" progId="Equation.3">
                    <p:embed/>
                    <p:pic>
                      <p:nvPicPr>
                        <p:cNvPr id="0" name="Изображение 123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647825" y="4797425"/>
                          <a:ext cx="3408363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" name="Прямоугольник 102"/>
          <p:cNvSpPr/>
          <p:nvPr/>
        </p:nvSpPr>
        <p:spPr>
          <a:xfrm rot="20688272">
            <a:off x="1788345" y="3688612"/>
            <a:ext cx="6517519" cy="10575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…боковую сторону и угол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боковыми сторонами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547664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2060906" y="3140968"/>
            <a:ext cx="6073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выполнить</a:t>
            </a:r>
            <a:endParaRPr lang="ru-RU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измерения…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3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(7)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8" descr="http://tapenik.ru/dizain/boy_17.png"/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№39 Параллельные прямые. Прямоугольный и равнобедренный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94" grpId="0" animBg="1"/>
      <p:bldP spid="53" grpId="0" animBg="1"/>
      <p:bldP spid="103" grpId="0" animBg="1"/>
      <p:bldP spid="104" grpId="0" animBg="1"/>
      <p:bldP spid="105" grpId="0"/>
      <p:bldP spid="105" grpId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0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0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11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467544" y="1340768"/>
            <a:ext cx="8208912" cy="792088"/>
            <a:chOff x="467544" y="4365104"/>
            <a:chExt cx="8208912" cy="7920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7544" y="436510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653136"/>
              <a:ext cx="7128792" cy="36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Прямоугольник 27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0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1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2348880"/>
            <a:ext cx="651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точку, не лежащую на данной прямой,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только одна прямая, параллельная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ru-RU" dirty="0" smtClean="0"/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2627784" y="4725144"/>
            <a:ext cx="5400600" cy="648072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12360" y="472514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82803">
            <a:off x="2809358" y="4086395"/>
            <a:ext cx="4968552" cy="922357"/>
          </a:xfrm>
          <a:prstGeom prst="rect">
            <a:avLst/>
          </a:prstGeom>
          <a:noFill/>
        </p:spPr>
      </p:pic>
      <p:pic>
        <p:nvPicPr>
          <p:cNvPr id="37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896693" y="3124616"/>
            <a:ext cx="2304256" cy="14214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292080" y="3501008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436096" y="3933056"/>
            <a:ext cx="72008" cy="1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524328" y="3284984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555776" y="3717032"/>
            <a:ext cx="5400600" cy="648072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Управляющая кнопка: далее 110">
            <a:hlinkClick r:id="" action="ppaction://hlinkshowjump?jump=nextslide" highlightClick="1"/>
          </p:cNvPr>
          <p:cNvSpPr/>
          <p:nvPr/>
        </p:nvSpPr>
        <p:spPr>
          <a:xfrm>
            <a:off x="7812360" y="6093296"/>
            <a:ext cx="936104" cy="504056"/>
          </a:xfrm>
          <a:prstGeom prst="actionButtonForwardNex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№39 Параллельные прямые. Прямоугольный и равнобедренный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54462 -0.091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1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tapenik.ru/dizain/boy_1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0" y="3573016"/>
            <a:ext cx="1728192" cy="3284984"/>
          </a:xfrm>
          <a:prstGeom prst="rect">
            <a:avLst/>
          </a:prstGeom>
          <a:noFill/>
        </p:spPr>
      </p:pic>
      <p:pic>
        <p:nvPicPr>
          <p:cNvPr id="1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1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6" name="Управляющая кнопка: домой 55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8316416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724128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796136" y="2420888"/>
            <a:ext cx="2520280" cy="2448272"/>
          </a:xfrm>
          <a:prstGeom prst="triangle">
            <a:avLst>
              <a:gd name="adj" fmla="val 99763"/>
            </a:avLst>
          </a:prstGeom>
          <a:noFill/>
          <a:ln w="508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TextBox 32"/>
          <p:cNvSpPr txBox="1"/>
          <p:nvPr/>
        </p:nvSpPr>
        <p:spPr>
          <a:xfrm>
            <a:off x="8244408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>
          <a:xfrm rot="5400000">
            <a:off x="7889654" y="4431828"/>
            <a:ext cx="421476" cy="432047"/>
          </a:xfrm>
          <a:prstGeom prst="corner">
            <a:avLst>
              <a:gd name="adj1" fmla="val 0"/>
              <a:gd name="adj2" fmla="val 3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67544" y="1340768"/>
            <a:ext cx="8208912" cy="792088"/>
            <a:chOff x="467544" y="5229200"/>
            <a:chExt cx="8208912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522920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301209"/>
              <a:ext cx="80648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Дуга 31"/>
          <p:cNvSpPr/>
          <p:nvPr/>
        </p:nvSpPr>
        <p:spPr>
          <a:xfrm rot="1127847">
            <a:off x="5801576" y="4514560"/>
            <a:ext cx="576064" cy="576064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9536136">
            <a:off x="7896637" y="2433156"/>
            <a:ext cx="576064" cy="576064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5345" name="Object 1"/>
          <p:cNvGraphicFramePr>
            <a:graphicFrameLocks noChangeAspect="1"/>
          </p:cNvGraphicFramePr>
          <p:nvPr/>
        </p:nvGraphicFramePr>
        <p:xfrm>
          <a:off x="3135313" y="2368550"/>
          <a:ext cx="18462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7" imgW="14935200" imgH="3962400" progId="Equation.3">
                  <p:embed/>
                </p:oleObj>
              </mc:Choice>
              <mc:Fallback>
                <p:oleObj name="Формула" r:id="rId7" imgW="14935200" imgH="39624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5313" y="2368550"/>
                        <a:ext cx="1846262" cy="474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>
            <a:off x="2699792" y="2924944"/>
            <a:ext cx="2880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2699792" y="3140968"/>
          <a:ext cx="2824163" cy="61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Формула" r:id="rId9" imgW="22860000" imgH="4876800" progId="Equation.3">
                  <p:embed/>
                </p:oleObj>
              </mc:Choice>
              <mc:Fallback>
                <p:oleObj name="Формула" r:id="rId9" imgW="22860000" imgH="4876800" progId="Equation.3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9792" y="3140968"/>
                        <a:ext cx="2824163" cy="61188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авая фигурная скобка 36"/>
          <p:cNvSpPr/>
          <p:nvPr/>
        </p:nvSpPr>
        <p:spPr>
          <a:xfrm>
            <a:off x="5724128" y="2348880"/>
            <a:ext cx="360040" cy="1224136"/>
          </a:xfrm>
          <a:prstGeom prst="rightBrace">
            <a:avLst>
              <a:gd name="adj1" fmla="val 34789"/>
              <a:gd name="adj2" fmla="val 49222"/>
            </a:avLst>
          </a:prstGeom>
          <a:ln w="38100">
            <a:solidFill>
              <a:srgbClr val="255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с вырезом 37"/>
          <p:cNvSpPr/>
          <p:nvPr/>
        </p:nvSpPr>
        <p:spPr>
          <a:xfrm>
            <a:off x="6156176" y="2780928"/>
            <a:ext cx="1008112" cy="340616"/>
          </a:xfrm>
          <a:prstGeom prst="notchedRightArrow">
            <a:avLst>
              <a:gd name="adj1" fmla="val 50000"/>
              <a:gd name="adj2" fmla="val 116969"/>
            </a:avLst>
          </a:prstGeom>
          <a:solidFill>
            <a:srgbClr val="255997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2678113" y="4076700"/>
          <a:ext cx="2806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11" imgW="23164800" imgH="4876800" progId="Equation.3">
                  <p:embed/>
                </p:oleObj>
              </mc:Choice>
              <mc:Fallback>
                <p:oleObj name="Формула" r:id="rId11" imgW="23164800" imgH="48768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78113" y="4076700"/>
                        <a:ext cx="2806700" cy="576263"/>
                      </a:xfrm>
                      <a:prstGeom prst="rect">
                        <a:avLst/>
                      </a:prstGeom>
                      <a:solidFill>
                        <a:srgbClr val="C9E4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255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№39 Параллельные прямые. Прямоугольный и равнобедренный треугольники.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6" grpId="1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7544" y="2420888"/>
            <a:ext cx="8208912" cy="792088"/>
            <a:chOff x="467544" y="2420888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2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492897"/>
              <a:ext cx="8064896" cy="657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3284984"/>
            <a:ext cx="8208912" cy="792088"/>
            <a:chOff x="467544" y="3284984"/>
            <a:chExt cx="8208912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2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351168"/>
              <a:ext cx="8064896" cy="66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4149080"/>
            <a:ext cx="8208912" cy="792088"/>
            <a:chOff x="467544" y="4149080"/>
            <a:chExt cx="8208912" cy="792088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2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221088"/>
              <a:ext cx="80648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5013176"/>
            <a:ext cx="8208912" cy="792088"/>
            <a:chOff x="467544" y="5013176"/>
            <a:chExt cx="8208912" cy="79208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330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39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40768"/>
            <a:ext cx="8208912" cy="1001332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30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812360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49"/>
          <p:cNvGrpSpPr/>
          <p:nvPr/>
        </p:nvGrpSpPr>
        <p:grpSpPr>
          <a:xfrm>
            <a:off x="1835696" y="2348880"/>
            <a:ext cx="6768752" cy="2304256"/>
            <a:chOff x="1763688" y="2348880"/>
            <a:chExt cx="6768752" cy="230425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763688" y="2348880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28384" y="3717032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516216" y="3717032"/>
              <a:ext cx="2016224" cy="0"/>
            </a:xfrm>
            <a:prstGeom prst="line">
              <a:avLst/>
            </a:prstGeom>
            <a:ln w="50800">
              <a:solidFill>
                <a:srgbClr val="6565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44208" y="37170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0272" y="37170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7164288" y="2492896"/>
              <a:ext cx="792088" cy="2160240"/>
            </a:xfrm>
            <a:prstGeom prst="line">
              <a:avLst/>
            </a:prstGeom>
            <a:ln w="50800">
              <a:solidFill>
                <a:srgbClr val="6565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452320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835696" y="3501008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/>
        </p:nvGraphicFramePr>
        <p:xfrm>
          <a:off x="1691680" y="2924944"/>
          <a:ext cx="54848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5" imgW="50596800" imgH="4876800" progId="Equation.3">
                  <p:embed/>
                </p:oleObj>
              </mc:Choice>
              <mc:Fallback>
                <p:oleObj name="Формула" r:id="rId5" imgW="50596800" imgH="48768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2924944"/>
                        <a:ext cx="5484813" cy="515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1835696" y="5445224"/>
          <a:ext cx="22812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7" imgW="21031200" imgH="4876800" progId="Equation.3">
                  <p:embed/>
                </p:oleObj>
              </mc:Choice>
              <mc:Fallback>
                <p:oleObj name="Формула" r:id="rId7" imgW="21031200" imgH="48768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5445224"/>
                        <a:ext cx="2281237" cy="515938"/>
                      </a:xfrm>
                      <a:prstGeom prst="rect">
                        <a:avLst/>
                      </a:prstGeom>
                      <a:solidFill>
                        <a:srgbClr val="ECD9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6444208" y="4797152"/>
          <a:ext cx="2149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9" imgW="19812000" imgH="4876800" progId="Equation.3">
                  <p:embed/>
                </p:oleObj>
              </mc:Choice>
              <mc:Fallback>
                <p:oleObj name="Формула" r:id="rId9" imgW="19812000" imgH="48768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44208" y="4797152"/>
                        <a:ext cx="2149475" cy="515938"/>
                      </a:xfrm>
                      <a:prstGeom prst="rect">
                        <a:avLst/>
                      </a:prstGeom>
                      <a:solidFill>
                        <a:srgbClr val="ECD9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804248" y="43651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3"/>
          <p:cNvGraphicFramePr>
            <a:graphicFrameLocks noChangeAspect="1"/>
          </p:cNvGraphicFramePr>
          <p:nvPr/>
        </p:nvGraphicFramePr>
        <p:xfrm>
          <a:off x="1835696" y="4797152"/>
          <a:ext cx="2347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11" imgW="21640800" imgH="4876800" progId="Equation.3">
                  <p:embed/>
                </p:oleObj>
              </mc:Choice>
              <mc:Fallback>
                <p:oleObj name="Формула" r:id="rId11" imgW="21640800" imgH="48768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5696" y="4797152"/>
                        <a:ext cx="2347913" cy="515938"/>
                      </a:xfrm>
                      <a:prstGeom prst="rect">
                        <a:avLst/>
                      </a:prstGeom>
                      <a:solidFill>
                        <a:srgbClr val="ECD9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2123728" y="2420888"/>
          <a:ext cx="51546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3" imgW="47548800" imgH="4876800" progId="Equation.3">
                  <p:embed/>
                </p:oleObj>
              </mc:Choice>
              <mc:Fallback>
                <p:oleObj name="Формула" r:id="rId13" imgW="47548800" imgH="4876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23728" y="2420888"/>
                        <a:ext cx="5154613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4283968" y="4797152"/>
          <a:ext cx="211613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5" imgW="19507200" imgH="4876800" progId="Equation.3">
                  <p:embed/>
                </p:oleObj>
              </mc:Choice>
              <mc:Fallback>
                <p:oleObj name="Формула" r:id="rId15" imgW="19507200" imgH="48768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83968" y="4797152"/>
                        <a:ext cx="2116137" cy="515938"/>
                      </a:xfrm>
                      <a:prstGeom prst="rect">
                        <a:avLst/>
                      </a:prstGeom>
                      <a:solidFill>
                        <a:srgbClr val="ECD9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"/>
          <p:cNvGraphicFramePr>
            <a:graphicFrameLocks noChangeAspect="1"/>
          </p:cNvGraphicFramePr>
          <p:nvPr/>
        </p:nvGraphicFramePr>
        <p:xfrm>
          <a:off x="1619672" y="4149080"/>
          <a:ext cx="52514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7" imgW="48463200" imgH="4876800" progId="Equation.3">
                  <p:embed/>
                </p:oleObj>
              </mc:Choice>
              <mc:Fallback>
                <p:oleObj name="Формула" r:id="rId17" imgW="48463200" imgH="48768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19672" y="4149080"/>
                        <a:ext cx="5251450" cy="515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7544" y="1268760"/>
            <a:ext cx="8208912" cy="1001332"/>
          </a:xfrm>
          <a:prstGeom prst="rect">
            <a:avLst/>
          </a:prstGeom>
          <a:noFill/>
          <a:ln w="38100">
            <a:solidFill>
              <a:srgbClr val="6565D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99792" y="299695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3768" y="227687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5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6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539552" y="1340768"/>
            <a:ext cx="8208912" cy="792088"/>
            <a:chOff x="467544" y="2420888"/>
            <a:chExt cx="8208912" cy="79208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92897"/>
              <a:ext cx="8064896" cy="657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0" name="Прямая соединительная линия 69"/>
          <p:cNvCxnSpPr/>
          <p:nvPr/>
        </p:nvCxnSpPr>
        <p:spPr>
          <a:xfrm>
            <a:off x="1979712" y="2708920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979712" y="3429000"/>
            <a:ext cx="2016224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979712" y="4149080"/>
            <a:ext cx="2448272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380312" y="4941168"/>
            <a:ext cx="72008" cy="72008"/>
          </a:xfrm>
          <a:prstGeom prst="ellipse">
            <a:avLst/>
          </a:prstGeom>
          <a:solidFill>
            <a:srgbClr val="6565D9"/>
          </a:solidFill>
          <a:ln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1763688" y="27089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03848" y="27089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63688" y="3429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779912" y="3429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763688" y="41490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211960" y="41490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Дуга 118"/>
          <p:cNvSpPr/>
          <p:nvPr/>
        </p:nvSpPr>
        <p:spPr>
          <a:xfrm rot="13496812">
            <a:off x="5928123" y="4306186"/>
            <a:ext cx="1418456" cy="1368152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88640"/>
            <a:ext cx="1440160" cy="2490937"/>
          </a:xfrm>
          <a:prstGeom prst="rect">
            <a:avLst/>
          </a:prstGeom>
          <a:noFill/>
        </p:spPr>
      </p:pic>
      <p:pic>
        <p:nvPicPr>
          <p:cNvPr id="121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564904"/>
            <a:ext cx="1512168" cy="2490937"/>
          </a:xfrm>
          <a:prstGeom prst="rect">
            <a:avLst/>
          </a:prstGeom>
          <a:noFill/>
        </p:spPr>
      </p:pic>
      <p:cxnSp>
        <p:nvCxnSpPr>
          <p:cNvPr id="124" name="Прямая соединительная линия 123"/>
          <p:cNvCxnSpPr/>
          <p:nvPr/>
        </p:nvCxnSpPr>
        <p:spPr>
          <a:xfrm flipH="1">
            <a:off x="4716016" y="5013176"/>
            <a:ext cx="273630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940152" y="5013176"/>
            <a:ext cx="1440160" cy="0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980728"/>
            <a:ext cx="2016224" cy="2490937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7236296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652120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Дуга 127"/>
          <p:cNvSpPr/>
          <p:nvPr/>
        </p:nvSpPr>
        <p:spPr>
          <a:xfrm rot="18510399">
            <a:off x="5126008" y="2938911"/>
            <a:ext cx="1700295" cy="186786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05500" y="2759596"/>
            <a:ext cx="2016224" cy="2490937"/>
          </a:xfrm>
          <a:prstGeom prst="rect">
            <a:avLst/>
          </a:prstGeom>
          <a:noFill/>
        </p:spPr>
      </p:pic>
      <p:pic>
        <p:nvPicPr>
          <p:cNvPr id="130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700808"/>
            <a:ext cx="2448272" cy="2490937"/>
          </a:xfrm>
          <a:prstGeom prst="rect">
            <a:avLst/>
          </a:prstGeom>
          <a:noFill/>
        </p:spPr>
      </p:pic>
      <p:pic>
        <p:nvPicPr>
          <p:cNvPr id="133" name="Picture 8" descr="https://openclipart.org/image/2400px/svg_to_png/220091/1433444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59666">
            <a:off x="6459060" y="2026112"/>
            <a:ext cx="2508277" cy="2490937"/>
          </a:xfrm>
          <a:prstGeom prst="rect">
            <a:avLst/>
          </a:prstGeom>
          <a:noFill/>
        </p:spPr>
      </p:pic>
      <p:sp>
        <p:nvSpPr>
          <p:cNvPr id="134" name="Дуга 133"/>
          <p:cNvSpPr/>
          <p:nvPr/>
        </p:nvSpPr>
        <p:spPr>
          <a:xfrm rot="15299373">
            <a:off x="5882897" y="2345742"/>
            <a:ext cx="2240488" cy="234582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5940152" y="2996952"/>
            <a:ext cx="1440160" cy="2016224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5940152" y="2996952"/>
            <a:ext cx="0" cy="2016224"/>
          </a:xfrm>
          <a:prstGeom prst="line">
            <a:avLst/>
          </a:prstGeom>
          <a:ln w="50800">
            <a:solidFill>
              <a:srgbClr val="6565D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5652120" y="24928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105581" y="2175341"/>
            <a:ext cx="3634186" cy="196504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843808" y="371703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2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7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119" grpId="0" animBg="1"/>
      <p:bldP spid="119" grpId="1" animBg="1"/>
      <p:bldP spid="127" grpId="0"/>
      <p:bldP spid="128" grpId="0" animBg="1"/>
      <p:bldP spid="128" grpId="1" animBg="1"/>
      <p:bldP spid="134" grpId="0" animBg="1"/>
      <p:bldP spid="134" grpId="1" animBg="1"/>
      <p:bldP spid="1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Задачи на построение.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7544" y="1268760"/>
            <a:ext cx="8208912" cy="792088"/>
            <a:chOff x="467544" y="1556792"/>
            <a:chExt cx="8208912" cy="7920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2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467544" y="3284984"/>
            <a:ext cx="8208912" cy="792088"/>
            <a:chOff x="467544" y="2420888"/>
            <a:chExt cx="8208912" cy="7920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509202"/>
              <a:ext cx="8064896" cy="61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5229200"/>
            <a:ext cx="8208912" cy="792088"/>
            <a:chOff x="467544" y="5013176"/>
            <a:chExt cx="8208912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5090465"/>
              <a:ext cx="8064896" cy="60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132856"/>
            <a:ext cx="8208912" cy="10554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149080"/>
            <a:ext cx="8208912" cy="97447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2400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796136" y="2420888"/>
            <a:ext cx="2520280" cy="2880320"/>
          </a:xfrm>
          <a:prstGeom prst="triangle">
            <a:avLst>
              <a:gd name="adj" fmla="val 51009"/>
            </a:avLst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508104" y="53012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228184" y="4005064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596336" y="3933056"/>
            <a:ext cx="2880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2267744" y="2276872"/>
          <a:ext cx="38052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5" imgW="30784800" imgH="4876800" progId="Equation.3">
                  <p:embed/>
                </p:oleObj>
              </mc:Choice>
              <mc:Fallback>
                <p:oleObj name="Формула" r:id="rId5" imgW="30784800" imgH="48768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2276872"/>
                        <a:ext cx="3805238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2419350" y="2787650"/>
          <a:ext cx="31829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7" imgW="29260800" imgH="5486400" progId="Equation.3">
                  <p:embed/>
                </p:oleObj>
              </mc:Choice>
              <mc:Fallback>
                <p:oleObj name="Формула" r:id="rId7" imgW="29260800" imgH="54864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9350" y="2787650"/>
                        <a:ext cx="3182938" cy="581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2401888" y="3321050"/>
          <a:ext cx="28987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9" imgW="23469600" imgH="4876800" progId="Equation.3">
                  <p:embed/>
                </p:oleObj>
              </mc:Choice>
              <mc:Fallback>
                <p:oleObj name="Формула" r:id="rId9" imgW="23469600" imgH="48768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01888" y="3321050"/>
                        <a:ext cx="2898775" cy="585788"/>
                      </a:xfrm>
                      <a:prstGeom prst="rect">
                        <a:avLst/>
                      </a:prstGeom>
                      <a:solidFill>
                        <a:srgbClr val="E4C9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2155825" y="4005263"/>
          <a:ext cx="40259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11" imgW="32613600" imgH="5486400" progId="Equation.3">
                  <p:embed/>
                </p:oleObj>
              </mc:Choice>
              <mc:Fallback>
                <p:oleObj name="Формула" r:id="rId11" imgW="32613600" imgH="5486400" progId="Equation.3">
                  <p:embed/>
                  <p:pic>
                    <p:nvPicPr>
                      <p:cNvPr id="0" name="Изображение 1536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5825" y="4005263"/>
                        <a:ext cx="4025900" cy="658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67544" y="1340768"/>
            <a:ext cx="8208912" cy="792088"/>
            <a:chOff x="467544" y="3284984"/>
            <a:chExt cx="8208912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9552" y="3351168"/>
              <a:ext cx="8064896" cy="66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Дуга 29"/>
          <p:cNvSpPr/>
          <p:nvPr/>
        </p:nvSpPr>
        <p:spPr>
          <a:xfrm>
            <a:off x="5508104" y="4869160"/>
            <a:ext cx="914400" cy="9144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flipH="1">
            <a:off x="7668344" y="4869160"/>
            <a:ext cx="972616" cy="91440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2411760" y="4653136"/>
          <a:ext cx="24479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4" imgW="19812000" imgH="4876800" progId="Equation.3">
                  <p:embed/>
                </p:oleObj>
              </mc:Choice>
              <mc:Fallback>
                <p:oleObj name="Формула" r:id="rId14" imgW="19812000" imgH="4876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11760" y="4653136"/>
                        <a:ext cx="2447925" cy="585787"/>
                      </a:xfrm>
                      <a:prstGeom prst="rect">
                        <a:avLst/>
                      </a:prstGeom>
                      <a:solidFill>
                        <a:srgbClr val="E4C9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 rot="20688272">
            <a:off x="1728340" y="3673866"/>
            <a:ext cx="6340791" cy="576064"/>
          </a:xfrm>
          <a:prstGeom prst="rect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Равносторонний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тр-к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69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70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67544" y="1340768"/>
            <a:ext cx="8208912" cy="792088"/>
            <a:chOff x="467544" y="4149080"/>
            <a:chExt cx="8208912" cy="79208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7544" y="4149080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221088"/>
              <a:ext cx="80648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2411760" y="2420888"/>
            <a:ext cx="5976664" cy="2981945"/>
            <a:chOff x="2411760" y="2420888"/>
            <a:chExt cx="5976664" cy="2981945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411760" y="2420888"/>
              <a:ext cx="5976664" cy="2952328"/>
            </a:xfrm>
            <a:prstGeom prst="rect">
              <a:avLst/>
            </a:prstGeom>
            <a:solidFill>
              <a:srgbClr val="6565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771800" y="357301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275856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508104" y="242088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12160" y="364502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3203848" y="2636912"/>
              <a:ext cx="2808312" cy="2420959"/>
            </a:xfrm>
            <a:prstGeom prst="hexagon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36096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47864" y="494116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20161" name="Object 1"/>
          <p:cNvGraphicFramePr>
            <a:graphicFrameLocks noChangeAspect="1"/>
          </p:cNvGraphicFramePr>
          <p:nvPr/>
        </p:nvGraphicFramePr>
        <p:xfrm>
          <a:off x="6444208" y="2924944"/>
          <a:ext cx="18446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6" imgW="14935200" imgH="3962400" progId="Equation.3">
                  <p:embed/>
                </p:oleObj>
              </mc:Choice>
              <mc:Fallback>
                <p:oleObj name="Формула" r:id="rId6" imgW="14935200" imgH="3962400" progId="Equation.3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4208" y="2924944"/>
                        <a:ext cx="1844675" cy="476250"/>
                      </a:xfrm>
                      <a:prstGeom prst="rect">
                        <a:avLst/>
                      </a:prstGeom>
                      <a:solidFill>
                        <a:srgbClr val="F5EB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6443663" y="3555678"/>
          <a:ext cx="18446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Формула" r:id="rId8" imgW="14935200" imgH="4267200" progId="Equation.3">
                  <p:embed/>
                </p:oleObj>
              </mc:Choice>
              <mc:Fallback>
                <p:oleObj name="Формула" r:id="rId8" imgW="14935200" imgH="4267200" progId="Equation.3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3663" y="3555678"/>
                        <a:ext cx="1844675" cy="512762"/>
                      </a:xfrm>
                      <a:prstGeom prst="rect">
                        <a:avLst/>
                      </a:prstGeom>
                      <a:solidFill>
                        <a:srgbClr val="F5EB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6462713" y="4203378"/>
          <a:ext cx="18065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10" imgW="14630400" imgH="4267200" progId="Equation.3">
                  <p:embed/>
                </p:oleObj>
              </mc:Choice>
              <mc:Fallback>
                <p:oleObj name="Формула" r:id="rId10" imgW="14630400" imgH="4267200" progId="Equation.3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2713" y="4203378"/>
                        <a:ext cx="1806575" cy="512762"/>
                      </a:xfrm>
                      <a:prstGeom prst="rect">
                        <a:avLst/>
                      </a:prstGeom>
                      <a:solidFill>
                        <a:srgbClr val="F5EB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726054">
            <a:off x="2077856" y="4677085"/>
            <a:ext cx="4968552" cy="922357"/>
          </a:xfrm>
          <a:prstGeom prst="rect">
            <a:avLst/>
          </a:prstGeom>
          <a:noFill/>
        </p:spPr>
      </p:pic>
      <p:pic>
        <p:nvPicPr>
          <p:cNvPr id="39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72237" flipV="1">
            <a:off x="3518568" y="1955812"/>
            <a:ext cx="3501007" cy="2120768"/>
          </a:xfrm>
          <a:prstGeom prst="rect">
            <a:avLst/>
          </a:prstGeom>
          <a:noFill/>
        </p:spPr>
      </p:pic>
      <p:pic>
        <p:nvPicPr>
          <p:cNvPr id="4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820710" y="3795914"/>
            <a:ext cx="4968552" cy="922357"/>
          </a:xfrm>
          <a:prstGeom prst="rect">
            <a:avLst/>
          </a:prstGeom>
          <a:noFill/>
        </p:spPr>
      </p:pic>
      <p:pic>
        <p:nvPicPr>
          <p:cNvPr id="41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636912"/>
            <a:ext cx="3501007" cy="1893030"/>
          </a:xfrm>
          <a:prstGeom prst="rect">
            <a:avLst/>
          </a:prstGeom>
          <a:noFill/>
        </p:spPr>
      </p:pic>
      <p:pic>
        <p:nvPicPr>
          <p:cNvPr id="43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9914821">
            <a:off x="2624365" y="4472285"/>
            <a:ext cx="4968552" cy="922357"/>
          </a:xfrm>
          <a:prstGeom prst="rect">
            <a:avLst/>
          </a:prstGeom>
          <a:noFill/>
        </p:spPr>
      </p:pic>
      <p:pic>
        <p:nvPicPr>
          <p:cNvPr id="44" name="Picture 2" descr="http://elmall96.ru/pics/pics26/220120_0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87075">
            <a:off x="2152973" y="2167544"/>
            <a:ext cx="3501007" cy="1893030"/>
          </a:xfrm>
          <a:prstGeom prst="rect">
            <a:avLst/>
          </a:prstGeom>
          <a:noFill/>
        </p:spPr>
      </p:pic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72222E-6 -4.81481E-6 L -0.24167 -0.18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3.7037E-6 L -0.00243 0.35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4.81481E-6 L 0.24635 -0.1745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http://tapenik.ru/dizain/dev_1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29000"/>
            <a:ext cx="1600772" cy="3429000"/>
          </a:xfrm>
          <a:prstGeom prst="rect">
            <a:avLst/>
          </a:prstGeom>
          <a:noFill/>
        </p:spPr>
      </p:pic>
      <p:pic>
        <p:nvPicPr>
          <p:cNvPr id="47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8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9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68" name="Управляющая кнопка: домой 67">
            <a:hlinkClick r:id="rId5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solidFill>
            <a:srgbClr val="656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565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39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Прямоугольный треугольник 25"/>
          <p:cNvSpPr/>
          <p:nvPr/>
        </p:nvSpPr>
        <p:spPr>
          <a:xfrm flipH="1">
            <a:off x="6732240" y="2420888"/>
            <a:ext cx="1512168" cy="2664296"/>
          </a:xfrm>
          <a:prstGeom prst="rtTriangle">
            <a:avLst/>
          </a:prstGeom>
          <a:noFill/>
          <a:ln w="50800">
            <a:solidFill>
              <a:srgbClr val="65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372200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2400" y="50131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2344738" y="2312988"/>
          <a:ext cx="342741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7" imgW="27736800" imgH="4876800" progId="Equation.3">
                  <p:embed/>
                </p:oleObj>
              </mc:Choice>
              <mc:Fallback>
                <p:oleObj name="Формула" r:id="rId7" imgW="27736800" imgH="48768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312988"/>
                        <a:ext cx="3427412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Фигура, имеющая форму буквы L 31"/>
          <p:cNvSpPr/>
          <p:nvPr/>
        </p:nvSpPr>
        <p:spPr>
          <a:xfrm rot="5400000">
            <a:off x="7873516" y="4735996"/>
            <a:ext cx="360040" cy="338336"/>
          </a:xfrm>
          <a:prstGeom prst="corner">
            <a:avLst>
              <a:gd name="adj1" fmla="val 3125"/>
              <a:gd name="adj2" fmla="val 10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812360" y="285293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264" y="436510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2411760" y="3140968"/>
          <a:ext cx="18446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9" imgW="14935200" imgH="4876800" progId="Equation.3">
                  <p:embed/>
                </p:oleObj>
              </mc:Choice>
              <mc:Fallback>
                <p:oleObj name="Формула" r:id="rId9" imgW="14935200" imgH="48768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1760" y="3140968"/>
                        <a:ext cx="1844675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2411760" y="2924944"/>
            <a:ext cx="360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2411760" y="3645024"/>
          <a:ext cx="282416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11" imgW="22860000" imgH="4876800" progId="Equation.3">
                  <p:embed/>
                </p:oleObj>
              </mc:Choice>
              <mc:Fallback>
                <p:oleObj name="Формула" r:id="rId11" imgW="22860000" imgH="48768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1760" y="3645024"/>
                        <a:ext cx="2824162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2622550" y="4221163"/>
          <a:ext cx="22590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13" imgW="18288000" imgH="4876800" progId="Equation.3">
                  <p:embed/>
                </p:oleObj>
              </mc:Choice>
              <mc:Fallback>
                <p:oleObj name="Формула" r:id="rId13" imgW="18288000" imgH="4876800" progId="Equation.3">
                  <p:embed/>
                  <p:pic>
                    <p:nvPicPr>
                      <p:cNvPr id="0" name="Изображение 1741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22550" y="4221163"/>
                        <a:ext cx="2259013" cy="585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2051720" y="4797152"/>
          <a:ext cx="1771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5" imgW="14630400" imgH="4876800" progId="Equation.3">
                  <p:embed/>
                </p:oleObj>
              </mc:Choice>
              <mc:Fallback>
                <p:oleObj name="Формула" r:id="rId15" imgW="14630400" imgH="4876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1720" y="4797152"/>
                        <a:ext cx="1771650" cy="576262"/>
                      </a:xfrm>
                      <a:prstGeom prst="rect">
                        <a:avLst/>
                      </a:prstGeom>
                      <a:solidFill>
                        <a:srgbClr val="EEDD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8" name="Object 6"/>
          <p:cNvGraphicFramePr>
            <a:graphicFrameLocks noChangeAspect="1"/>
          </p:cNvGraphicFramePr>
          <p:nvPr/>
        </p:nvGraphicFramePr>
        <p:xfrm>
          <a:off x="4211960" y="4797152"/>
          <a:ext cx="17716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7" imgW="14630400" imgH="4876800" progId="Equation.3">
                  <p:embed/>
                </p:oleObj>
              </mc:Choice>
              <mc:Fallback>
                <p:oleObj name="Формула" r:id="rId17" imgW="14630400" imgH="48768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1960" y="4797152"/>
                        <a:ext cx="1771650" cy="576263"/>
                      </a:xfrm>
                      <a:prstGeom prst="rect">
                        <a:avLst/>
                      </a:prstGeom>
                      <a:solidFill>
                        <a:srgbClr val="EEDD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rgbClr val="656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№40 Задачи на построение. Треугольник.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1700808"/>
            <a:ext cx="3024336" cy="3816424"/>
          </a:xfrm>
          <a:prstGeom prst="rec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13285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презентации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165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 - титул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Самопроверка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96952"/>
            <a:ext cx="24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Девочка с карандашом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284984"/>
            <a:ext cx="18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Девочка в синем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5730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Мальчик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3861048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Мальчик в кепке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1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Девочка с бантиком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4371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Мальчик в красном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20688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7346" y="3827615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6109">
            <a:off x="6136059" y="570305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Управляющая кнопка: домой 17">
            <a:hlinkClick r:id="rId11" action="ppaction://hlinksldjump" highlightClick="1"/>
          </p:cNvPr>
          <p:cNvSpPr/>
          <p:nvPr/>
        </p:nvSpPr>
        <p:spPr>
          <a:xfrm>
            <a:off x="7677746" y="5987855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41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2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43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195736" y="2420888"/>
            <a:ext cx="5976664" cy="2952328"/>
            <a:chOff x="2195736" y="2420888"/>
            <a:chExt cx="5976664" cy="2952328"/>
          </a:xfrm>
          <a:solidFill>
            <a:schemeClr val="accent1"/>
          </a:solidFill>
        </p:grpSpPr>
        <p:sp>
          <p:nvSpPr>
            <p:cNvPr id="47" name="Прямоугольник 46"/>
            <p:cNvSpPr/>
            <p:nvPr/>
          </p:nvSpPr>
          <p:spPr>
            <a:xfrm>
              <a:off x="2195736" y="2420888"/>
              <a:ext cx="5976664" cy="29523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>
              <a:off x="2771800" y="2708920"/>
              <a:ext cx="4680520" cy="2160240"/>
            </a:xfrm>
            <a:prstGeom prst="rtTriangl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flipH="1">
              <a:off x="2843808" y="3789040"/>
              <a:ext cx="2304256" cy="1080120"/>
            </a:xfrm>
            <a:prstGeom prst="rtTriangl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0"/>
              <a:endCxn id="26" idx="1"/>
            </p:cNvCxnSpPr>
            <p:nvPr/>
          </p:nvCxnSpPr>
          <p:spPr>
            <a:xfrm flipH="1">
              <a:off x="2771800" y="3789040"/>
              <a:ext cx="2376264" cy="0"/>
            </a:xfrm>
            <a:prstGeom prst="lin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ый треугольник 32"/>
          <p:cNvSpPr/>
          <p:nvPr/>
        </p:nvSpPr>
        <p:spPr>
          <a:xfrm flipH="1">
            <a:off x="2771800" y="3789040"/>
            <a:ext cx="2376264" cy="1080120"/>
          </a:xfrm>
          <a:prstGeom prst="rtTriangle">
            <a:avLst/>
          </a:prstGeom>
          <a:solidFill>
            <a:schemeClr val="bg1">
              <a:alpha val="34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ый треугольник 44"/>
          <p:cNvSpPr/>
          <p:nvPr/>
        </p:nvSpPr>
        <p:spPr>
          <a:xfrm>
            <a:off x="5148064" y="3789040"/>
            <a:ext cx="2304256" cy="1080120"/>
          </a:xfrm>
          <a:prstGeom prst="rtTriangle">
            <a:avLst/>
          </a:prstGeom>
          <a:solidFill>
            <a:schemeClr val="bg1">
              <a:alpha val="34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Задачи на построение.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3779912" y="3140968"/>
            <a:ext cx="144016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228184" y="4221088"/>
            <a:ext cx="144016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779912" y="4221088"/>
            <a:ext cx="144016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940152" y="4725144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084168" y="4725144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228184" y="4725144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995936" y="4725144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139952" y="4725144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283968" y="4725144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779912" y="3717032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923928" y="3717032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067944" y="3717032"/>
            <a:ext cx="0" cy="2160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627784" y="3284984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627784" y="3356992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627784" y="4293096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627784" y="4365104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004048" y="4365104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004048" y="4437112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Управляющая кнопка: далее 8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67544" y="1340768"/>
            <a:ext cx="8208912" cy="792088"/>
            <a:chOff x="467544" y="1556792"/>
            <a:chExt cx="8208912" cy="792088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2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-108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8" presetClass="emph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xit" presetSubtype="8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1.11022E-16 L -0.2599 -0.152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45" grpId="0" animBg="1"/>
      <p:bldP spid="45" grpId="1" animBg="1"/>
      <p:bldP spid="45" grpId="2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796136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0019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68344" y="22768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60232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44408" y="50851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1763688" y="3140968"/>
          <a:ext cx="3171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29260800" imgH="4876800" progId="Equation.3">
                  <p:embed/>
                </p:oleObj>
              </mc:Choice>
              <mc:Fallback>
                <p:oleObj name="Формула" r:id="rId1" imgW="292608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3688" y="3140968"/>
                        <a:ext cx="3171825" cy="512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 flipH="1">
            <a:off x="7956376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148064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156176" y="3861048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7"/>
          <p:cNvGraphicFramePr>
            <a:graphicFrameLocks noChangeAspect="1"/>
          </p:cNvGraphicFramePr>
          <p:nvPr/>
        </p:nvGraphicFramePr>
        <p:xfrm>
          <a:off x="2195736" y="2492896"/>
          <a:ext cx="16525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15240000" imgH="3962400" progId="Equation.3">
                  <p:embed/>
                </p:oleObj>
              </mc:Choice>
              <mc:Fallback>
                <p:oleObj name="Формула" r:id="rId3" imgW="15240000" imgH="39624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2492896"/>
                        <a:ext cx="1652588" cy="417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9"/>
          <p:cNvGraphicFramePr>
            <a:graphicFrameLocks noChangeAspect="1"/>
          </p:cNvGraphicFramePr>
          <p:nvPr/>
        </p:nvGraphicFramePr>
        <p:xfrm>
          <a:off x="1979712" y="3645024"/>
          <a:ext cx="2578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23774400" imgH="4267200" progId="Equation.3">
                  <p:embed/>
                </p:oleObj>
              </mc:Choice>
              <mc:Fallback>
                <p:oleObj name="Формула" r:id="rId5" imgW="23774400" imgH="42672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3645024"/>
                        <a:ext cx="2578100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0"/>
          <p:cNvGraphicFramePr>
            <a:graphicFrameLocks noChangeAspect="1"/>
          </p:cNvGraphicFramePr>
          <p:nvPr/>
        </p:nvGraphicFramePr>
        <p:xfrm>
          <a:off x="1691680" y="4149080"/>
          <a:ext cx="3175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29260800" imgH="4876800" progId="Equation.3">
                  <p:embed/>
                </p:oleObj>
              </mc:Choice>
              <mc:Fallback>
                <p:oleObj name="Формула" r:id="rId7" imgW="29260800" imgH="48768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4149080"/>
                        <a:ext cx="3175000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Равнобедренный треугольник 77"/>
          <p:cNvSpPr/>
          <p:nvPr/>
        </p:nvSpPr>
        <p:spPr>
          <a:xfrm>
            <a:off x="4860032" y="2492896"/>
            <a:ext cx="1728192" cy="2664296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6732240" y="2492896"/>
            <a:ext cx="1728192" cy="2664296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092280" y="3789040"/>
            <a:ext cx="144016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1691680" y="4581128"/>
          <a:ext cx="33734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9" imgW="31089600" imgH="4876800" progId="Equation.3">
                  <p:embed/>
                </p:oleObj>
              </mc:Choice>
              <mc:Fallback>
                <p:oleObj name="Формула" r:id="rId9" imgW="31089600" imgH="48768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1680" y="4581128"/>
                        <a:ext cx="3373438" cy="514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 rot="20688272">
            <a:off x="2485393" y="3979836"/>
            <a:ext cx="5399667" cy="7326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…боковую сторону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Дуга 87"/>
          <p:cNvSpPr/>
          <p:nvPr/>
        </p:nvSpPr>
        <p:spPr>
          <a:xfrm rot="7590904">
            <a:off x="7367655" y="2552006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 rot="7590904">
            <a:off x="5495446" y="2624014"/>
            <a:ext cx="417907" cy="537457"/>
          </a:xfrm>
          <a:prstGeom prst="arc">
            <a:avLst>
              <a:gd name="adj1" fmla="val 16634831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3131840" y="3212976"/>
            <a:ext cx="4219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</a:t>
            </a:r>
            <a:endParaRPr lang="ru-RU" sz="6000" b="1" dirty="0" smtClean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измерить…</a:t>
            </a:r>
            <a:endParaRPr lang="ru-RU" sz="6000" b="1" dirty="0">
              <a:solidFill>
                <a:srgbClr val="2559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44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pic>
        <p:nvPicPr>
          <p:cNvPr id="43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1268760"/>
            <a:ext cx="8208912" cy="105541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Задачи на построение.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http://tapenik.ru/dizain/boy_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7" grpId="0" animBg="1"/>
      <p:bldP spid="73" grpId="0" animBg="1"/>
      <p:bldP spid="74" grpId="0"/>
      <p:bldP spid="74" grpId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4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5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(4)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92088"/>
            <a:chOff x="467544" y="2420888"/>
            <a:chExt cx="8208912" cy="7920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509202"/>
              <a:ext cx="8064896" cy="61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4644008" y="2276872"/>
            <a:ext cx="3926395" cy="1819364"/>
            <a:chOff x="2252842" y="1334701"/>
            <a:chExt cx="5066893" cy="2721021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2903311" y="1980867"/>
              <a:ext cx="3951583" cy="1615416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accent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575945" y="1334701"/>
              <a:ext cx="420689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2252842" y="3273200"/>
              <a:ext cx="420688" cy="7825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6899048" y="3273200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3739628" y="2627034"/>
              <a:ext cx="241300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5691035" y="2627034"/>
              <a:ext cx="228600" cy="144462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195736" y="2348880"/>
            <a:ext cx="3240359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</a:rPr>
              <a:t>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3 см,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marL="457200" indent="-457200" algn="ctr"/>
            <a:r>
              <a:rPr lang="ru-RU" sz="2400" b="1" i="1" dirty="0" smtClean="0">
                <a:latin typeface="Times New Roman" panose="02020603050405020304" pitchFamily="18" charset="0"/>
              </a:rPr>
              <a:t>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&lt;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763688" y="3356992"/>
            <a:ext cx="3096344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меньше 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</a:rPr>
              <a:t>третьей, что 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</a:rPr>
              <a:t>не соответствует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</a:rPr>
              <a:t>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1907704" y="4365104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</a:rPr>
              <a:t>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7 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2195736" y="4869160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больше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соответствует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Задачи на построение.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Задачи на построение.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6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27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28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36104" cy="50405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208912" cy="97447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36" name="Прямая соединительная линия 35"/>
          <p:cNvCxnSpPr/>
          <p:nvPr/>
        </p:nvCxnSpPr>
        <p:spPr>
          <a:xfrm flipV="1">
            <a:off x="2555776" y="4149080"/>
            <a:ext cx="5400600" cy="64807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96336" y="3140968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82803">
            <a:off x="2737351" y="3510331"/>
            <a:ext cx="4968552" cy="922357"/>
          </a:xfrm>
          <a:prstGeom prst="rect">
            <a:avLst/>
          </a:prstGeom>
          <a:noFill/>
        </p:spPr>
      </p:pic>
      <p:pic>
        <p:nvPicPr>
          <p:cNvPr id="3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2040709" y="2548552"/>
            <a:ext cx="2304256" cy="14214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7668344" y="4149080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2555776" y="3140968"/>
            <a:ext cx="5400600" cy="64807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4188">
            <a:off x="1896693" y="3556663"/>
            <a:ext cx="2304256" cy="142149"/>
          </a:xfrm>
          <a:prstGeom prst="rect">
            <a:avLst/>
          </a:prstGeom>
          <a:noFill/>
        </p:spPr>
      </p:pic>
      <p:pic>
        <p:nvPicPr>
          <p:cNvPr id="50" name="Picture 6" descr="http://clipart-library.com/image_gallery2/Ruler-PNG-Pi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557654">
            <a:off x="2865802" y="3454288"/>
            <a:ext cx="4968552" cy="922357"/>
          </a:xfrm>
          <a:prstGeom prst="rect">
            <a:avLst/>
          </a:prstGeom>
          <a:noFill/>
        </p:spPr>
      </p:pic>
      <p:pic>
        <p:nvPicPr>
          <p:cNvPr id="51" name="Picture 4" descr="http://syromono.info/images/violet-clipart-pencil-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48982">
            <a:off x="1677715" y="4422953"/>
            <a:ext cx="2304256" cy="142149"/>
          </a:xfrm>
          <a:prstGeom prst="rect">
            <a:avLst/>
          </a:prstGeom>
          <a:noFill/>
        </p:spPr>
      </p:pic>
      <p:cxnSp>
        <p:nvCxnSpPr>
          <p:cNvPr id="52" name="Прямая соединительная линия 51"/>
          <p:cNvCxnSpPr/>
          <p:nvPr/>
        </p:nvCxnSpPr>
        <p:spPr>
          <a:xfrm flipV="1">
            <a:off x="3347864" y="2060848"/>
            <a:ext cx="2880320" cy="352839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40152" y="2276872"/>
            <a:ext cx="47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27984" y="3501008"/>
            <a:ext cx="47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51920" y="4149080"/>
            <a:ext cx="47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051720" y="2636912"/>
          <a:ext cx="28241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8" imgW="22860000" imgH="4876800" progId="Equation.3">
                  <p:embed/>
                </p:oleObj>
              </mc:Choice>
              <mc:Fallback>
                <p:oleObj name="Формула" r:id="rId8" imgW="22860000" imgH="4876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1720" y="2636912"/>
                        <a:ext cx="2824163" cy="620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1563 0.141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54462 -0.0919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54462 -0.091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0869 -0.53333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42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2204864"/>
            <a:ext cx="7056784" cy="4392488"/>
          </a:xfrm>
          <a:prstGeom prst="rect">
            <a:avLst/>
          </a:prstGeom>
          <a:solidFill>
            <a:schemeClr val="bg1"/>
          </a:solidFill>
          <a:ln w="38100">
            <a:solidFill>
              <a:srgbClr val="255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http://tapenik.ru/dizain/boy_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08520" y="3511122"/>
            <a:ext cx="1512168" cy="3346878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MTL/eLe/MTLeLeBT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6065912"/>
            <a:ext cx="1872208" cy="792088"/>
          </a:xfrm>
          <a:prstGeom prst="rect">
            <a:avLst/>
          </a:prstGeom>
          <a:noFill/>
        </p:spPr>
      </p:pic>
      <p:pic>
        <p:nvPicPr>
          <p:cNvPr id="31" name="Picture 8" descr="http://2liski.detkin-club.ru/images/custom_2/bhxaf_543f75c2ded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414987"/>
            <a:ext cx="929976" cy="1443013"/>
          </a:xfrm>
          <a:prstGeom prst="rect">
            <a:avLst/>
          </a:prstGeom>
          <a:noFill/>
        </p:spPr>
      </p:pic>
      <p:pic>
        <p:nvPicPr>
          <p:cNvPr id="32" name="Picture 10" descr="https://arhivurokov.ru/kopilka/uploads/user_file_5820df99986e3/sriedstva_miekhanizatsii_i_avtomatizatsii_proizvodstviennogho_protsiessa_3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495182"/>
            <a:ext cx="1224136" cy="1362818"/>
          </a:xfrm>
          <a:prstGeom prst="rect">
            <a:avLst/>
          </a:prstGeom>
          <a:noFill/>
        </p:spPr>
      </p:pic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323528" y="2348880"/>
            <a:ext cx="1728192" cy="57606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(2)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6336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522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6376" y="22768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0272" y="4797152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ᵒ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0352" y="30689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2555776" y="2564904"/>
          <a:ext cx="4065588" cy="6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5" imgW="32918400" imgH="4876800" progId="Equation.3">
                  <p:embed/>
                </p:oleObj>
              </mc:Choice>
              <mc:Fallback>
                <p:oleObj name="Формула" r:id="rId5" imgW="32918400" imgH="48768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2564904"/>
                        <a:ext cx="4065588" cy="6207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2411760" y="3356992"/>
          <a:ext cx="41021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7" imgW="33223200" imgH="4876800" progId="Equation.3">
                  <p:embed/>
                </p:oleObj>
              </mc:Choice>
              <mc:Fallback>
                <p:oleObj name="Формула" r:id="rId7" imgW="33223200" imgH="48768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760" y="3356992"/>
                        <a:ext cx="4102100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2455863" y="4149725"/>
          <a:ext cx="18446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9" imgW="14935200" imgH="4876800" progId="Equation.3">
                  <p:embed/>
                </p:oleObj>
              </mc:Choice>
              <mc:Fallback>
                <p:oleObj name="Формула" r:id="rId9" imgW="14935200" imgH="48768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5863" y="4149725"/>
                        <a:ext cx="1844675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3419872" y="4077072"/>
            <a:ext cx="1008112" cy="7920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467544" y="1340768"/>
            <a:ext cx="8208912" cy="792088"/>
            <a:chOff x="467544" y="5013176"/>
            <a:chExt cx="8208912" cy="7920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9552" y="5090465"/>
              <a:ext cx="8064896" cy="60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5" name="Прямая соединительная линия 44"/>
          <p:cNvCxnSpPr/>
          <p:nvPr/>
        </p:nvCxnSpPr>
        <p:spPr>
          <a:xfrm>
            <a:off x="5868144" y="5229200"/>
            <a:ext cx="18002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668344" y="2708920"/>
            <a:ext cx="720080" cy="252028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868144" y="2708920"/>
            <a:ext cx="2520280" cy="252028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84168" y="4797152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ᵒ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домой 64">
            <a:hlinkClick r:id="rId12" action="ppaction://hlinksldjump" highlightClick="1"/>
          </p:cNvPr>
          <p:cNvSpPr/>
          <p:nvPr/>
        </p:nvSpPr>
        <p:spPr>
          <a:xfrm>
            <a:off x="7884368" y="6093296"/>
            <a:ext cx="1008112" cy="504056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№36 Задачи на построение. Треугольник. Параллельные прямые.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2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правляющая кнопка: настраиваемая 21">
            <a:hlinkClick r:id="rId1" action="ppaction://hlinksldjump" highlightClick="1"/>
          </p:cNvPr>
          <p:cNvSpPr/>
          <p:nvPr/>
        </p:nvSpPr>
        <p:spPr>
          <a:xfrm>
            <a:off x="4355976" y="6093296"/>
            <a:ext cx="3168352" cy="495672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7668344" y="6093296"/>
            <a:ext cx="1008112" cy="50405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467544" y="332656"/>
            <a:ext cx="8208912" cy="864096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 Первоначальные понятия. Прямые. Элементы треугольника.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1412776"/>
            <a:ext cx="8208912" cy="792088"/>
            <a:chOff x="467544" y="1556792"/>
            <a:chExt cx="8208912" cy="7920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7544" y="1556792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54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628800"/>
              <a:ext cx="8064896" cy="64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467544" y="2276872"/>
            <a:ext cx="8208912" cy="792088"/>
            <a:chOff x="467544" y="2420888"/>
            <a:chExt cx="8208912" cy="7920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2420888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5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498626"/>
              <a:ext cx="8064896" cy="65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467544" y="4221088"/>
            <a:ext cx="8208912" cy="792088"/>
            <a:chOff x="467544" y="3284984"/>
            <a:chExt cx="8208912" cy="79208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67544" y="3284984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54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3336277"/>
              <a:ext cx="8064896" cy="679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467544" y="5085184"/>
            <a:ext cx="8208912" cy="792088"/>
            <a:chOff x="467544" y="5013176"/>
            <a:chExt cx="8208912" cy="79208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67544" y="5013176"/>
              <a:ext cx="8208912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54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5085184"/>
              <a:ext cx="8064896" cy="63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140968"/>
            <a:ext cx="8208912" cy="1008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3439</Words>
  <Application>WPS Presentation</Application>
  <PresentationFormat>Экран (4:3)</PresentationFormat>
  <Paragraphs>514</Paragraphs>
  <Slides>33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111</vt:i4>
      </vt:variant>
      <vt:variant>
        <vt:lpstr>幻灯片标题</vt:lpstr>
      </vt:variant>
      <vt:variant>
        <vt:i4>33</vt:i4>
      </vt:variant>
    </vt:vector>
  </HeadingPairs>
  <TitlesOfParts>
    <vt:vector size="15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606</cp:revision>
  <dcterms:created xsi:type="dcterms:W3CDTF">2018-08-09T10:48:00Z</dcterms:created>
  <dcterms:modified xsi:type="dcterms:W3CDTF">2024-11-02T13:50:12Z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662C824C962A4104B6D9E3FB7CE226BE_12</vt:lpwstr>
  </property>
  <property fmtid="{D5CDD505-2E9C-101B-9397-08002B2CF9AE}" pid="3" name="KSOProductBuildVer">
    <vt:lpwstr>1049-12.2.0.18607</vt:lpwstr>
  </property>
</Properties>
</file>