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32" d="100"/>
          <a:sy n="32" d="100"/>
        </p:scale>
        <p:origin x="72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29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24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6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200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6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71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33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05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24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47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62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51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05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83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000" dirty="0" err="1" smtClean="0">
                <a:latin typeface="Corbel" panose="020B0503020204020204" pitchFamily="34" charset="0"/>
              </a:rPr>
              <a:t>Маугли</a:t>
            </a:r>
            <a:r>
              <a:rPr lang="ru-RU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>
                <a:latin typeface="Corbel" panose="020B0503020204020204" pitchFamily="34" charset="0"/>
              </a:rPr>
              <a:t>жил в лесу с дикими зверями, не знал человеческого языка и норм поведения.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Что </a:t>
            </a:r>
            <a:r>
              <a:rPr lang="ru-RU" sz="4000" b="1" dirty="0">
                <a:latin typeface="Corbel" panose="020B0503020204020204" pitchFamily="34" charset="0"/>
              </a:rPr>
              <a:t>из следующего </a:t>
            </a:r>
            <a:r>
              <a:rPr lang="ru-RU" sz="4000" b="1" dirty="0" smtClean="0">
                <a:latin typeface="Corbel" panose="020B0503020204020204" pitchFamily="34" charset="0"/>
              </a:rPr>
              <a:t>правда?</a:t>
            </a:r>
            <a:endParaRPr lang="ru-RU" sz="4000" b="1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Mowgli </a:t>
            </a:r>
            <a:r>
              <a:rPr lang="en-US" sz="4000" dirty="0" err="1">
                <a:latin typeface="Corbel" panose="020B0503020204020204" pitchFamily="34" charset="0"/>
              </a:rPr>
              <a:t>trăia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pădure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împreună</a:t>
            </a:r>
            <a:r>
              <a:rPr lang="en-US" sz="4000" dirty="0">
                <a:latin typeface="Corbel" panose="020B0503020204020204" pitchFamily="34" charset="0"/>
              </a:rPr>
              <a:t> cu </a:t>
            </a:r>
            <a:r>
              <a:rPr lang="en-US" sz="4000" dirty="0" err="1">
                <a:latin typeface="Corbel" panose="020B0503020204020204" pitchFamily="34" charset="0"/>
              </a:rPr>
              <a:t>animalele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sălbatice</a:t>
            </a:r>
            <a:r>
              <a:rPr lang="en-US" sz="4000" dirty="0">
                <a:latin typeface="Corbel" panose="020B0503020204020204" pitchFamily="34" charset="0"/>
              </a:rPr>
              <a:t>, nu </a:t>
            </a:r>
            <a:r>
              <a:rPr lang="en-US" sz="4000" dirty="0" err="1">
                <a:latin typeface="Corbel" panose="020B0503020204020204" pitchFamily="34" charset="0"/>
              </a:rPr>
              <a:t>cunoștea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limbajul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uman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și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normele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de </a:t>
            </a:r>
            <a:r>
              <a:rPr lang="en-US" sz="4000" dirty="0" err="1">
                <a:latin typeface="Corbel" panose="020B0503020204020204" pitchFamily="34" charset="0"/>
              </a:rPr>
              <a:t>comportament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en-US" sz="4000" b="1" dirty="0">
                <a:latin typeface="Corbel" panose="020B0503020204020204" pitchFamily="34" charset="0"/>
              </a:rPr>
              <a:t>Care din </a:t>
            </a:r>
            <a:r>
              <a:rPr lang="en-US" sz="4000" b="1" dirty="0" err="1">
                <a:latin typeface="Corbel" panose="020B0503020204020204" pitchFamily="34" charset="0"/>
              </a:rPr>
              <a:t>următoarele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afirmații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smtClean="0">
                <a:latin typeface="Corbel" panose="020B0503020204020204" pitchFamily="34" charset="0"/>
              </a:rPr>
              <a:t>e</a:t>
            </a:r>
            <a:r>
              <a:rPr lang="ro-MD" sz="4000" b="1" dirty="0" smtClean="0">
                <a:latin typeface="Corbel" panose="020B0503020204020204" pitchFamily="34" charset="0"/>
              </a:rPr>
              <a:t>ste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veridică</a:t>
            </a:r>
            <a:r>
              <a:rPr lang="en-US" sz="4000" b="1" dirty="0">
                <a:latin typeface="Corbel" panose="020B0503020204020204" pitchFamily="34" charset="0"/>
              </a:rPr>
              <a:t>? </a:t>
            </a:r>
            <a:endParaRPr lang="ru-RU" sz="4000" b="1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1. Чтобы </a:t>
            </a:r>
            <a:r>
              <a:rPr lang="ru-RU" sz="4000" dirty="0">
                <a:latin typeface="Corbel" panose="020B0503020204020204" pitchFamily="34" charset="0"/>
              </a:rPr>
              <a:t>получить права, описанные в Конвенции о правах ребёнка, он должен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      зарегистрироваться </a:t>
            </a:r>
            <a:r>
              <a:rPr lang="ru-RU" sz="4000" dirty="0">
                <a:latin typeface="Corbel" panose="020B0503020204020204" pitchFamily="34" charset="0"/>
              </a:rPr>
              <a:t>по месту </a:t>
            </a:r>
            <a:r>
              <a:rPr lang="ru-RU" sz="4000" dirty="0" smtClean="0">
                <a:latin typeface="Corbel" panose="020B0503020204020204" pitchFamily="34" charset="0"/>
              </a:rPr>
              <a:t>жительства</a:t>
            </a:r>
            <a:r>
              <a:rPr lang="en-US" sz="4000" dirty="0" smtClean="0">
                <a:latin typeface="Corbel" panose="020B0503020204020204" pitchFamily="34" charset="0"/>
              </a:rPr>
              <a:t> / </a:t>
            </a:r>
            <a:r>
              <a:rPr lang="en-US" sz="4000" dirty="0" err="1">
                <a:latin typeface="Corbel" panose="020B0503020204020204" pitchFamily="34" charset="0"/>
              </a:rPr>
              <a:t>Pentru</a:t>
            </a:r>
            <a:r>
              <a:rPr lang="en-US" sz="4000" dirty="0">
                <a:latin typeface="Corbel" panose="020B0503020204020204" pitchFamily="34" charset="0"/>
              </a:rPr>
              <a:t> a </a:t>
            </a:r>
            <a:r>
              <a:rPr lang="en-US" sz="4000" dirty="0" err="1">
                <a:latin typeface="Corbel" panose="020B0503020204020204" pitchFamily="34" charset="0"/>
              </a:rPr>
              <a:t>obține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drepturile</a:t>
            </a:r>
            <a:r>
              <a:rPr lang="en-US" sz="4000" dirty="0">
                <a:latin typeface="Corbel" panose="020B0503020204020204" pitchFamily="34" charset="0"/>
              </a:rPr>
              <a:t> stipulate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     </a:t>
            </a:r>
            <a:r>
              <a:rPr lang="en-US" sz="4000" dirty="0" err="1" smtClean="0">
                <a:latin typeface="Corbel" panose="020B0503020204020204" pitchFamily="34" charset="0"/>
              </a:rPr>
              <a:t>Convenția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privind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drepturile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copilului</a:t>
            </a:r>
            <a:r>
              <a:rPr lang="en-US" sz="4000" dirty="0">
                <a:latin typeface="Corbel" panose="020B0503020204020204" pitchFamily="34" charset="0"/>
              </a:rPr>
              <a:t>, el </a:t>
            </a:r>
            <a:r>
              <a:rPr lang="en-US" sz="4000" dirty="0" err="1">
                <a:latin typeface="Corbel" panose="020B0503020204020204" pitchFamily="34" charset="0"/>
              </a:rPr>
              <a:t>trebuie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să</a:t>
            </a:r>
            <a:r>
              <a:rPr lang="en-US" sz="4000" dirty="0">
                <a:latin typeface="Corbel" panose="020B0503020204020204" pitchFamily="34" charset="0"/>
              </a:rPr>
              <a:t> se </a:t>
            </a:r>
            <a:r>
              <a:rPr lang="en-US" sz="4000" dirty="0" err="1">
                <a:latin typeface="Corbel" panose="020B0503020204020204" pitchFamily="34" charset="0"/>
              </a:rPr>
              <a:t>înregistreze</a:t>
            </a:r>
            <a:r>
              <a:rPr lang="en-US" sz="4000" dirty="0">
                <a:latin typeface="Corbel" panose="020B0503020204020204" pitchFamily="34" charset="0"/>
              </a:rPr>
              <a:t> la </a:t>
            </a:r>
            <a:r>
              <a:rPr lang="en-US" sz="4000" dirty="0" err="1">
                <a:latin typeface="Corbel" panose="020B0503020204020204" pitchFamily="34" charset="0"/>
              </a:rPr>
              <a:t>locul</a:t>
            </a:r>
            <a:r>
              <a:rPr lang="en-US" sz="4000" dirty="0">
                <a:latin typeface="Corbel" panose="020B0503020204020204" pitchFamily="34" charset="0"/>
              </a:rPr>
              <a:t> de </a:t>
            </a:r>
            <a:r>
              <a:rPr lang="en-US" sz="4000" dirty="0" err="1" smtClean="0">
                <a:latin typeface="Corbel" panose="020B0503020204020204" pitchFamily="34" charset="0"/>
              </a:rPr>
              <a:t>reședință</a:t>
            </a:r>
            <a:endParaRPr lang="ru-RU" sz="4000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2</a:t>
            </a:r>
            <a:r>
              <a:rPr lang="ru-RU" sz="4000" dirty="0">
                <a:latin typeface="Corbel" panose="020B0503020204020204" pitchFamily="34" charset="0"/>
              </a:rPr>
              <a:t>. У него есть право вести себя по законам джунглей по отношению к другим </a:t>
            </a:r>
            <a:r>
              <a:rPr lang="ru-RU" sz="4000" dirty="0" smtClean="0">
                <a:latin typeface="Corbel" panose="020B0503020204020204" pitchFamily="34" charset="0"/>
              </a:rPr>
              <a:t>людям</a:t>
            </a:r>
            <a:r>
              <a:rPr lang="en-US" sz="4000" dirty="0" smtClean="0">
                <a:latin typeface="Corbel" panose="020B0503020204020204" pitchFamily="34" charset="0"/>
              </a:rPr>
              <a:t> /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    </a:t>
            </a:r>
            <a:r>
              <a:rPr lang="en-US" sz="4000" dirty="0" smtClean="0">
                <a:latin typeface="Corbel" panose="020B0503020204020204" pitchFamily="34" charset="0"/>
              </a:rPr>
              <a:t>El </a:t>
            </a:r>
            <a:r>
              <a:rPr lang="en-US" sz="4000" dirty="0">
                <a:latin typeface="Corbel" panose="020B0503020204020204" pitchFamily="34" charset="0"/>
              </a:rPr>
              <a:t>are </a:t>
            </a:r>
            <a:r>
              <a:rPr lang="en-US" sz="4000" dirty="0" err="1">
                <a:latin typeface="Corbel" panose="020B0503020204020204" pitchFamily="34" charset="0"/>
              </a:rPr>
              <a:t>dreptul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să</a:t>
            </a:r>
            <a:r>
              <a:rPr lang="en-US" sz="4000" dirty="0">
                <a:latin typeface="Corbel" panose="020B0503020204020204" pitchFamily="34" charset="0"/>
              </a:rPr>
              <a:t> se </a:t>
            </a:r>
            <a:r>
              <a:rPr lang="en-US" sz="4000" dirty="0" err="1">
                <a:latin typeface="Corbel" panose="020B0503020204020204" pitchFamily="34" charset="0"/>
              </a:rPr>
              <a:t>poarte</a:t>
            </a:r>
            <a:r>
              <a:rPr lang="en-US" sz="4000" dirty="0">
                <a:latin typeface="Corbel" panose="020B0503020204020204" pitchFamily="34" charset="0"/>
              </a:rPr>
              <a:t> cu </a:t>
            </a:r>
            <a:r>
              <a:rPr lang="en-US" sz="4000" dirty="0" err="1">
                <a:latin typeface="Corbel" panose="020B0503020204020204" pitchFamily="34" charset="0"/>
              </a:rPr>
              <a:t>alți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oameni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conformitate</a:t>
            </a:r>
            <a:r>
              <a:rPr lang="en-US" sz="4000" dirty="0">
                <a:latin typeface="Corbel" panose="020B0503020204020204" pitchFamily="34" charset="0"/>
              </a:rPr>
              <a:t> cu </a:t>
            </a:r>
            <a:r>
              <a:rPr lang="en-US" sz="4000" dirty="0" err="1">
                <a:latin typeface="Corbel" panose="020B0503020204020204" pitchFamily="34" charset="0"/>
              </a:rPr>
              <a:t>legile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junglei</a:t>
            </a:r>
            <a:endParaRPr lang="ru-RU" sz="4000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3</a:t>
            </a:r>
            <a:r>
              <a:rPr lang="ru-RU" sz="4000" dirty="0">
                <a:latin typeface="Corbel" panose="020B0503020204020204" pitchFamily="34" charset="0"/>
              </a:rPr>
              <a:t>. У него нет права на свободу ассоциации и мирных </a:t>
            </a:r>
            <a:r>
              <a:rPr lang="ru-RU" sz="4000" dirty="0" smtClean="0">
                <a:latin typeface="Corbel" panose="020B0503020204020204" pitchFamily="34" charset="0"/>
              </a:rPr>
              <a:t>собраний</a:t>
            </a:r>
            <a:r>
              <a:rPr lang="en-US" sz="4000" dirty="0" smtClean="0">
                <a:latin typeface="Corbel" panose="020B0503020204020204" pitchFamily="34" charset="0"/>
              </a:rPr>
              <a:t> /</a:t>
            </a:r>
            <a:r>
              <a:rPr lang="es-ES" sz="4000" dirty="0">
                <a:latin typeface="Corbel" panose="020B0503020204020204" pitchFamily="34" charset="0"/>
              </a:rPr>
              <a:t> El nu are dreptul la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     </a:t>
            </a:r>
            <a:r>
              <a:rPr lang="es-ES" sz="4000" dirty="0" smtClean="0">
                <a:latin typeface="Corbel" panose="020B0503020204020204" pitchFamily="34" charset="0"/>
              </a:rPr>
              <a:t>libertatea </a:t>
            </a:r>
            <a:r>
              <a:rPr lang="es-ES" sz="4000" dirty="0">
                <a:latin typeface="Corbel" panose="020B0503020204020204" pitchFamily="34" charset="0"/>
              </a:rPr>
              <a:t>de asociere și de adunare </a:t>
            </a:r>
            <a:r>
              <a:rPr lang="es-ES" sz="4000" dirty="0" smtClean="0">
                <a:latin typeface="Corbel" panose="020B0503020204020204" pitchFamily="34" charset="0"/>
              </a:rPr>
              <a:t>pașnică</a:t>
            </a:r>
            <a:endParaRPr lang="ru-RU" sz="4000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4</a:t>
            </a:r>
            <a:r>
              <a:rPr lang="ru-RU" sz="4000" dirty="0">
                <a:latin typeface="Corbel" panose="020B0503020204020204" pitchFamily="34" charset="0"/>
              </a:rPr>
              <a:t>. У него есть все права, описанные в Конвенции о правах </a:t>
            </a:r>
            <a:r>
              <a:rPr lang="ru-RU" sz="4000" dirty="0" smtClean="0">
                <a:latin typeface="Corbel" panose="020B0503020204020204" pitchFamily="34" charset="0"/>
              </a:rPr>
              <a:t>ребёнка</a:t>
            </a:r>
            <a:r>
              <a:rPr lang="en-US" sz="4000" dirty="0" smtClean="0">
                <a:latin typeface="Corbel" panose="020B0503020204020204" pitchFamily="34" charset="0"/>
              </a:rPr>
              <a:t> / </a:t>
            </a:r>
            <a:r>
              <a:rPr lang="en-US" sz="4000" dirty="0">
                <a:latin typeface="Corbel" panose="020B0503020204020204" pitchFamily="34" charset="0"/>
              </a:rPr>
              <a:t>El </a:t>
            </a:r>
            <a:r>
              <a:rPr lang="en-US" sz="4000" dirty="0" err="1">
                <a:latin typeface="Corbel" panose="020B0503020204020204" pitchFamily="34" charset="0"/>
              </a:rPr>
              <a:t>posedă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toate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    </a:t>
            </a:r>
            <a:r>
              <a:rPr lang="en-US" sz="4000" dirty="0" err="1" smtClean="0">
                <a:latin typeface="Corbel" panose="020B0503020204020204" pitchFamily="34" charset="0"/>
              </a:rPr>
              <a:t>drepturile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stipulate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Convenția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privind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drepturile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copilului</a:t>
            </a:r>
            <a:endParaRPr lang="ru-RU" sz="4000" dirty="0">
              <a:latin typeface="Corbel" panose="020B0503020204020204" pitchFamily="34" charset="0"/>
            </a:endParaRPr>
          </a:p>
          <a:p>
            <a:r>
              <a:rPr lang="ru-RU" sz="4000" dirty="0">
                <a:latin typeface="Corbel" panose="020B0503020204020204" pitchFamily="34" charset="0"/>
              </a:rPr>
              <a:t/>
            </a:r>
            <a:br>
              <a:rPr lang="ru-RU" sz="4000" dirty="0">
                <a:latin typeface="Corbel" panose="020B0503020204020204" pitchFamily="34" charset="0"/>
              </a:rPr>
            </a:br>
            <a:endParaRPr lang="ru-RU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77450" y="3883220"/>
            <a:ext cx="1002665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4. У </a:t>
            </a:r>
            <a:r>
              <a:rPr lang="ru-RU" sz="3700" b="1" dirty="0">
                <a:solidFill>
                  <a:schemeClr val="bg1"/>
                </a:solidFill>
                <a:latin typeface="Corbel" panose="020B0503020204020204" pitchFamily="34" charset="0"/>
              </a:rPr>
              <a:t>него есть все права,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описанные </a:t>
            </a:r>
            <a:r>
              <a:rPr lang="ru-RU" sz="3700" b="1" dirty="0">
                <a:solidFill>
                  <a:schemeClr val="bg1"/>
                </a:solidFill>
                <a:latin typeface="Corbel" panose="020B0503020204020204" pitchFamily="34" charset="0"/>
              </a:rPr>
              <a:t>в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Конвенции </a:t>
            </a:r>
            <a:r>
              <a:rPr lang="ru-RU" sz="3700" b="1" dirty="0">
                <a:solidFill>
                  <a:schemeClr val="bg1"/>
                </a:solidFill>
                <a:latin typeface="Corbel" panose="020B0503020204020204" pitchFamily="34" charset="0"/>
              </a:rPr>
              <a:t>о правах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ребёнка</a:t>
            </a:r>
            <a:r>
              <a:rPr lang="ru-RU" sz="37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El </a:t>
            </a:r>
            <a:r>
              <a:rPr lang="en-US" sz="37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posedă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Corbel" panose="020B0503020204020204" pitchFamily="34" charset="0"/>
              </a:rPr>
              <a:t>toate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37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u-RU" sz="37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37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drepturile</a:t>
            </a:r>
            <a:r>
              <a:rPr lang="en-US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stipulate </a:t>
            </a:r>
            <a:r>
              <a:rPr lang="en-US" sz="3700" b="1" dirty="0" err="1">
                <a:solidFill>
                  <a:schemeClr val="bg1"/>
                </a:solidFill>
                <a:latin typeface="Corbel" panose="020B0503020204020204" pitchFamily="34" charset="0"/>
              </a:rPr>
              <a:t>în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Convenția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en-US" sz="37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privind</a:t>
            </a:r>
            <a:r>
              <a:rPr lang="en-US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drepturile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copilului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endParaRPr lang="ru-RU" sz="37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97246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Физическое воспитание детей доверят программе «Маугли» - ГОСНОВОСТ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8" y="2809229"/>
            <a:ext cx="9735934" cy="62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Как </a:t>
            </a:r>
            <a:r>
              <a:rPr lang="ru-RU" sz="5200" b="1" dirty="0">
                <a:latin typeface="Corbel" panose="020B0503020204020204" pitchFamily="34" charset="0"/>
              </a:rPr>
              <a:t>называлась операция итальянских спецслужб, целью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которой </a:t>
            </a:r>
            <a:r>
              <a:rPr lang="ru-RU" sz="5200" b="1" dirty="0">
                <a:latin typeface="Corbel" panose="020B0503020204020204" pitchFamily="34" charset="0"/>
              </a:rPr>
              <a:t>было прекратить незаконное финансирование и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подкуп </a:t>
            </a:r>
            <a:r>
              <a:rPr lang="ru-RU" sz="5200" b="1" dirty="0">
                <a:latin typeface="Corbel" panose="020B0503020204020204" pitchFamily="34" charset="0"/>
              </a:rPr>
              <a:t>политиков? </a:t>
            </a:r>
          </a:p>
          <a:p>
            <a:pPr fontAlgn="base"/>
            <a:r>
              <a:rPr lang="en-US" sz="5200" b="1" dirty="0" smtClean="0">
                <a:latin typeface="Corbel" panose="020B0503020204020204" pitchFamily="34" charset="0"/>
              </a:rPr>
              <a:t>Cum </a:t>
            </a:r>
            <a:r>
              <a:rPr lang="en-US" sz="5200" b="1" dirty="0">
                <a:latin typeface="Corbel" panose="020B0503020204020204" pitchFamily="34" charset="0"/>
              </a:rPr>
              <a:t>se </a:t>
            </a:r>
            <a:r>
              <a:rPr lang="en-US" sz="5200" b="1" dirty="0" err="1">
                <a:latin typeface="Corbel" panose="020B0503020204020204" pitchFamily="34" charset="0"/>
              </a:rPr>
              <a:t>numea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operațiunea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serviciilor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speciale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italiene</a:t>
            </a:r>
            <a:r>
              <a:rPr lang="en-US" sz="5200" b="1" dirty="0">
                <a:latin typeface="Corbel" panose="020B0503020204020204" pitchFamily="34" charset="0"/>
              </a:rPr>
              <a:t>, </a:t>
            </a:r>
            <a:r>
              <a:rPr lang="en-US" sz="5200" b="1" dirty="0" err="1">
                <a:latin typeface="Corbel" panose="020B0503020204020204" pitchFamily="34" charset="0"/>
              </a:rPr>
              <a:t>scopul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căreia</a:t>
            </a:r>
            <a:r>
              <a:rPr lang="en-US" sz="5200" b="1" dirty="0" smtClean="0">
                <a:latin typeface="Corbel" panose="020B0503020204020204" pitchFamily="34" charset="0"/>
              </a:rPr>
              <a:t> a </a:t>
            </a:r>
            <a:r>
              <a:rPr lang="en-US" sz="5200" b="1" dirty="0" err="1">
                <a:latin typeface="Corbel" panose="020B0503020204020204" pitchFamily="34" charset="0"/>
              </a:rPr>
              <a:t>fost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stoparea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finanțării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ilegale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și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luării</a:t>
            </a:r>
            <a:r>
              <a:rPr lang="en-US" sz="5200" b="1" dirty="0">
                <a:latin typeface="Corbel" panose="020B0503020204020204" pitchFamily="34" charset="0"/>
              </a:rPr>
              <a:t> de </a:t>
            </a:r>
            <a:r>
              <a:rPr lang="en-US" sz="5200" b="1" dirty="0" err="1">
                <a:latin typeface="Corbel" panose="020B0503020204020204" pitchFamily="34" charset="0"/>
              </a:rPr>
              <a:t>mită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în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rândurile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politicienilor</a:t>
            </a:r>
            <a:r>
              <a:rPr lang="en-US" sz="5200" b="1" dirty="0">
                <a:latin typeface="Corbel" panose="020B0503020204020204" pitchFamily="34" charset="0"/>
              </a:rPr>
              <a:t>? 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1. Маска </a:t>
            </a:r>
            <a:r>
              <a:rPr lang="en-US" sz="5200" dirty="0" smtClean="0">
                <a:latin typeface="Corbel" panose="020B0503020204020204" pitchFamily="34" charset="0"/>
              </a:rPr>
              <a:t>/</a:t>
            </a:r>
            <a:r>
              <a:rPr lang="en-US" sz="5200" dirty="0">
                <a:latin typeface="Corbel" panose="020B0503020204020204" pitchFamily="34" charset="0"/>
              </a:rPr>
              <a:t> </a:t>
            </a:r>
            <a:r>
              <a:rPr lang="en-US" sz="5200" dirty="0" err="1">
                <a:latin typeface="Corbel" panose="020B0503020204020204" pitchFamily="34" charset="0"/>
              </a:rPr>
              <a:t>Mască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2</a:t>
            </a:r>
            <a:r>
              <a:rPr lang="ru-RU" sz="5200" dirty="0">
                <a:latin typeface="Corbel" panose="020B0503020204020204" pitchFamily="34" charset="0"/>
              </a:rPr>
              <a:t>. Будьте здоровы! </a:t>
            </a:r>
            <a:r>
              <a:rPr lang="en-US" sz="5200" dirty="0" smtClean="0">
                <a:latin typeface="Corbel" panose="020B0503020204020204" pitchFamily="34" charset="0"/>
              </a:rPr>
              <a:t>/ </a:t>
            </a:r>
            <a:r>
              <a:rPr lang="en-US" sz="5200" dirty="0" err="1">
                <a:latin typeface="Corbel" panose="020B0503020204020204" pitchFamily="34" charset="0"/>
              </a:rPr>
              <a:t>Fiți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sănătoși</a:t>
            </a:r>
            <a:r>
              <a:rPr lang="en-US" sz="5200" dirty="0" smtClean="0">
                <a:latin typeface="Corbel" panose="020B0503020204020204" pitchFamily="34" charset="0"/>
              </a:rPr>
              <a:t>!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3</a:t>
            </a:r>
            <a:r>
              <a:rPr lang="ru-RU" sz="5200" dirty="0">
                <a:latin typeface="Corbel" panose="020B0503020204020204" pitchFamily="34" charset="0"/>
              </a:rPr>
              <a:t>. Чистые </a:t>
            </a:r>
            <a:r>
              <a:rPr lang="ru-RU" sz="5200" dirty="0" smtClean="0">
                <a:latin typeface="Corbel" panose="020B0503020204020204" pitchFamily="34" charset="0"/>
              </a:rPr>
              <a:t>руки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 smtClean="0">
                <a:latin typeface="Corbel" panose="020B0503020204020204" pitchFamily="34" charset="0"/>
              </a:rPr>
              <a:t>Mâini</a:t>
            </a:r>
            <a:r>
              <a:rPr lang="en-US" sz="5200" dirty="0" smtClean="0">
                <a:latin typeface="Corbel" panose="020B0503020204020204" pitchFamily="34" charset="0"/>
              </a:rPr>
              <a:t> curate</a:t>
            </a:r>
            <a:endParaRPr lang="ru-RU" sz="5200" b="1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4</a:t>
            </a:r>
            <a:r>
              <a:rPr lang="ru-RU" sz="5200" dirty="0">
                <a:latin typeface="Corbel" panose="020B0503020204020204" pitchFamily="34" charset="0"/>
              </a:rPr>
              <a:t>. Красные </a:t>
            </a:r>
            <a:r>
              <a:rPr lang="ru-RU" sz="5200" dirty="0" smtClean="0">
                <a:latin typeface="Corbel" panose="020B0503020204020204" pitchFamily="34" charset="0"/>
              </a:rPr>
              <a:t>носки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>
                <a:latin typeface="Corbel" panose="020B0503020204020204" pitchFamily="34" charset="0"/>
              </a:rPr>
              <a:t>Șosete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roșii</a:t>
            </a:r>
            <a:endParaRPr lang="ru-RU" sz="5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8449" y="3880208"/>
            <a:ext cx="966442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3. Чистые </a:t>
            </a:r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руки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Mâini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curate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97246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Купить Прямые рук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59" y="2765456"/>
            <a:ext cx="6976586" cy="697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3400" i="1" dirty="0" smtClean="0">
                <a:latin typeface="Corbel" panose="020B0503020204020204" pitchFamily="34" charset="0"/>
              </a:rPr>
              <a:t>Внимание</a:t>
            </a:r>
            <a:r>
              <a:rPr lang="ru-RU" sz="34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их вовсе. </a:t>
            </a:r>
            <a:endParaRPr lang="ru-RU" sz="3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400" i="1" dirty="0" smtClean="0">
                <a:latin typeface="Corbel" panose="020B0503020204020204" pitchFamily="34" charset="0"/>
              </a:rPr>
              <a:t>Если </a:t>
            </a:r>
            <a:r>
              <a:rPr lang="ru-RU" sz="3400" i="1" dirty="0">
                <a:latin typeface="Corbel" panose="020B0503020204020204" pitchFamily="34" charset="0"/>
              </a:rPr>
              <a:t>вариантов больше одного, выберите все </a:t>
            </a:r>
            <a:r>
              <a:rPr lang="ru-RU" sz="3400" i="1" dirty="0" smtClean="0">
                <a:latin typeface="Corbel" panose="020B0503020204020204" pitchFamily="34" charset="0"/>
              </a:rPr>
              <a:t>правильные.</a:t>
            </a:r>
            <a:endParaRPr lang="ru-RU" sz="3400" i="1" dirty="0">
              <a:latin typeface="Corbel" panose="020B0503020204020204" pitchFamily="34" charset="0"/>
            </a:endParaRPr>
          </a:p>
          <a:p>
            <a:pPr fontAlgn="base"/>
            <a:r>
              <a:rPr lang="en-US" sz="3400" i="1" dirty="0" err="1" smtClean="0">
                <a:latin typeface="Corbel" panose="020B0503020204020204" pitchFamily="34" charset="0"/>
              </a:rPr>
              <a:t>Atenție</a:t>
            </a:r>
            <a:r>
              <a:rPr lang="en-US" sz="3400" i="1" dirty="0">
                <a:latin typeface="Corbel" panose="020B0503020204020204" pitchFamily="34" charset="0"/>
              </a:rPr>
              <a:t>! </a:t>
            </a:r>
            <a:r>
              <a:rPr lang="en-US" sz="3400" i="1" dirty="0" err="1">
                <a:latin typeface="Corbel" panose="020B0503020204020204" pitchFamily="34" charset="0"/>
              </a:rPr>
              <a:t>Această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întrebare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poate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avea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mai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multe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opțiuni</a:t>
            </a:r>
            <a:r>
              <a:rPr lang="en-US" sz="3400" i="1" dirty="0">
                <a:latin typeface="Corbel" panose="020B0503020204020204" pitchFamily="34" charset="0"/>
              </a:rPr>
              <a:t> de </a:t>
            </a:r>
            <a:r>
              <a:rPr lang="en-US" sz="3400" i="1" dirty="0" err="1">
                <a:latin typeface="Corbel" panose="020B0503020204020204" pitchFamily="34" charset="0"/>
              </a:rPr>
              <a:t>răspuns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corecte</a:t>
            </a:r>
            <a:r>
              <a:rPr lang="en-US" sz="3400" i="1" dirty="0">
                <a:latin typeface="Corbel" panose="020B0503020204020204" pitchFamily="34" charset="0"/>
              </a:rPr>
              <a:t>, </a:t>
            </a:r>
            <a:r>
              <a:rPr lang="en-US" sz="3400" i="1" dirty="0" err="1">
                <a:latin typeface="Corbel" panose="020B0503020204020204" pitchFamily="34" charset="0"/>
              </a:rPr>
              <a:t>sau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nici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una</a:t>
            </a:r>
            <a:r>
              <a:rPr lang="en-US" sz="3400" i="1" dirty="0">
                <a:latin typeface="Corbel" panose="020B0503020204020204" pitchFamily="34" charset="0"/>
              </a:rPr>
              <a:t>. </a:t>
            </a:r>
            <a:r>
              <a:rPr lang="en-US" sz="3400" i="1" dirty="0" err="1">
                <a:latin typeface="Corbel" panose="020B0503020204020204" pitchFamily="34" charset="0"/>
              </a:rPr>
              <a:t>Dacă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există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mai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multe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smtClean="0">
                <a:latin typeface="Corbel" panose="020B0503020204020204" pitchFamily="34" charset="0"/>
              </a:rPr>
              <a:t>- </a:t>
            </a:r>
            <a:endParaRPr lang="ru-RU" sz="3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400" i="1" dirty="0" err="1" smtClean="0">
                <a:latin typeface="Corbel" panose="020B0503020204020204" pitchFamily="34" charset="0"/>
              </a:rPr>
              <a:t>selectați</a:t>
            </a:r>
            <a:r>
              <a:rPr lang="en-US" sz="3400" i="1" dirty="0" smtClean="0">
                <a:latin typeface="Corbel" panose="020B0503020204020204" pitchFamily="34" charset="0"/>
              </a:rPr>
              <a:t>-le </a:t>
            </a:r>
            <a:r>
              <a:rPr lang="en-US" sz="3400" i="1" dirty="0" err="1">
                <a:latin typeface="Corbel" panose="020B0503020204020204" pitchFamily="34" charset="0"/>
              </a:rPr>
              <a:t>pe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>
                <a:latin typeface="Corbel" panose="020B0503020204020204" pitchFamily="34" charset="0"/>
              </a:rPr>
              <a:t>toate</a:t>
            </a:r>
            <a:r>
              <a:rPr lang="en-US" sz="3400" i="1" dirty="0">
                <a:latin typeface="Corbel" panose="020B0503020204020204" pitchFamily="34" charset="0"/>
              </a:rPr>
              <a:t> </a:t>
            </a:r>
            <a:r>
              <a:rPr lang="en-US" sz="3400" i="1" dirty="0" err="1" smtClean="0">
                <a:latin typeface="Corbel" panose="020B0503020204020204" pitchFamily="34" charset="0"/>
              </a:rPr>
              <a:t>corecte</a:t>
            </a:r>
            <a:r>
              <a:rPr lang="en-US" sz="3400" i="1" dirty="0" smtClean="0">
                <a:latin typeface="Corbel" panose="020B0503020204020204" pitchFamily="34" charset="0"/>
              </a:rPr>
              <a:t>.</a:t>
            </a:r>
            <a:endParaRPr lang="ru-RU" sz="3400" i="1" dirty="0">
              <a:latin typeface="Corbel" panose="020B0503020204020204" pitchFamily="34" charset="0"/>
            </a:endParaRPr>
          </a:p>
          <a:p>
            <a:pPr fontAlgn="base"/>
            <a:r>
              <a:rPr lang="ru-RU" sz="3400" dirty="0" err="1" smtClean="0">
                <a:latin typeface="Corbel" panose="020B0503020204020204" pitchFamily="34" charset="0"/>
              </a:rPr>
              <a:t>Кибербуллинг</a:t>
            </a:r>
            <a:r>
              <a:rPr lang="ru-RU" sz="3400" dirty="0" smtClean="0">
                <a:latin typeface="Corbel" panose="020B0503020204020204" pitchFamily="34" charset="0"/>
              </a:rPr>
              <a:t> </a:t>
            </a:r>
            <a:r>
              <a:rPr lang="ru-RU" sz="3400" dirty="0">
                <a:latin typeface="Corbel" panose="020B0503020204020204" pitchFamily="34" charset="0"/>
              </a:rPr>
              <a:t>– это намеренные оскорбления, угрозы, диффамации и сообщение другим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компрометирующих </a:t>
            </a:r>
            <a:r>
              <a:rPr lang="ru-RU" sz="3400" dirty="0">
                <a:latin typeface="Corbel" panose="020B0503020204020204" pitchFamily="34" charset="0"/>
              </a:rPr>
              <a:t>данных с помощью современных средств коммуникации.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400" b="1" dirty="0" smtClean="0">
                <a:latin typeface="Corbel" panose="020B0503020204020204" pitchFamily="34" charset="0"/>
              </a:rPr>
              <a:t>Какой </a:t>
            </a:r>
            <a:r>
              <a:rPr lang="ru-RU" sz="3400" b="1" dirty="0">
                <a:latin typeface="Corbel" panose="020B0503020204020204" pitchFamily="34" charset="0"/>
              </a:rPr>
              <a:t>из этих видов </a:t>
            </a:r>
            <a:r>
              <a:rPr lang="ru-RU" sz="3400" b="1" dirty="0" err="1">
                <a:latin typeface="Corbel" panose="020B0503020204020204" pitchFamily="34" charset="0"/>
              </a:rPr>
              <a:t>кибербуллинга</a:t>
            </a:r>
            <a:r>
              <a:rPr lang="ru-RU" sz="3400" b="1" dirty="0">
                <a:latin typeface="Corbel" panose="020B0503020204020204" pitchFamily="34" charset="0"/>
              </a:rPr>
              <a:t> </a:t>
            </a:r>
            <a:r>
              <a:rPr lang="ru-RU" sz="3400" b="1" dirty="0" smtClean="0">
                <a:latin typeface="Corbel" panose="020B0503020204020204" pitchFamily="34" charset="0"/>
              </a:rPr>
              <a:t>разрешён?</a:t>
            </a:r>
            <a:endParaRPr lang="ru-RU" sz="3400" b="1" dirty="0">
              <a:latin typeface="Corbel" panose="020B0503020204020204" pitchFamily="34" charset="0"/>
            </a:endParaRPr>
          </a:p>
          <a:p>
            <a:pPr fontAlgn="base"/>
            <a:r>
              <a:rPr lang="en-US" sz="3400" dirty="0" smtClean="0">
                <a:latin typeface="Corbel" panose="020B0503020204020204" pitchFamily="34" charset="0"/>
              </a:rPr>
              <a:t>Cyberbullying-</a:t>
            </a:r>
            <a:r>
              <a:rPr lang="en-US" sz="3400" dirty="0" err="1" smtClean="0">
                <a:latin typeface="Corbel" panose="020B0503020204020204" pitchFamily="34" charset="0"/>
              </a:rPr>
              <a:t>ul</a:t>
            </a:r>
            <a:r>
              <a:rPr lang="en-US" sz="3400" dirty="0" smtClean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presupune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insulte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intenționate</a:t>
            </a:r>
            <a:r>
              <a:rPr lang="en-US" sz="3400" dirty="0">
                <a:latin typeface="Corbel" panose="020B0503020204020204" pitchFamily="34" charset="0"/>
              </a:rPr>
              <a:t>, </a:t>
            </a:r>
            <a:r>
              <a:rPr lang="en-US" sz="3400" dirty="0" err="1">
                <a:latin typeface="Corbel" panose="020B0503020204020204" pitchFamily="34" charset="0"/>
              </a:rPr>
              <a:t>amenințări</a:t>
            </a:r>
            <a:r>
              <a:rPr lang="en-US" sz="3400" dirty="0">
                <a:latin typeface="Corbel" panose="020B0503020204020204" pitchFamily="34" charset="0"/>
              </a:rPr>
              <a:t>, </a:t>
            </a:r>
            <a:r>
              <a:rPr lang="en-US" sz="3400" dirty="0" err="1">
                <a:latin typeface="Corbel" panose="020B0503020204020204" pitchFamily="34" charset="0"/>
              </a:rPr>
              <a:t>defăimări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și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dezvăluiri</a:t>
            </a:r>
            <a:r>
              <a:rPr lang="en-US" sz="3400" dirty="0">
                <a:latin typeface="Corbel" panose="020B0503020204020204" pitchFamily="34" charset="0"/>
              </a:rPr>
              <a:t> ale </a:t>
            </a:r>
            <a:r>
              <a:rPr lang="en-US" sz="3400" dirty="0" err="1">
                <a:latin typeface="Corbel" panose="020B0503020204020204" pitchFamily="34" charset="0"/>
              </a:rPr>
              <a:t>datelor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confidențiale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400" dirty="0" err="1" smtClean="0">
                <a:latin typeface="Corbel" panose="020B0503020204020204" pitchFamily="34" charset="0"/>
              </a:rPr>
              <a:t>prin</a:t>
            </a:r>
            <a:r>
              <a:rPr lang="en-US" sz="3400" dirty="0" smtClean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intermediul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metodelor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moderne</a:t>
            </a:r>
            <a:r>
              <a:rPr lang="en-US" sz="3400" dirty="0">
                <a:latin typeface="Corbel" panose="020B0503020204020204" pitchFamily="34" charset="0"/>
              </a:rPr>
              <a:t> de </a:t>
            </a:r>
            <a:r>
              <a:rPr lang="en-US" sz="3400" dirty="0" err="1">
                <a:latin typeface="Corbel" panose="020B0503020204020204" pitchFamily="34" charset="0"/>
              </a:rPr>
              <a:t>comunicare</a:t>
            </a:r>
            <a:r>
              <a:rPr lang="en-US" sz="3400" dirty="0">
                <a:latin typeface="Corbel" panose="020B0503020204020204" pitchFamily="34" charset="0"/>
              </a:rPr>
              <a:t>. </a:t>
            </a:r>
            <a:r>
              <a:rPr lang="en-US" sz="3400" b="1" dirty="0">
                <a:latin typeface="Corbel" panose="020B0503020204020204" pitchFamily="34" charset="0"/>
              </a:rPr>
              <a:t>Care din </a:t>
            </a:r>
            <a:r>
              <a:rPr lang="en-US" sz="3400" b="1" dirty="0" err="1">
                <a:latin typeface="Corbel" panose="020B0503020204020204" pitchFamily="34" charset="0"/>
              </a:rPr>
              <a:t>aceste</a:t>
            </a:r>
            <a:r>
              <a:rPr lang="en-US" sz="3400" b="1" dirty="0">
                <a:latin typeface="Corbel" panose="020B0503020204020204" pitchFamily="34" charset="0"/>
              </a:rPr>
              <a:t> </a:t>
            </a:r>
            <a:r>
              <a:rPr lang="en-US" sz="3400" b="1" dirty="0" err="1">
                <a:latin typeface="Corbel" panose="020B0503020204020204" pitchFamily="34" charset="0"/>
              </a:rPr>
              <a:t>tipuri</a:t>
            </a:r>
            <a:r>
              <a:rPr lang="en-US" sz="3400" b="1" dirty="0">
                <a:latin typeface="Corbel" panose="020B0503020204020204" pitchFamily="34" charset="0"/>
              </a:rPr>
              <a:t> de cyberbullying </a:t>
            </a:r>
            <a:r>
              <a:rPr lang="en-US" sz="3400" b="1" dirty="0" smtClean="0">
                <a:latin typeface="Corbel" panose="020B0503020204020204" pitchFamily="34" charset="0"/>
              </a:rPr>
              <a:t>e</a:t>
            </a:r>
            <a:r>
              <a:rPr lang="ro-MD" sz="3400" b="1" dirty="0" smtClean="0">
                <a:latin typeface="Corbel" panose="020B0503020204020204" pitchFamily="34" charset="0"/>
              </a:rPr>
              <a:t>ste</a:t>
            </a:r>
            <a:r>
              <a:rPr lang="en-US" sz="3400" b="1" dirty="0" smtClean="0">
                <a:latin typeface="Corbel" panose="020B0503020204020204" pitchFamily="34" charset="0"/>
              </a:rPr>
              <a:t> </a:t>
            </a:r>
            <a:r>
              <a:rPr lang="en-US" sz="3400" b="1" dirty="0" err="1">
                <a:latin typeface="Corbel" panose="020B0503020204020204" pitchFamily="34" charset="0"/>
              </a:rPr>
              <a:t>permis</a:t>
            </a:r>
            <a:r>
              <a:rPr lang="en-US" sz="3400" b="1" dirty="0">
                <a:latin typeface="Corbel" panose="020B0503020204020204" pitchFamily="34" charset="0"/>
              </a:rPr>
              <a:t>? </a:t>
            </a:r>
            <a:endParaRPr lang="ru-RU" sz="3400" b="1" dirty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1</a:t>
            </a:r>
            <a:r>
              <a:rPr lang="ru-RU" sz="3400" dirty="0">
                <a:latin typeface="Corbel" panose="020B0503020204020204" pitchFamily="34" charset="0"/>
              </a:rPr>
              <a:t>. в </a:t>
            </a:r>
            <a:r>
              <a:rPr lang="ru-RU" sz="3400" dirty="0" smtClean="0">
                <a:latin typeface="Corbel" panose="020B0503020204020204" pitchFamily="34" charset="0"/>
              </a:rPr>
              <a:t>блогах</a:t>
            </a:r>
            <a:r>
              <a:rPr lang="en-US" sz="3400" dirty="0" smtClean="0">
                <a:latin typeface="Corbel" panose="020B0503020204020204" pitchFamily="34" charset="0"/>
              </a:rPr>
              <a:t> / </a:t>
            </a:r>
            <a:r>
              <a:rPr lang="en-US" sz="3400" dirty="0" err="1">
                <a:latin typeface="Corbel" panose="020B0503020204020204" pitchFamily="34" charset="0"/>
              </a:rPr>
              <a:t>Pe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 smtClean="0">
                <a:latin typeface="Corbel" panose="020B0503020204020204" pitchFamily="34" charset="0"/>
              </a:rPr>
              <a:t>bloguri</a:t>
            </a:r>
            <a:endParaRPr lang="ru-RU" sz="3400" dirty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2</a:t>
            </a:r>
            <a:r>
              <a:rPr lang="ru-RU" sz="3400" dirty="0">
                <a:latin typeface="Corbel" panose="020B0503020204020204" pitchFamily="34" charset="0"/>
              </a:rPr>
              <a:t>. при голосовании (кто самый красивый и кто самый некрасивый</a:t>
            </a:r>
            <a:r>
              <a:rPr lang="ru-RU" sz="3400" dirty="0" smtClean="0">
                <a:latin typeface="Corbel" panose="020B0503020204020204" pitchFamily="34" charset="0"/>
              </a:rPr>
              <a:t>?)</a:t>
            </a:r>
            <a:r>
              <a:rPr lang="en-US" sz="3400" dirty="0" smtClean="0">
                <a:latin typeface="Corbel" panose="020B0503020204020204" pitchFamily="34" charset="0"/>
              </a:rPr>
              <a:t> / </a:t>
            </a:r>
            <a:r>
              <a:rPr lang="it-IT" sz="3400" dirty="0">
                <a:latin typeface="Corbel" panose="020B0503020204020204" pitchFamily="34" charset="0"/>
              </a:rPr>
              <a:t>Prin intermediul votului (Ex: cine e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400" dirty="0">
                <a:latin typeface="Corbel" panose="020B0503020204020204" pitchFamily="34" charset="0"/>
              </a:rPr>
              <a:t> </a:t>
            </a:r>
            <a:r>
              <a:rPr lang="ru-RU" sz="3400" dirty="0" smtClean="0">
                <a:latin typeface="Corbel" panose="020B0503020204020204" pitchFamily="34" charset="0"/>
              </a:rPr>
              <a:t>    </a:t>
            </a:r>
            <a:r>
              <a:rPr lang="it-IT" sz="3400" dirty="0" smtClean="0">
                <a:latin typeface="Corbel" panose="020B0503020204020204" pitchFamily="34" charset="0"/>
              </a:rPr>
              <a:t>cel </a:t>
            </a:r>
            <a:r>
              <a:rPr lang="it-IT" sz="3400" dirty="0">
                <a:latin typeface="Corbel" panose="020B0503020204020204" pitchFamily="34" charset="0"/>
              </a:rPr>
              <a:t>mai frumos și cine e cel mai urât</a:t>
            </a:r>
            <a:r>
              <a:rPr lang="it-IT" sz="3400" dirty="0" smtClean="0">
                <a:latin typeface="Corbel" panose="020B0503020204020204" pitchFamily="34" charset="0"/>
              </a:rPr>
              <a:t>?)</a:t>
            </a:r>
            <a:endParaRPr lang="ru-RU" sz="3400" dirty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3</a:t>
            </a:r>
            <a:r>
              <a:rPr lang="ru-RU" sz="3400" dirty="0">
                <a:latin typeface="Corbel" panose="020B0503020204020204" pitchFamily="34" charset="0"/>
              </a:rPr>
              <a:t>. на </a:t>
            </a:r>
            <a:r>
              <a:rPr lang="ru-RU" sz="3400" dirty="0" err="1" smtClean="0">
                <a:latin typeface="Corbel" panose="020B0503020204020204" pitchFamily="34" charset="0"/>
              </a:rPr>
              <a:t>Фэйсбуке</a:t>
            </a:r>
            <a:r>
              <a:rPr lang="en-US" sz="3400" dirty="0" smtClean="0">
                <a:latin typeface="Corbel" panose="020B0503020204020204" pitchFamily="34" charset="0"/>
              </a:rPr>
              <a:t> / </a:t>
            </a:r>
            <a:r>
              <a:rPr lang="en-US" sz="3400" dirty="0" err="1">
                <a:latin typeface="Corbel" panose="020B0503020204020204" pitchFamily="34" charset="0"/>
              </a:rPr>
              <a:t>Pe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smtClean="0">
                <a:latin typeface="Corbel" panose="020B0503020204020204" pitchFamily="34" charset="0"/>
              </a:rPr>
              <a:t>Facebook</a:t>
            </a:r>
            <a:endParaRPr lang="ru-RU" sz="3400" dirty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4</a:t>
            </a:r>
            <a:r>
              <a:rPr lang="ru-RU" sz="3400" dirty="0">
                <a:latin typeface="Corbel" panose="020B0503020204020204" pitchFamily="34" charset="0"/>
              </a:rPr>
              <a:t>. на личных </a:t>
            </a:r>
            <a:r>
              <a:rPr lang="ru-RU" sz="3400" dirty="0" smtClean="0">
                <a:latin typeface="Corbel" panose="020B0503020204020204" pitchFamily="34" charset="0"/>
              </a:rPr>
              <a:t>страницах</a:t>
            </a:r>
            <a:r>
              <a:rPr lang="en-US" sz="3400" dirty="0" smtClean="0">
                <a:latin typeface="Corbel" panose="020B0503020204020204" pitchFamily="34" charset="0"/>
              </a:rPr>
              <a:t> / </a:t>
            </a:r>
            <a:r>
              <a:rPr lang="en-US" sz="3400" dirty="0" err="1">
                <a:latin typeface="Corbel" panose="020B0503020204020204" pitchFamily="34" charset="0"/>
              </a:rPr>
              <a:t>Pe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paginile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 smtClean="0">
                <a:latin typeface="Corbel" panose="020B0503020204020204" pitchFamily="34" charset="0"/>
              </a:rPr>
              <a:t>personale</a:t>
            </a:r>
            <a:endParaRPr lang="ru-RU" sz="3400" dirty="0">
              <a:latin typeface="Corbel" panose="020B0503020204020204" pitchFamily="34" charset="0"/>
            </a:endParaRPr>
          </a:p>
          <a:p>
            <a:r>
              <a:rPr lang="ru-RU" sz="3400" dirty="0">
                <a:latin typeface="Corbel" panose="020B0503020204020204" pitchFamily="34" charset="0"/>
              </a:rPr>
              <a:t/>
            </a:r>
            <a:br>
              <a:rPr lang="ru-RU" sz="3400" dirty="0">
                <a:latin typeface="Corbel" panose="020B0503020204020204" pitchFamily="34" charset="0"/>
              </a:rPr>
            </a:br>
            <a:endParaRPr lang="ru-RU" sz="3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97246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6" y="2809229"/>
            <a:ext cx="6399893" cy="66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7499"/>
            <a:ext cx="20104100" cy="126556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В мультфильме «</a:t>
            </a:r>
            <a:r>
              <a:rPr lang="ru-RU" sz="5200" b="1" dirty="0" err="1" smtClean="0">
                <a:latin typeface="Corbel" panose="020B0503020204020204" pitchFamily="34" charset="0"/>
              </a:rPr>
              <a:t>Зверополис</a:t>
            </a:r>
            <a:r>
              <a:rPr lang="ru-RU" sz="5200" b="1" dirty="0" smtClean="0">
                <a:latin typeface="Corbel" panose="020B0503020204020204" pitchFamily="34" charset="0"/>
              </a:rPr>
              <a:t>», чтобы высмеять скорость работы </a:t>
            </a: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некоторых госслужб, госслужащих изобразили в виде: </a:t>
            </a:r>
            <a:endParaRPr lang="ru-RU" sz="5200" b="1" dirty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În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desenul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animat</a:t>
            </a:r>
            <a:r>
              <a:rPr lang="en-US" sz="5200" b="1" dirty="0">
                <a:latin typeface="Corbel" panose="020B0503020204020204" pitchFamily="34" charset="0"/>
              </a:rPr>
              <a:t> ”</a:t>
            </a:r>
            <a:r>
              <a:rPr lang="en-US" sz="5200" b="1" dirty="0" err="1">
                <a:latin typeface="Corbel" panose="020B0503020204020204" pitchFamily="34" charset="0"/>
              </a:rPr>
              <a:t>Zootopia</a:t>
            </a:r>
            <a:r>
              <a:rPr lang="en-US" sz="5200" b="1" dirty="0">
                <a:latin typeface="Corbel" panose="020B0503020204020204" pitchFamily="34" charset="0"/>
              </a:rPr>
              <a:t>”, </a:t>
            </a:r>
            <a:r>
              <a:rPr lang="en-US" sz="5200" b="1" dirty="0" err="1">
                <a:latin typeface="Corbel" panose="020B0503020204020204" pitchFamily="34" charset="0"/>
              </a:rPr>
              <a:t>pentru</a:t>
            </a:r>
            <a:r>
              <a:rPr lang="en-US" sz="5200" b="1" dirty="0">
                <a:latin typeface="Corbel" panose="020B0503020204020204" pitchFamily="34" charset="0"/>
              </a:rPr>
              <a:t> a face </a:t>
            </a:r>
            <a:r>
              <a:rPr lang="en-US" sz="5200" b="1" dirty="0" err="1">
                <a:latin typeface="Corbel" panose="020B0503020204020204" pitchFamily="34" charset="0"/>
              </a:rPr>
              <a:t>haz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pe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seama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vitezei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smtClean="0">
                <a:latin typeface="Corbel" panose="020B0503020204020204" pitchFamily="34" charset="0"/>
              </a:rPr>
              <a:t>cu care </a:t>
            </a:r>
            <a:r>
              <a:rPr lang="en-US" sz="5200" b="1" dirty="0" err="1">
                <a:latin typeface="Corbel" panose="020B0503020204020204" pitchFamily="34" charset="0"/>
              </a:rPr>
              <a:t>lucrează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unele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servicii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civile</a:t>
            </a:r>
            <a:r>
              <a:rPr lang="en-US" sz="5200" b="1" dirty="0">
                <a:latin typeface="Corbel" panose="020B0503020204020204" pitchFamily="34" charset="0"/>
              </a:rPr>
              <a:t>, </a:t>
            </a:r>
            <a:r>
              <a:rPr lang="en-US" sz="5200" b="1" dirty="0" err="1">
                <a:latin typeface="Corbel" panose="020B0503020204020204" pitchFamily="34" charset="0"/>
              </a:rPr>
              <a:t>funcționarii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acestora</a:t>
            </a:r>
            <a:r>
              <a:rPr lang="en-US" sz="5200" b="1" dirty="0">
                <a:latin typeface="Corbel" panose="020B0503020204020204" pitchFamily="34" charset="0"/>
              </a:rPr>
              <a:t> au </a:t>
            </a:r>
            <a:r>
              <a:rPr lang="en-US" sz="5200" b="1" dirty="0" err="1">
                <a:latin typeface="Corbel" panose="020B0503020204020204" pitchFamily="34" charset="0"/>
              </a:rPr>
              <a:t>fost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reprezentați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în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formă</a:t>
            </a:r>
            <a:r>
              <a:rPr lang="en-US" sz="5200" b="1" dirty="0">
                <a:latin typeface="Corbel" panose="020B0503020204020204" pitchFamily="34" charset="0"/>
              </a:rPr>
              <a:t> de… 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1. тигров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 smtClean="0">
                <a:latin typeface="Corbel" panose="020B0503020204020204" pitchFamily="34" charset="0"/>
              </a:rPr>
              <a:t>tigri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2. ленивцев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 smtClean="0">
                <a:latin typeface="Corbel" panose="020B0503020204020204" pitchFamily="34" charset="0"/>
              </a:rPr>
              <a:t>leneși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3. зайцев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 smtClean="0">
                <a:latin typeface="Corbel" panose="020B0503020204020204" pitchFamily="34" charset="0"/>
              </a:rPr>
              <a:t>iepuri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4. морских свинок </a:t>
            </a:r>
            <a:r>
              <a:rPr lang="en-US" sz="5200" dirty="0" smtClean="0">
                <a:latin typeface="Corbel" panose="020B0503020204020204" pitchFamily="34" charset="0"/>
              </a:rPr>
              <a:t>/ </a:t>
            </a:r>
            <a:r>
              <a:rPr lang="en-US" sz="5200" dirty="0" err="1">
                <a:latin typeface="Corbel" panose="020B0503020204020204" pitchFamily="34" charset="0"/>
              </a:rPr>
              <a:t>purceluși</a:t>
            </a:r>
            <a:r>
              <a:rPr lang="en-US" sz="5200" dirty="0">
                <a:latin typeface="Corbel" panose="020B0503020204020204" pitchFamily="34" charset="0"/>
              </a:rPr>
              <a:t> de </a:t>
            </a:r>
            <a:r>
              <a:rPr lang="en-US" sz="5200" dirty="0" smtClean="0">
                <a:latin typeface="Corbel" panose="020B0503020204020204" pitchFamily="34" charset="0"/>
              </a:rPr>
              <a:t>Guinea</a:t>
            </a:r>
            <a:endParaRPr lang="ru-RU" sz="5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97246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</a:t>
            </a:r>
            <a:r>
              <a:rPr lang="en-US" sz="4800" dirty="0" smtClean="0">
                <a:solidFill>
                  <a:srgbClr val="002E6D"/>
                </a:solidFill>
              </a:rPr>
              <a:t>/</a:t>
            </a:r>
            <a:r>
              <a:rPr lang="ro-RO" sz="4800" dirty="0" smtClean="0">
                <a:solidFill>
                  <a:srgbClr val="002E6D"/>
                </a:solidFill>
              </a:rPr>
              <a:t>RĂSPUNSU</a:t>
            </a:r>
            <a:r>
              <a:rPr lang="en-US" sz="4800" smtClean="0">
                <a:solidFill>
                  <a:srgbClr val="002E6D"/>
                </a:solidFill>
              </a:rPr>
              <a:t>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77499" y="3880208"/>
            <a:ext cx="96453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ленивцев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leneși</a:t>
            </a:r>
            <a:endParaRPr lang="ru-RU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Блиц | Disney Wiki | Fand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93" y="2687068"/>
            <a:ext cx="8663857" cy="66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Во </a:t>
            </a:r>
            <a:r>
              <a:rPr lang="ru-RU" sz="5400" b="1" dirty="0">
                <a:latin typeface="Corbel" panose="020B0503020204020204" pitchFamily="34" charset="0"/>
              </a:rPr>
              <a:t>время одного матча судья Энди Уэйн настолько разозлился </a:t>
            </a:r>
            <a:endParaRPr lang="ru-RU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на </a:t>
            </a:r>
            <a:r>
              <a:rPr lang="ru-RU" sz="5400" b="1" dirty="0">
                <a:latin typeface="Corbel" panose="020B0503020204020204" pitchFamily="34" charset="0"/>
              </a:rPr>
              <a:t>вратаря одной из команд, что решил… </a:t>
            </a:r>
          </a:p>
          <a:p>
            <a:pPr fontAlgn="base"/>
            <a:r>
              <a:rPr lang="en-US" sz="5400" b="1" dirty="0" err="1" smtClean="0">
                <a:latin typeface="Corbel" panose="020B0503020204020204" pitchFamily="34" charset="0"/>
              </a:rPr>
              <a:t>În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timpul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unui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meci</a:t>
            </a:r>
            <a:r>
              <a:rPr lang="en-US" sz="5400" b="1" dirty="0">
                <a:latin typeface="Corbel" panose="020B0503020204020204" pitchFamily="34" charset="0"/>
              </a:rPr>
              <a:t> de </a:t>
            </a:r>
            <a:r>
              <a:rPr lang="en-US" sz="5400" b="1" dirty="0" err="1">
                <a:latin typeface="Corbel" panose="020B0503020204020204" pitchFamily="34" charset="0"/>
              </a:rPr>
              <a:t>fotbal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arbitrul</a:t>
            </a:r>
            <a:r>
              <a:rPr lang="en-US" sz="5400" b="1" dirty="0">
                <a:latin typeface="Corbel" panose="020B0503020204020204" pitchFamily="34" charset="0"/>
              </a:rPr>
              <a:t> Andy Wayne a </a:t>
            </a:r>
            <a:r>
              <a:rPr lang="en-US" sz="5400" b="1" dirty="0" err="1">
                <a:latin typeface="Corbel" panose="020B0503020204020204" pitchFamily="34" charset="0"/>
              </a:rPr>
              <a:t>fost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atât</a:t>
            </a:r>
            <a:r>
              <a:rPr lang="en-US" sz="5400" b="1" dirty="0">
                <a:latin typeface="Corbel" panose="020B0503020204020204" pitchFamily="34" charset="0"/>
              </a:rPr>
              <a:t> de </a:t>
            </a:r>
            <a:endParaRPr lang="ru-RU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smtClean="0">
                <a:latin typeface="Corbel" panose="020B0503020204020204" pitchFamily="34" charset="0"/>
              </a:rPr>
              <a:t>tare </a:t>
            </a:r>
            <a:r>
              <a:rPr lang="en-US" sz="5400" b="1" dirty="0" err="1">
                <a:latin typeface="Corbel" panose="020B0503020204020204" pitchFamily="34" charset="0"/>
              </a:rPr>
              <a:t>iritat</a:t>
            </a:r>
            <a:r>
              <a:rPr lang="en-US" sz="5400" b="1" dirty="0">
                <a:latin typeface="Corbel" panose="020B0503020204020204" pitchFamily="34" charset="0"/>
              </a:rPr>
              <a:t> de </a:t>
            </a:r>
            <a:r>
              <a:rPr lang="en-US" sz="5400" b="1" dirty="0" err="1">
                <a:latin typeface="Corbel" panose="020B0503020204020204" pitchFamily="34" charset="0"/>
              </a:rPr>
              <a:t>către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portarul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uneia</a:t>
            </a:r>
            <a:r>
              <a:rPr lang="en-US" sz="5400" b="1" dirty="0">
                <a:latin typeface="Corbel" panose="020B0503020204020204" pitchFamily="34" charset="0"/>
              </a:rPr>
              <a:t> din </a:t>
            </a:r>
            <a:r>
              <a:rPr lang="en-US" sz="5400" b="1" dirty="0" err="1">
                <a:latin typeface="Corbel" panose="020B0503020204020204" pitchFamily="34" charset="0"/>
              </a:rPr>
              <a:t>echipe</a:t>
            </a:r>
            <a:r>
              <a:rPr lang="en-US" sz="5400" b="1" dirty="0">
                <a:latin typeface="Corbel" panose="020B0503020204020204" pitchFamily="34" charset="0"/>
              </a:rPr>
              <a:t>, </a:t>
            </a:r>
            <a:r>
              <a:rPr lang="en-US" sz="5400" b="1" dirty="0" err="1">
                <a:latin typeface="Corbel" panose="020B0503020204020204" pitchFamily="34" charset="0"/>
              </a:rPr>
              <a:t>încât</a:t>
            </a:r>
            <a:r>
              <a:rPr lang="en-US" sz="5400" b="1" dirty="0">
                <a:latin typeface="Corbel" panose="020B0503020204020204" pitchFamily="34" charset="0"/>
              </a:rPr>
              <a:t> a </a:t>
            </a:r>
            <a:r>
              <a:rPr lang="en-US" sz="5400" b="1" dirty="0" err="1">
                <a:latin typeface="Corbel" panose="020B0503020204020204" pitchFamily="34" charset="0"/>
              </a:rPr>
              <a:t>decis</a:t>
            </a:r>
            <a:r>
              <a:rPr lang="en-US" sz="5400" b="1" dirty="0">
                <a:latin typeface="Corbel" panose="020B0503020204020204" pitchFamily="34" charset="0"/>
              </a:rPr>
              <a:t>… </a:t>
            </a:r>
            <a:endParaRPr lang="ru-RU" sz="5400" b="1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Удалить </a:t>
            </a:r>
            <a:r>
              <a:rPr lang="ru-RU" sz="5400" dirty="0">
                <a:latin typeface="Corbel" panose="020B0503020204020204" pitchFamily="34" charset="0"/>
              </a:rPr>
              <a:t>вратаря </a:t>
            </a:r>
            <a:r>
              <a:rPr lang="en-US" sz="5400" dirty="0" smtClean="0">
                <a:latin typeface="Corbel" panose="020B0503020204020204" pitchFamily="34" charset="0"/>
              </a:rPr>
              <a:t>/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elimine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portarul</a:t>
            </a:r>
            <a:endParaRPr lang="ru-RU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</a:t>
            </a:r>
            <a:r>
              <a:rPr lang="ru-RU" sz="5400" dirty="0">
                <a:latin typeface="Corbel" panose="020B0503020204020204" pitchFamily="34" charset="0"/>
              </a:rPr>
              <a:t>. Удалить самого </a:t>
            </a:r>
            <a:r>
              <a:rPr lang="ru-RU" sz="5400" dirty="0" smtClean="0">
                <a:latin typeface="Corbel" panose="020B0503020204020204" pitchFamily="34" charset="0"/>
              </a:rPr>
              <a:t>себя</a:t>
            </a:r>
            <a:r>
              <a:rPr lang="en-US" sz="5400" dirty="0" smtClean="0">
                <a:latin typeface="Corbel" panose="020B0503020204020204" pitchFamily="34" charset="0"/>
              </a:rPr>
              <a:t> /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se </a:t>
            </a:r>
            <a:r>
              <a:rPr lang="en-US" sz="5400" dirty="0" err="1" smtClean="0">
                <a:latin typeface="Corbel" panose="020B0503020204020204" pitchFamily="34" charset="0"/>
              </a:rPr>
              <a:t>autoelimine</a:t>
            </a:r>
            <a:endParaRPr lang="ru-RU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</a:t>
            </a:r>
            <a:r>
              <a:rPr lang="ru-RU" sz="5400" dirty="0">
                <a:latin typeface="Corbel" panose="020B0503020204020204" pitchFamily="34" charset="0"/>
              </a:rPr>
              <a:t>. Дать дополнительные 30 минут игрового </a:t>
            </a:r>
            <a:r>
              <a:rPr lang="ru-RU" sz="5400" dirty="0" smtClean="0">
                <a:latin typeface="Corbel" panose="020B0503020204020204" pitchFamily="34" charset="0"/>
              </a:rPr>
              <a:t>времени</a:t>
            </a:r>
            <a:r>
              <a:rPr lang="en-US" sz="5400" dirty="0" smtClean="0">
                <a:latin typeface="Corbel" panose="020B0503020204020204" pitchFamily="34" charset="0"/>
              </a:rPr>
              <a:t> /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    </a:t>
            </a:r>
            <a:r>
              <a:rPr lang="en-US" sz="5400" dirty="0" err="1" smtClean="0">
                <a:latin typeface="Corbel" panose="020B0503020204020204" pitchFamily="34" charset="0"/>
              </a:rPr>
              <a:t>să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adauge</a:t>
            </a:r>
            <a:r>
              <a:rPr lang="en-US" sz="5400" dirty="0">
                <a:latin typeface="Corbel" panose="020B0503020204020204" pitchFamily="34" charset="0"/>
              </a:rPr>
              <a:t> 30 de minute </a:t>
            </a:r>
            <a:r>
              <a:rPr lang="en-US" sz="5400" dirty="0" err="1">
                <a:latin typeface="Corbel" panose="020B0503020204020204" pitchFamily="34" charset="0"/>
              </a:rPr>
              <a:t>timp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suplimentar</a:t>
            </a:r>
            <a:endParaRPr lang="ru-RU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>
                <a:latin typeface="Corbel" panose="020B0503020204020204" pitchFamily="34" charset="0"/>
              </a:rPr>
              <a:t>4</a:t>
            </a:r>
            <a:r>
              <a:rPr lang="ru-RU" sz="5400" dirty="0" smtClean="0">
                <a:latin typeface="Corbel" panose="020B0503020204020204" pitchFamily="34" charset="0"/>
              </a:rPr>
              <a:t>. </a:t>
            </a:r>
            <a:r>
              <a:rPr lang="ru-RU" sz="5400" dirty="0">
                <a:latin typeface="Corbel" panose="020B0503020204020204" pitchFamily="34" charset="0"/>
              </a:rPr>
              <a:t>Уйти из профессии </a:t>
            </a:r>
            <a:r>
              <a:rPr lang="en-US" sz="5400" dirty="0" smtClean="0">
                <a:latin typeface="Corbel" panose="020B0503020204020204" pitchFamily="34" charset="0"/>
              </a:rPr>
              <a:t>/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părăsească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profesia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u-RU" sz="5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77499" y="3880208"/>
            <a:ext cx="96453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2. Удалить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самого себя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să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se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autoelimine</a:t>
            </a:r>
            <a:endParaRPr lang="ru-RU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97246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Сетка, свисток и шайба. Когда и как судьи появились в футболе и хоккее -  Советский спор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852771"/>
            <a:ext cx="9871947" cy="62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Что </a:t>
            </a:r>
            <a:r>
              <a:rPr lang="ru-RU" sz="5700" b="1" dirty="0">
                <a:latin typeface="Corbel" panose="020B0503020204020204" pitchFamily="34" charset="0"/>
              </a:rPr>
              <a:t>изображено на логотипе Народного адвоката </a:t>
            </a:r>
            <a:endParaRPr lang="ru-RU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(</a:t>
            </a:r>
            <a:r>
              <a:rPr lang="ru-RU" sz="5700" b="1" dirty="0">
                <a:latin typeface="Corbel" panose="020B0503020204020204" pitchFamily="34" charset="0"/>
              </a:rPr>
              <a:t>Омбудсмена) Молдовы, всегда готового прийти на </a:t>
            </a:r>
            <a:endParaRPr lang="ru-RU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помощь?</a:t>
            </a:r>
            <a:endParaRPr lang="ru-RU" sz="5700" b="1" dirty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smtClean="0">
                <a:latin typeface="Corbel" panose="020B0503020204020204" pitchFamily="34" charset="0"/>
              </a:rPr>
              <a:t>Ce e</a:t>
            </a:r>
            <a:r>
              <a:rPr lang="ro-MD" sz="5700" b="1" dirty="0" smtClean="0">
                <a:latin typeface="Corbel" panose="020B0503020204020204" pitchFamily="34" charset="0"/>
              </a:rPr>
              <a:t>ste</a:t>
            </a:r>
            <a:r>
              <a:rPr lang="en-US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reprezentat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pe</a:t>
            </a:r>
            <a:r>
              <a:rPr lang="en-US" sz="5700" b="1" dirty="0">
                <a:latin typeface="Corbel" panose="020B0503020204020204" pitchFamily="34" charset="0"/>
              </a:rPr>
              <a:t> logo-</a:t>
            </a:r>
            <a:r>
              <a:rPr lang="en-US" sz="5700" b="1" dirty="0" err="1">
                <a:latin typeface="Corbel" panose="020B0503020204020204" pitchFamily="34" charset="0"/>
              </a:rPr>
              <a:t>ul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Avocatului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Poporului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endParaRPr lang="ru-RU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smtClean="0">
                <a:latin typeface="Corbel" panose="020B0503020204020204" pitchFamily="34" charset="0"/>
              </a:rPr>
              <a:t>(</a:t>
            </a:r>
            <a:r>
              <a:rPr lang="en-US" sz="5700" b="1" dirty="0">
                <a:latin typeface="Corbel" panose="020B0503020204020204" pitchFamily="34" charset="0"/>
              </a:rPr>
              <a:t>Ombudsman), care </a:t>
            </a:r>
            <a:r>
              <a:rPr lang="en-US" sz="5700" b="1" dirty="0" smtClean="0">
                <a:latin typeface="Corbel" panose="020B0503020204020204" pitchFamily="34" charset="0"/>
              </a:rPr>
              <a:t>e</a:t>
            </a:r>
            <a:r>
              <a:rPr lang="ro-MD" sz="5700" b="1" dirty="0" smtClean="0">
                <a:latin typeface="Corbel" panose="020B0503020204020204" pitchFamily="34" charset="0"/>
              </a:rPr>
              <a:t>ste</a:t>
            </a:r>
            <a:r>
              <a:rPr lang="en-US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întotdeauna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gata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să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vină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în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 smtClean="0">
                <a:latin typeface="Corbel" panose="020B0503020204020204" pitchFamily="34" charset="0"/>
              </a:rPr>
              <a:t>ajutor</a:t>
            </a:r>
            <a:r>
              <a:rPr lang="en-US" sz="5700" b="1" dirty="0" smtClean="0">
                <a:latin typeface="Corbel" panose="020B0503020204020204" pitchFamily="34" charset="0"/>
              </a:rPr>
              <a:t>?</a:t>
            </a:r>
            <a:endParaRPr lang="ru-RU" sz="5700" dirty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1. Рука</a:t>
            </a:r>
            <a:r>
              <a:rPr lang="en-US" sz="5700" dirty="0" smtClean="0">
                <a:latin typeface="Corbel" panose="020B0503020204020204" pitchFamily="34" charset="0"/>
              </a:rPr>
              <a:t> / </a:t>
            </a:r>
            <a:r>
              <a:rPr lang="en-US" sz="5700" dirty="0">
                <a:latin typeface="Corbel" panose="020B0503020204020204" pitchFamily="34" charset="0"/>
              </a:rPr>
              <a:t>O </a:t>
            </a:r>
            <a:r>
              <a:rPr lang="en-US" sz="5700" dirty="0" err="1" smtClean="0">
                <a:latin typeface="Corbel" panose="020B0503020204020204" pitchFamily="34" charset="0"/>
              </a:rPr>
              <a:t>mână</a:t>
            </a:r>
            <a:endParaRPr lang="ru-RU" sz="5700" dirty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2</a:t>
            </a:r>
            <a:r>
              <a:rPr lang="ru-RU" sz="5700" dirty="0">
                <a:latin typeface="Corbel" panose="020B0503020204020204" pitchFamily="34" charset="0"/>
              </a:rPr>
              <a:t>. </a:t>
            </a:r>
            <a:r>
              <a:rPr lang="ru-RU" sz="5700" dirty="0" smtClean="0">
                <a:latin typeface="Corbel" panose="020B0503020204020204" pitchFamily="34" charset="0"/>
              </a:rPr>
              <a:t>Голубь</a:t>
            </a:r>
            <a:r>
              <a:rPr lang="en-US" sz="5700" dirty="0" smtClean="0">
                <a:latin typeface="Corbel" panose="020B0503020204020204" pitchFamily="34" charset="0"/>
              </a:rPr>
              <a:t> / </a:t>
            </a:r>
            <a:r>
              <a:rPr lang="en-US" sz="5700" dirty="0">
                <a:latin typeface="Corbel" panose="020B0503020204020204" pitchFamily="34" charset="0"/>
              </a:rPr>
              <a:t>Un </a:t>
            </a:r>
            <a:r>
              <a:rPr lang="en-US" sz="5700" dirty="0" err="1" smtClean="0">
                <a:latin typeface="Corbel" panose="020B0503020204020204" pitchFamily="34" charset="0"/>
              </a:rPr>
              <a:t>porumbel</a:t>
            </a:r>
            <a:endParaRPr lang="ru-RU" sz="5700" dirty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3</a:t>
            </a:r>
            <a:r>
              <a:rPr lang="ru-RU" sz="5700" dirty="0">
                <a:latin typeface="Corbel" panose="020B0503020204020204" pitchFamily="34" charset="0"/>
              </a:rPr>
              <a:t>. </a:t>
            </a:r>
            <a:r>
              <a:rPr lang="ru-RU" sz="5700" dirty="0" smtClean="0">
                <a:latin typeface="Corbel" panose="020B0503020204020204" pitchFamily="34" charset="0"/>
              </a:rPr>
              <a:t>Книга</a:t>
            </a:r>
            <a:r>
              <a:rPr lang="en-US" sz="5700" dirty="0" smtClean="0">
                <a:latin typeface="Corbel" panose="020B0503020204020204" pitchFamily="34" charset="0"/>
              </a:rPr>
              <a:t> / </a:t>
            </a:r>
            <a:r>
              <a:rPr lang="en-US" sz="5700" dirty="0">
                <a:latin typeface="Corbel" panose="020B0503020204020204" pitchFamily="34" charset="0"/>
              </a:rPr>
              <a:t>O </a:t>
            </a:r>
            <a:r>
              <a:rPr lang="en-US" sz="5700" dirty="0" smtClean="0">
                <a:latin typeface="Corbel" panose="020B0503020204020204" pitchFamily="34" charset="0"/>
              </a:rPr>
              <a:t>carte</a:t>
            </a:r>
            <a:endParaRPr lang="ru-RU" sz="5700" dirty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4</a:t>
            </a:r>
            <a:r>
              <a:rPr lang="ru-RU" sz="5700" dirty="0">
                <a:latin typeface="Corbel" panose="020B0503020204020204" pitchFamily="34" charset="0"/>
              </a:rPr>
              <a:t>. </a:t>
            </a:r>
            <a:r>
              <a:rPr lang="ru-RU" sz="5700" dirty="0" smtClean="0">
                <a:latin typeface="Corbel" panose="020B0503020204020204" pitchFamily="34" charset="0"/>
              </a:rPr>
              <a:t>Ребенок</a:t>
            </a:r>
            <a:r>
              <a:rPr lang="en-US" sz="5700" dirty="0" smtClean="0">
                <a:latin typeface="Corbel" panose="020B0503020204020204" pitchFamily="34" charset="0"/>
              </a:rPr>
              <a:t> / </a:t>
            </a:r>
            <a:r>
              <a:rPr lang="en-US" sz="5700" dirty="0">
                <a:latin typeface="Corbel" panose="020B0503020204020204" pitchFamily="34" charset="0"/>
              </a:rPr>
              <a:t>Un </a:t>
            </a:r>
            <a:r>
              <a:rPr lang="en-US" sz="5700" dirty="0" err="1">
                <a:latin typeface="Corbel" panose="020B0503020204020204" pitchFamily="34" charset="0"/>
              </a:rPr>
              <a:t>copil</a:t>
            </a:r>
            <a:endParaRPr lang="ru-RU" sz="57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Рука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mână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97246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0944" y="2910250"/>
            <a:ext cx="4714195" cy="60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339506"/>
            <a:ext cx="19647970" cy="8129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Подчеркивая </a:t>
            </a:r>
            <a:r>
              <a:rPr lang="ru-RU" sz="5200" b="1" dirty="0">
                <a:latin typeface="Corbel" panose="020B0503020204020204" pitchFamily="34" charset="0"/>
              </a:rPr>
              <a:t>опасность гонки вооружений, Альберт Эйнштейн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говорил</a:t>
            </a:r>
            <a:r>
              <a:rPr lang="ru-RU" sz="5200" b="1" dirty="0">
                <a:latin typeface="Corbel" panose="020B0503020204020204" pitchFamily="34" charset="0"/>
              </a:rPr>
              <a:t>, что не знает, каким оружием будут вести Третью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мировую </a:t>
            </a:r>
            <a:r>
              <a:rPr lang="ru-RU" sz="5200" b="1" dirty="0">
                <a:latin typeface="Corbel" panose="020B0503020204020204" pitchFamily="34" charset="0"/>
              </a:rPr>
              <a:t>войну, но уверен, что в Четвёртой люди будут </a:t>
            </a:r>
            <a:r>
              <a:rPr lang="ru-RU" sz="5200" b="1" dirty="0" smtClean="0">
                <a:latin typeface="Corbel" panose="020B0503020204020204" pitchFamily="34" charset="0"/>
              </a:rPr>
              <a:t>воевать:</a:t>
            </a:r>
            <a:endParaRPr lang="ru-RU" sz="5200" b="1" dirty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Accentuând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riscurile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cursei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înarmării</a:t>
            </a:r>
            <a:r>
              <a:rPr lang="en-US" sz="5200" b="1" dirty="0">
                <a:latin typeface="Corbel" panose="020B0503020204020204" pitchFamily="34" charset="0"/>
              </a:rPr>
              <a:t>, Albert Einstein a </a:t>
            </a:r>
            <a:r>
              <a:rPr lang="en-US" sz="5200" b="1" dirty="0" err="1">
                <a:latin typeface="Corbel" panose="020B0503020204020204" pitchFamily="34" charset="0"/>
              </a:rPr>
              <a:t>declarat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că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în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cel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>
                <a:latin typeface="Corbel" panose="020B0503020204020204" pitchFamily="34" charset="0"/>
              </a:rPr>
              <a:t>de-al </a:t>
            </a:r>
            <a:r>
              <a:rPr lang="en-US" sz="5200" b="1" dirty="0" err="1">
                <a:latin typeface="Corbel" panose="020B0503020204020204" pitchFamily="34" charset="0"/>
              </a:rPr>
              <a:t>Patrulea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Război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Mondial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oamenii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vor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lupta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smtClean="0">
                <a:latin typeface="Corbel" panose="020B0503020204020204" pitchFamily="34" charset="0"/>
              </a:rPr>
              <a:t>cu…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1. Роботами </a:t>
            </a:r>
            <a:r>
              <a:rPr lang="ru-RU" sz="5200" dirty="0">
                <a:latin typeface="Corbel" panose="020B0503020204020204" pitchFamily="34" charset="0"/>
              </a:rPr>
              <a:t>и </a:t>
            </a:r>
            <a:r>
              <a:rPr lang="ru-RU" sz="5200" dirty="0" smtClean="0">
                <a:latin typeface="Corbel" panose="020B0503020204020204" pitchFamily="34" charset="0"/>
              </a:rPr>
              <a:t>компьютерами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>
                <a:latin typeface="Corbel" panose="020B0503020204020204" pitchFamily="34" charset="0"/>
              </a:rPr>
              <a:t>roboți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calculatoare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2</a:t>
            </a:r>
            <a:r>
              <a:rPr lang="ru-RU" sz="5200" dirty="0">
                <a:latin typeface="Corbel" panose="020B0503020204020204" pitchFamily="34" charset="0"/>
              </a:rPr>
              <a:t>. Камнями и </a:t>
            </a:r>
            <a:r>
              <a:rPr lang="ru-RU" sz="5200" dirty="0" smtClean="0">
                <a:latin typeface="Corbel" panose="020B0503020204020204" pitchFamily="34" charset="0"/>
              </a:rPr>
              <a:t>палками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>
                <a:latin typeface="Corbel" panose="020B0503020204020204" pitchFamily="34" charset="0"/>
              </a:rPr>
              <a:t>pietre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bețe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3</a:t>
            </a:r>
            <a:r>
              <a:rPr lang="ru-RU" sz="5200" dirty="0">
                <a:latin typeface="Corbel" panose="020B0503020204020204" pitchFamily="34" charset="0"/>
              </a:rPr>
              <a:t>. Стеклом и </a:t>
            </a:r>
            <a:r>
              <a:rPr lang="ru-RU" sz="5200" dirty="0" smtClean="0">
                <a:latin typeface="Corbel" panose="020B0503020204020204" pitchFamily="34" charset="0"/>
              </a:rPr>
              <a:t>пластмассой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>
                <a:latin typeface="Corbel" panose="020B0503020204020204" pitchFamily="34" charset="0"/>
              </a:rPr>
              <a:t>sticlă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smtClean="0">
                <a:latin typeface="Corbel" panose="020B0503020204020204" pitchFamily="34" charset="0"/>
              </a:rPr>
              <a:t>plastic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4</a:t>
            </a:r>
            <a:r>
              <a:rPr lang="ru-RU" sz="5200" dirty="0">
                <a:latin typeface="Corbel" panose="020B0503020204020204" pitchFamily="34" charset="0"/>
              </a:rPr>
              <a:t>. Игрушками и </a:t>
            </a:r>
            <a:r>
              <a:rPr lang="ru-RU" sz="5200" dirty="0" smtClean="0">
                <a:latin typeface="Corbel" panose="020B0503020204020204" pitchFamily="34" charset="0"/>
              </a:rPr>
              <a:t>конфетами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>
                <a:latin typeface="Corbel" panose="020B0503020204020204" pitchFamily="34" charset="0"/>
              </a:rPr>
              <a:t>jucării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dulciuri</a:t>
            </a:r>
            <a:endParaRPr lang="ru-RU" sz="5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8449" y="3880208"/>
            <a:ext cx="966442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2. Камнями </a:t>
            </a:r>
            <a:r>
              <a:rPr lang="ru-RU" sz="6300" b="1" dirty="0">
                <a:solidFill>
                  <a:schemeClr val="bg1"/>
                </a:solidFill>
                <a:latin typeface="Corbel" panose="020B0503020204020204" pitchFamily="34" charset="0"/>
              </a:rPr>
              <a:t>и палками</a:t>
            </a:r>
            <a:r>
              <a:rPr lang="en-US" sz="63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   </a:t>
            </a:r>
            <a:r>
              <a:rPr lang="en-US" sz="6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pietre</a:t>
            </a:r>
            <a:r>
              <a:rPr lang="en-US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și</a:t>
            </a:r>
            <a:r>
              <a:rPr lang="en-US" sz="63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bețe</a:t>
            </a:r>
            <a:endParaRPr lang="ru-RU" sz="6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97246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0" y="1127499"/>
            <a:ext cx="10175240" cy="81514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Камень и палка как первое оружие человека | Камень, палка, пулемет... |  Яндекс Дзе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3481473"/>
            <a:ext cx="94107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494</Words>
  <Application>Microsoft Office PowerPoint</Application>
  <PresentationFormat>Произвольный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1  ОТВЕТ/RĂSPUNSUL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415</cp:revision>
  <dcterms:modified xsi:type="dcterms:W3CDTF">2021-01-13T12:24:42Z</dcterms:modified>
</cp:coreProperties>
</file>