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 varScale="1">
        <p:scale>
          <a:sx n="33" d="100"/>
          <a:sy n="33" d="100"/>
        </p:scale>
        <p:origin x="62" y="715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4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716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31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7901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296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3244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555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69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03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76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460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7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41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3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5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Одесская компания, которая даёт вторую жизнь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отходам, называется «Эко-... » </a:t>
            </a: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Закончите названием периода в культуре.</a:t>
            </a: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O </a:t>
            </a:r>
            <a:r>
              <a:rPr lang="en-US" sz="7200" dirty="0" err="1">
                <a:latin typeface="Corbel" panose="020B0503020204020204" pitchFamily="34" charset="0"/>
              </a:rPr>
              <a:t>companie</a:t>
            </a:r>
            <a:r>
              <a:rPr lang="en-US" sz="7200" dirty="0">
                <a:latin typeface="Corbel" panose="020B0503020204020204" pitchFamily="34" charset="0"/>
              </a:rPr>
              <a:t> din Odessa </a:t>
            </a:r>
            <a:r>
              <a:rPr lang="en-US" sz="7200" dirty="0" err="1">
                <a:latin typeface="Corbel" panose="020B0503020204020204" pitchFamily="34" charset="0"/>
              </a:rPr>
              <a:t>oferă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doua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viață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deșeurilor</a:t>
            </a:r>
            <a:r>
              <a:rPr lang="ro-MD" sz="7200" dirty="0">
                <a:latin typeface="Corbel" panose="020B0503020204020204" pitchFamily="34" charset="0"/>
              </a:rPr>
              <a:t>. Compania </a:t>
            </a:r>
            <a:r>
              <a:rPr lang="en-US" sz="7200" dirty="0">
                <a:latin typeface="Corbel" panose="020B0503020204020204" pitchFamily="34" charset="0"/>
              </a:rPr>
              <a:t>se </a:t>
            </a:r>
            <a:r>
              <a:rPr lang="en-US" sz="7200" dirty="0" err="1">
                <a:latin typeface="Corbel" panose="020B0503020204020204" pitchFamily="34" charset="0"/>
              </a:rPr>
              <a:t>numește</a:t>
            </a:r>
            <a:r>
              <a:rPr lang="en-US" sz="7200" dirty="0">
                <a:latin typeface="Corbel" panose="020B0503020204020204" pitchFamily="34" charset="0"/>
              </a:rPr>
              <a:t> ”Eco-... ”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Finisați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denumirea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printr</a:t>
            </a:r>
            <a:r>
              <a:rPr lang="en-US" sz="7200" b="1" dirty="0">
                <a:latin typeface="Corbel" panose="020B0503020204020204" pitchFamily="34" charset="0"/>
              </a:rPr>
              <a:t>-un </a:t>
            </a:r>
            <a:r>
              <a:rPr lang="en-US" sz="7200" b="1" dirty="0" err="1">
                <a:latin typeface="Corbel" panose="020B0503020204020204" pitchFamily="34" charset="0"/>
              </a:rPr>
              <a:t>cuvânt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semnifică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o </a:t>
            </a:r>
            <a:r>
              <a:rPr lang="en-US" sz="7200" b="1" dirty="0" err="1">
                <a:latin typeface="Corbel" panose="020B0503020204020204" pitchFamily="34" charset="0"/>
              </a:rPr>
              <a:t>perioadă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cultura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mondială</a:t>
            </a:r>
            <a:r>
              <a:rPr lang="en-US" sz="7200" b="1">
                <a:latin typeface="Corbel" panose="020B0503020204020204" pitchFamily="34" charset="0"/>
              </a:rPr>
              <a:t>. 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137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419193"/>
            <a:ext cx="11104195" cy="759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>
                <a:latin typeface="Corbel" panose="020B0503020204020204" pitchFamily="34" charset="0"/>
              </a:rPr>
              <a:t>Это – плакат ежегодной акции </a:t>
            </a:r>
          </a:p>
          <a:p>
            <a:pPr fontAlgn="base"/>
            <a:r>
              <a:rPr lang="ru-RU" sz="4600" dirty="0">
                <a:latin typeface="Corbel" panose="020B0503020204020204" pitchFamily="34" charset="0"/>
              </a:rPr>
              <a:t>«Час Земли» с призывом уменьшить </a:t>
            </a:r>
          </a:p>
          <a:p>
            <a:pPr fontAlgn="base"/>
            <a:r>
              <a:rPr lang="ru-RU" sz="4600" dirty="0">
                <a:latin typeface="Corbel" panose="020B0503020204020204" pitchFamily="34" charset="0"/>
              </a:rPr>
              <a:t>потребление электричества. </a:t>
            </a:r>
          </a:p>
          <a:p>
            <a:pPr fontAlgn="base"/>
            <a:r>
              <a:rPr lang="ru-RU" sz="4600" dirty="0">
                <a:latin typeface="Corbel" panose="020B0503020204020204" pitchFamily="34" charset="0"/>
              </a:rPr>
              <a:t>На нём мы скрыли две точки. </a:t>
            </a:r>
          </a:p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Взгляд какого животного изобразили </a:t>
            </a:r>
          </a:p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авторы этого постера?</a:t>
            </a: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Acesta</a:t>
            </a:r>
            <a:r>
              <a:rPr lang="en-US" sz="4600" dirty="0">
                <a:latin typeface="Corbel" panose="020B0503020204020204" pitchFamily="34" charset="0"/>
              </a:rPr>
              <a:t> e</a:t>
            </a:r>
            <a:r>
              <a:rPr lang="ro-MD" sz="4600" dirty="0">
                <a:latin typeface="Corbel" panose="020B0503020204020204" pitchFamily="34" charset="0"/>
              </a:rPr>
              <a:t>ste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posterul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acțiunii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anuale</a:t>
            </a:r>
            <a:r>
              <a:rPr lang="en-US" sz="4600" dirty="0">
                <a:latin typeface="Corbel" panose="020B0503020204020204" pitchFamily="34" charset="0"/>
              </a:rPr>
              <a:t> ”</a:t>
            </a:r>
            <a:r>
              <a:rPr lang="en-US" sz="4600" dirty="0" err="1">
                <a:latin typeface="Corbel" panose="020B0503020204020204" pitchFamily="34" charset="0"/>
              </a:rPr>
              <a:t>Ora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u-RU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Pământului</a:t>
            </a:r>
            <a:r>
              <a:rPr lang="en-US" sz="4600" dirty="0">
                <a:latin typeface="Corbel" panose="020B0503020204020204" pitchFamily="34" charset="0"/>
              </a:rPr>
              <a:t>”, care are </a:t>
            </a:r>
            <a:r>
              <a:rPr lang="en-US" sz="4600" dirty="0" err="1">
                <a:latin typeface="Corbel" panose="020B0503020204020204" pitchFamily="34" charset="0"/>
              </a:rPr>
              <a:t>menirea</a:t>
            </a:r>
            <a:r>
              <a:rPr lang="en-US" sz="4600" dirty="0">
                <a:latin typeface="Corbel" panose="020B0503020204020204" pitchFamily="34" charset="0"/>
              </a:rPr>
              <a:t> de a </a:t>
            </a:r>
            <a:r>
              <a:rPr lang="en-US" sz="4600" dirty="0" err="1">
                <a:latin typeface="Corbel" panose="020B0503020204020204" pitchFamily="34" charset="0"/>
              </a:rPr>
              <a:t>micșora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u-RU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cantitatea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energie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electrică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utilizată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u-RU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Noi</a:t>
            </a:r>
            <a:r>
              <a:rPr lang="en-US" sz="4600" dirty="0">
                <a:latin typeface="Corbel" panose="020B0503020204020204" pitchFamily="34" charset="0"/>
              </a:rPr>
              <a:t> am </a:t>
            </a:r>
            <a:r>
              <a:rPr lang="en-US" sz="4600" dirty="0" err="1">
                <a:latin typeface="Corbel" panose="020B0503020204020204" pitchFamily="34" charset="0"/>
              </a:rPr>
              <a:t>ascuns</a:t>
            </a:r>
            <a:r>
              <a:rPr lang="en-US" sz="4600" dirty="0">
                <a:latin typeface="Corbel" panose="020B0503020204020204" pitchFamily="34" charset="0"/>
              </a:rPr>
              <a:t> 2 </a:t>
            </a:r>
            <a:r>
              <a:rPr lang="en-US" sz="4600" dirty="0" err="1">
                <a:latin typeface="Corbel" panose="020B0503020204020204" pitchFamily="34" charset="0"/>
              </a:rPr>
              <a:t>puncte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en-US" sz="4600" b="1" dirty="0" err="1">
                <a:latin typeface="Corbel" panose="020B0503020204020204" pitchFamily="34" charset="0"/>
              </a:rPr>
              <a:t>Privirea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cărui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endParaRPr lang="ru-RU" sz="4600" b="1" dirty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>
                <a:latin typeface="Corbel" panose="020B0503020204020204" pitchFamily="34" charset="0"/>
              </a:rPr>
              <a:t>animal a </a:t>
            </a:r>
            <a:r>
              <a:rPr lang="en-US" sz="4600" b="1" dirty="0" err="1">
                <a:latin typeface="Corbel" panose="020B0503020204020204" pitchFamily="34" charset="0"/>
              </a:rPr>
              <a:t>fost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redată</a:t>
            </a:r>
            <a:r>
              <a:rPr lang="en-US" sz="4600" b="1" dirty="0">
                <a:latin typeface="Corbel" panose="020B0503020204020204" pitchFamily="34" charset="0"/>
              </a:rPr>
              <a:t> de </a:t>
            </a:r>
            <a:r>
              <a:rPr lang="en-US" sz="4600" b="1" dirty="0" err="1">
                <a:latin typeface="Corbel" panose="020B0503020204020204" pitchFamily="34" charset="0"/>
              </a:rPr>
              <a:t>autori</a:t>
            </a:r>
            <a:r>
              <a:rPr lang="en-US" sz="4600" b="1" dirty="0">
                <a:latin typeface="Corbel" panose="020B0503020204020204" pitchFamily="34" charset="0"/>
              </a:rPr>
              <a:t>? </a:t>
            </a:r>
            <a:endParaRPr lang="ru-RU" sz="46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326" y="1310376"/>
            <a:ext cx="8428204" cy="8748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419193"/>
            <a:ext cx="11104195" cy="759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600" dirty="0">
                <a:latin typeface="Corbel" panose="020B0503020204020204" pitchFamily="34" charset="0"/>
              </a:rPr>
              <a:t>Это – плакат ежегодной акции </a:t>
            </a:r>
          </a:p>
          <a:p>
            <a:pPr fontAlgn="base"/>
            <a:r>
              <a:rPr lang="ru-RU" sz="4600" dirty="0">
                <a:latin typeface="Corbel" panose="020B0503020204020204" pitchFamily="34" charset="0"/>
              </a:rPr>
              <a:t>«Час Земли» с призывом уменьшить </a:t>
            </a:r>
          </a:p>
          <a:p>
            <a:pPr fontAlgn="base"/>
            <a:r>
              <a:rPr lang="ru-RU" sz="4600" dirty="0">
                <a:latin typeface="Corbel" panose="020B0503020204020204" pitchFamily="34" charset="0"/>
              </a:rPr>
              <a:t>потребление электричества. </a:t>
            </a:r>
          </a:p>
          <a:p>
            <a:pPr fontAlgn="base"/>
            <a:r>
              <a:rPr lang="ru-RU" sz="4600" dirty="0">
                <a:latin typeface="Corbel" panose="020B0503020204020204" pitchFamily="34" charset="0"/>
              </a:rPr>
              <a:t>На нём мы скрыли две точки. </a:t>
            </a:r>
          </a:p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Взгляд какого животного изобразили </a:t>
            </a:r>
          </a:p>
          <a:p>
            <a:pPr fontAlgn="base"/>
            <a:r>
              <a:rPr lang="ru-RU" sz="4600" b="1" dirty="0">
                <a:latin typeface="Corbel" panose="020B0503020204020204" pitchFamily="34" charset="0"/>
              </a:rPr>
              <a:t>авторы этого постера?</a:t>
            </a: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Acesta</a:t>
            </a:r>
            <a:r>
              <a:rPr lang="en-US" sz="4600" dirty="0">
                <a:latin typeface="Corbel" panose="020B0503020204020204" pitchFamily="34" charset="0"/>
              </a:rPr>
              <a:t> e</a:t>
            </a:r>
            <a:r>
              <a:rPr lang="ro-MD" sz="4600" dirty="0">
                <a:latin typeface="Corbel" panose="020B0503020204020204" pitchFamily="34" charset="0"/>
              </a:rPr>
              <a:t>ste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posterul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acțiunii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anuale</a:t>
            </a:r>
            <a:r>
              <a:rPr lang="en-US" sz="4600" dirty="0">
                <a:latin typeface="Corbel" panose="020B0503020204020204" pitchFamily="34" charset="0"/>
              </a:rPr>
              <a:t> ”</a:t>
            </a:r>
            <a:r>
              <a:rPr lang="en-US" sz="4600" dirty="0" err="1">
                <a:latin typeface="Corbel" panose="020B0503020204020204" pitchFamily="34" charset="0"/>
              </a:rPr>
              <a:t>Ora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u-RU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Pământului</a:t>
            </a:r>
            <a:r>
              <a:rPr lang="en-US" sz="4600" dirty="0">
                <a:latin typeface="Corbel" panose="020B0503020204020204" pitchFamily="34" charset="0"/>
              </a:rPr>
              <a:t>”, care are </a:t>
            </a:r>
            <a:r>
              <a:rPr lang="en-US" sz="4600" dirty="0" err="1">
                <a:latin typeface="Corbel" panose="020B0503020204020204" pitchFamily="34" charset="0"/>
              </a:rPr>
              <a:t>menirea</a:t>
            </a:r>
            <a:r>
              <a:rPr lang="en-US" sz="4600" dirty="0">
                <a:latin typeface="Corbel" panose="020B0503020204020204" pitchFamily="34" charset="0"/>
              </a:rPr>
              <a:t> de a </a:t>
            </a:r>
            <a:r>
              <a:rPr lang="en-US" sz="4600" dirty="0" err="1">
                <a:latin typeface="Corbel" panose="020B0503020204020204" pitchFamily="34" charset="0"/>
              </a:rPr>
              <a:t>micșora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endParaRPr lang="ru-RU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cantitatea</a:t>
            </a:r>
            <a:r>
              <a:rPr lang="en-US" sz="4600" dirty="0">
                <a:latin typeface="Corbel" panose="020B0503020204020204" pitchFamily="34" charset="0"/>
              </a:rPr>
              <a:t> de </a:t>
            </a:r>
            <a:r>
              <a:rPr lang="en-US" sz="4600" dirty="0" err="1">
                <a:latin typeface="Corbel" panose="020B0503020204020204" pitchFamily="34" charset="0"/>
              </a:rPr>
              <a:t>energie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electrică</a:t>
            </a:r>
            <a:r>
              <a:rPr lang="en-US" sz="4600" dirty="0">
                <a:latin typeface="Corbel" panose="020B0503020204020204" pitchFamily="34" charset="0"/>
              </a:rPr>
              <a:t> </a:t>
            </a:r>
            <a:r>
              <a:rPr lang="en-US" sz="4600" dirty="0" err="1">
                <a:latin typeface="Corbel" panose="020B0503020204020204" pitchFamily="34" charset="0"/>
              </a:rPr>
              <a:t>utilizată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endParaRPr lang="ru-RU" sz="4600" dirty="0">
              <a:latin typeface="Corbel" panose="020B0503020204020204" pitchFamily="34" charset="0"/>
            </a:endParaRPr>
          </a:p>
          <a:p>
            <a:pPr fontAlgn="base"/>
            <a:r>
              <a:rPr lang="en-US" sz="4600" dirty="0" err="1">
                <a:latin typeface="Corbel" panose="020B0503020204020204" pitchFamily="34" charset="0"/>
              </a:rPr>
              <a:t>Noi</a:t>
            </a:r>
            <a:r>
              <a:rPr lang="en-US" sz="4600" dirty="0">
                <a:latin typeface="Corbel" panose="020B0503020204020204" pitchFamily="34" charset="0"/>
              </a:rPr>
              <a:t> am </a:t>
            </a:r>
            <a:r>
              <a:rPr lang="en-US" sz="4600" dirty="0" err="1">
                <a:latin typeface="Corbel" panose="020B0503020204020204" pitchFamily="34" charset="0"/>
              </a:rPr>
              <a:t>ascuns</a:t>
            </a:r>
            <a:r>
              <a:rPr lang="en-US" sz="4600" dirty="0">
                <a:latin typeface="Corbel" panose="020B0503020204020204" pitchFamily="34" charset="0"/>
              </a:rPr>
              <a:t> 2 </a:t>
            </a:r>
            <a:r>
              <a:rPr lang="en-US" sz="4600" dirty="0" err="1">
                <a:latin typeface="Corbel" panose="020B0503020204020204" pitchFamily="34" charset="0"/>
              </a:rPr>
              <a:t>puncte</a:t>
            </a:r>
            <a:r>
              <a:rPr lang="en-US" sz="4600" dirty="0">
                <a:latin typeface="Corbel" panose="020B0503020204020204" pitchFamily="34" charset="0"/>
              </a:rPr>
              <a:t>. </a:t>
            </a:r>
            <a:r>
              <a:rPr lang="en-US" sz="4600" b="1" dirty="0" err="1">
                <a:latin typeface="Corbel" panose="020B0503020204020204" pitchFamily="34" charset="0"/>
              </a:rPr>
              <a:t>Privirea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cărui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endParaRPr lang="ru-RU" sz="4600" b="1" dirty="0">
              <a:latin typeface="Corbel" panose="020B0503020204020204" pitchFamily="34" charset="0"/>
            </a:endParaRPr>
          </a:p>
          <a:p>
            <a:pPr fontAlgn="base"/>
            <a:r>
              <a:rPr lang="en-US" sz="4600" b="1" dirty="0">
                <a:latin typeface="Corbel" panose="020B0503020204020204" pitchFamily="34" charset="0"/>
              </a:rPr>
              <a:t>animal a </a:t>
            </a:r>
            <a:r>
              <a:rPr lang="en-US" sz="4600" b="1" dirty="0" err="1">
                <a:latin typeface="Corbel" panose="020B0503020204020204" pitchFamily="34" charset="0"/>
              </a:rPr>
              <a:t>fost</a:t>
            </a:r>
            <a:r>
              <a:rPr lang="en-US" sz="4600" b="1" dirty="0">
                <a:latin typeface="Corbel" panose="020B0503020204020204" pitchFamily="34" charset="0"/>
              </a:rPr>
              <a:t> </a:t>
            </a:r>
            <a:r>
              <a:rPr lang="en-US" sz="4600" b="1" dirty="0" err="1">
                <a:latin typeface="Corbel" panose="020B0503020204020204" pitchFamily="34" charset="0"/>
              </a:rPr>
              <a:t>redată</a:t>
            </a:r>
            <a:r>
              <a:rPr lang="en-US" sz="4600" b="1" dirty="0">
                <a:latin typeface="Corbel" panose="020B0503020204020204" pitchFamily="34" charset="0"/>
              </a:rPr>
              <a:t> de </a:t>
            </a:r>
            <a:r>
              <a:rPr lang="en-US" sz="4600" b="1" dirty="0" err="1">
                <a:latin typeface="Corbel" panose="020B0503020204020204" pitchFamily="34" charset="0"/>
              </a:rPr>
              <a:t>autori</a:t>
            </a:r>
            <a:r>
              <a:rPr lang="en-US" sz="4600" b="1">
                <a:latin typeface="Corbel" panose="020B0503020204020204" pitchFamily="34" charset="0"/>
              </a:rPr>
              <a:t>? </a:t>
            </a:r>
            <a:endParaRPr lang="ru-RU" sz="46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326" y="1310376"/>
            <a:ext cx="8428204" cy="8748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206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74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>
                <a:latin typeface="Corbel" panose="020B0503020204020204" pitchFamily="34" charset="0"/>
              </a:rPr>
              <a:t>2013 году ОНА принесла не только праздник, но и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пользу</a:t>
            </a:r>
            <a:r>
              <a:rPr lang="ru-RU" sz="6200" dirty="0">
                <a:latin typeface="Corbel" panose="020B0503020204020204" pitchFamily="34" charset="0"/>
              </a:rPr>
              <a:t>. В конце января в центральном парке Кишинёва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обновили </a:t>
            </a:r>
            <a:r>
              <a:rPr lang="ru-RU" sz="6200" dirty="0">
                <a:latin typeface="Corbel" panose="020B0503020204020204" pitchFamily="34" charset="0"/>
              </a:rPr>
              <a:t>скамейки. Это стало возможно благодаря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переработке </a:t>
            </a:r>
            <a:r>
              <a:rPr lang="ru-RU" sz="6200" dirty="0">
                <a:latin typeface="Corbel" panose="020B0503020204020204" pitchFamily="34" charset="0"/>
              </a:rPr>
              <a:t>ЕЁ. </a:t>
            </a:r>
            <a:r>
              <a:rPr lang="ru-RU" sz="6200" b="1" dirty="0">
                <a:latin typeface="Corbel" panose="020B0503020204020204" pitchFamily="34" charset="0"/>
              </a:rPr>
              <a:t>Назовите ЕЁ двумя </a:t>
            </a:r>
            <a:r>
              <a:rPr lang="ru-RU" sz="6200" b="1" dirty="0" smtClean="0">
                <a:latin typeface="Corbel" panose="020B0503020204020204" pitchFamily="34" charset="0"/>
              </a:rPr>
              <a:t>словами.</a:t>
            </a:r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În</a:t>
            </a:r>
            <a:r>
              <a:rPr lang="en-US" sz="6200" dirty="0" smtClean="0">
                <a:latin typeface="Corbel" panose="020B0503020204020204" pitchFamily="34" charset="0"/>
              </a:rPr>
              <a:t> </a:t>
            </a:r>
            <a:r>
              <a:rPr lang="en-US" sz="6200" dirty="0">
                <a:latin typeface="Corbel" panose="020B0503020204020204" pitchFamily="34" charset="0"/>
              </a:rPr>
              <a:t>2013 EL ne-a </a:t>
            </a:r>
            <a:r>
              <a:rPr lang="en-US" sz="6200" dirty="0" err="1">
                <a:latin typeface="Corbel" panose="020B0503020204020204" pitchFamily="34" charset="0"/>
              </a:rPr>
              <a:t>adus</a:t>
            </a:r>
            <a:r>
              <a:rPr lang="en-US" sz="6200" dirty="0">
                <a:latin typeface="Corbel" panose="020B0503020204020204" pitchFamily="34" charset="0"/>
              </a:rPr>
              <a:t> nu </a:t>
            </a:r>
            <a:r>
              <a:rPr lang="en-US" sz="6200" dirty="0" err="1">
                <a:latin typeface="Corbel" panose="020B0503020204020204" pitchFamily="34" charset="0"/>
              </a:rPr>
              <a:t>doar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dispoziție</a:t>
            </a:r>
            <a:r>
              <a:rPr lang="en-US" sz="6200" dirty="0">
                <a:latin typeface="Corbel" panose="020B0503020204020204" pitchFamily="34" charset="0"/>
              </a:rPr>
              <a:t> de </a:t>
            </a:r>
            <a:r>
              <a:rPr lang="en-US" sz="6200" dirty="0" err="1">
                <a:latin typeface="Corbel" panose="020B0503020204020204" pitchFamily="34" charset="0"/>
              </a:rPr>
              <a:t>sărbătoare</a:t>
            </a:r>
            <a:r>
              <a:rPr lang="en-US" sz="6200" dirty="0">
                <a:latin typeface="Corbel" panose="020B0503020204020204" pitchFamily="34" charset="0"/>
              </a:rPr>
              <a:t>, ci </a:t>
            </a:r>
            <a:r>
              <a:rPr lang="en-US" sz="6200" dirty="0" err="1">
                <a:latin typeface="Corbel" panose="020B0503020204020204" pitchFamily="34" charset="0"/>
              </a:rPr>
              <a:t>și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beneficii</a:t>
            </a:r>
            <a:r>
              <a:rPr lang="en-US" sz="6200" dirty="0">
                <a:latin typeface="Corbel" panose="020B0503020204020204" pitchFamily="34" charset="0"/>
              </a:rPr>
              <a:t>. </a:t>
            </a:r>
            <a:r>
              <a:rPr lang="en-US" sz="6200" dirty="0" err="1">
                <a:latin typeface="Corbel" panose="020B0503020204020204" pitchFamily="34" charset="0"/>
              </a:rPr>
              <a:t>Datorită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reutilizării</a:t>
            </a:r>
            <a:r>
              <a:rPr lang="en-US" sz="6200" dirty="0">
                <a:latin typeface="Corbel" panose="020B0503020204020204" pitchFamily="34" charset="0"/>
              </a:rPr>
              <a:t> LUI la </a:t>
            </a:r>
            <a:r>
              <a:rPr lang="en-US" sz="6200" dirty="0" err="1">
                <a:latin typeface="Corbel" panose="020B0503020204020204" pitchFamily="34" charset="0"/>
              </a:rPr>
              <a:t>sfârșit</a:t>
            </a:r>
            <a:r>
              <a:rPr lang="en-US" sz="6200" dirty="0">
                <a:latin typeface="Corbel" panose="020B0503020204020204" pitchFamily="34" charset="0"/>
              </a:rPr>
              <a:t> de </a:t>
            </a:r>
            <a:r>
              <a:rPr lang="en-US" sz="6200" dirty="0" err="1">
                <a:latin typeface="Corbel" panose="020B0503020204020204" pitchFamily="34" charset="0"/>
              </a:rPr>
              <a:t>ianuarie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în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Parcul</a:t>
            </a:r>
            <a:r>
              <a:rPr lang="en-US" sz="6200" dirty="0" smtClean="0">
                <a:latin typeface="Corbel" panose="020B0503020204020204" pitchFamily="34" charset="0"/>
              </a:rPr>
              <a:t> </a:t>
            </a:r>
            <a:r>
              <a:rPr lang="en-US" sz="6200" dirty="0">
                <a:latin typeface="Corbel" panose="020B0503020204020204" pitchFamily="34" charset="0"/>
              </a:rPr>
              <a:t>Central din </a:t>
            </a:r>
            <a:r>
              <a:rPr lang="en-US" sz="6200" dirty="0" err="1">
                <a:latin typeface="Corbel" panose="020B0503020204020204" pitchFamily="34" charset="0"/>
              </a:rPr>
              <a:t>Chișinău</a:t>
            </a:r>
            <a:r>
              <a:rPr lang="en-US" sz="6200" dirty="0">
                <a:latin typeface="Corbel" panose="020B0503020204020204" pitchFamily="34" charset="0"/>
              </a:rPr>
              <a:t> au </a:t>
            </a:r>
            <a:r>
              <a:rPr lang="en-US" sz="6200" dirty="0" err="1">
                <a:latin typeface="Corbel" panose="020B0503020204020204" pitchFamily="34" charset="0"/>
              </a:rPr>
              <a:t>fost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reînnoite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băncile</a:t>
            </a:r>
            <a:r>
              <a:rPr lang="en-US" sz="6200" dirty="0">
                <a:latin typeface="Corbel" panose="020B0503020204020204" pitchFamily="34" charset="0"/>
              </a:rPr>
              <a:t>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b="1" dirty="0" err="1" smtClean="0">
                <a:latin typeface="Corbel" panose="020B0503020204020204" pitchFamily="34" charset="0"/>
              </a:rPr>
              <a:t>Numiți</a:t>
            </a:r>
            <a:r>
              <a:rPr lang="en-US" sz="6200" b="1" dirty="0" smtClean="0">
                <a:latin typeface="Corbel" panose="020B0503020204020204" pitchFamily="34" charset="0"/>
              </a:rPr>
              <a:t>-L </a:t>
            </a:r>
            <a:r>
              <a:rPr lang="en-US" sz="6200" b="1" dirty="0" err="1">
                <a:latin typeface="Corbel" panose="020B0503020204020204" pitchFamily="34" charset="0"/>
              </a:rPr>
              <a:t>prin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trei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cuvinte</a:t>
            </a:r>
            <a:r>
              <a:rPr lang="en-US" sz="6200" b="1" dirty="0">
                <a:latin typeface="Corbel" panose="020B0503020204020204" pitchFamily="34" charset="0"/>
              </a:rPr>
              <a:t>. </a:t>
            </a:r>
            <a:endParaRPr lang="ru-RU" sz="6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74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>
                <a:latin typeface="Corbel" panose="020B0503020204020204" pitchFamily="34" charset="0"/>
              </a:rPr>
              <a:t>2013 году ОНА принесла не только праздник, но и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пользу</a:t>
            </a:r>
            <a:r>
              <a:rPr lang="ru-RU" sz="6200" dirty="0">
                <a:latin typeface="Corbel" panose="020B0503020204020204" pitchFamily="34" charset="0"/>
              </a:rPr>
              <a:t>. В конце января в центральном парке Кишинёва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обновили </a:t>
            </a:r>
            <a:r>
              <a:rPr lang="ru-RU" sz="6200" dirty="0">
                <a:latin typeface="Corbel" panose="020B0503020204020204" pitchFamily="34" charset="0"/>
              </a:rPr>
              <a:t>скамейки. Это стало возможно благодаря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200" dirty="0" smtClean="0">
                <a:latin typeface="Corbel" panose="020B0503020204020204" pitchFamily="34" charset="0"/>
              </a:rPr>
              <a:t>переработке </a:t>
            </a:r>
            <a:r>
              <a:rPr lang="ru-RU" sz="6200" dirty="0">
                <a:latin typeface="Corbel" panose="020B0503020204020204" pitchFamily="34" charset="0"/>
              </a:rPr>
              <a:t>ЕЁ. </a:t>
            </a:r>
            <a:r>
              <a:rPr lang="ru-RU" sz="6200" b="1" dirty="0">
                <a:latin typeface="Corbel" panose="020B0503020204020204" pitchFamily="34" charset="0"/>
              </a:rPr>
              <a:t>Назовите ЕЁ двумя </a:t>
            </a:r>
            <a:r>
              <a:rPr lang="ru-RU" sz="6200" b="1" dirty="0" smtClean="0">
                <a:latin typeface="Corbel" panose="020B0503020204020204" pitchFamily="34" charset="0"/>
              </a:rPr>
              <a:t>словами.</a:t>
            </a:r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În</a:t>
            </a:r>
            <a:r>
              <a:rPr lang="en-US" sz="6200" dirty="0" smtClean="0">
                <a:latin typeface="Corbel" panose="020B0503020204020204" pitchFamily="34" charset="0"/>
              </a:rPr>
              <a:t> </a:t>
            </a:r>
            <a:r>
              <a:rPr lang="en-US" sz="6200" dirty="0">
                <a:latin typeface="Corbel" panose="020B0503020204020204" pitchFamily="34" charset="0"/>
              </a:rPr>
              <a:t>2013 EL ne-a </a:t>
            </a:r>
            <a:r>
              <a:rPr lang="en-US" sz="6200" dirty="0" err="1">
                <a:latin typeface="Corbel" panose="020B0503020204020204" pitchFamily="34" charset="0"/>
              </a:rPr>
              <a:t>adus</a:t>
            </a:r>
            <a:r>
              <a:rPr lang="en-US" sz="6200" dirty="0">
                <a:latin typeface="Corbel" panose="020B0503020204020204" pitchFamily="34" charset="0"/>
              </a:rPr>
              <a:t> nu </a:t>
            </a:r>
            <a:r>
              <a:rPr lang="en-US" sz="6200" dirty="0" err="1">
                <a:latin typeface="Corbel" panose="020B0503020204020204" pitchFamily="34" charset="0"/>
              </a:rPr>
              <a:t>doar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dispoziție</a:t>
            </a:r>
            <a:r>
              <a:rPr lang="en-US" sz="6200" dirty="0">
                <a:latin typeface="Corbel" panose="020B0503020204020204" pitchFamily="34" charset="0"/>
              </a:rPr>
              <a:t> de </a:t>
            </a:r>
            <a:r>
              <a:rPr lang="en-US" sz="6200" dirty="0" err="1">
                <a:latin typeface="Corbel" panose="020B0503020204020204" pitchFamily="34" charset="0"/>
              </a:rPr>
              <a:t>sărbătoare</a:t>
            </a:r>
            <a:r>
              <a:rPr lang="en-US" sz="6200" dirty="0">
                <a:latin typeface="Corbel" panose="020B0503020204020204" pitchFamily="34" charset="0"/>
              </a:rPr>
              <a:t>, ci </a:t>
            </a:r>
            <a:r>
              <a:rPr lang="en-US" sz="6200" dirty="0" err="1">
                <a:latin typeface="Corbel" panose="020B0503020204020204" pitchFamily="34" charset="0"/>
              </a:rPr>
              <a:t>și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beneficii</a:t>
            </a:r>
            <a:r>
              <a:rPr lang="en-US" sz="6200" dirty="0">
                <a:latin typeface="Corbel" panose="020B0503020204020204" pitchFamily="34" charset="0"/>
              </a:rPr>
              <a:t>. </a:t>
            </a:r>
            <a:r>
              <a:rPr lang="en-US" sz="6200" dirty="0" err="1">
                <a:latin typeface="Corbel" panose="020B0503020204020204" pitchFamily="34" charset="0"/>
              </a:rPr>
              <a:t>Datorită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reutilizării</a:t>
            </a:r>
            <a:r>
              <a:rPr lang="en-US" sz="6200" dirty="0">
                <a:latin typeface="Corbel" panose="020B0503020204020204" pitchFamily="34" charset="0"/>
              </a:rPr>
              <a:t> LUI la </a:t>
            </a:r>
            <a:r>
              <a:rPr lang="en-US" sz="6200" dirty="0" err="1">
                <a:latin typeface="Corbel" panose="020B0503020204020204" pitchFamily="34" charset="0"/>
              </a:rPr>
              <a:t>sfârșit</a:t>
            </a:r>
            <a:r>
              <a:rPr lang="en-US" sz="6200" dirty="0">
                <a:latin typeface="Corbel" panose="020B0503020204020204" pitchFamily="34" charset="0"/>
              </a:rPr>
              <a:t> de </a:t>
            </a:r>
            <a:r>
              <a:rPr lang="en-US" sz="6200" dirty="0" err="1">
                <a:latin typeface="Corbel" panose="020B0503020204020204" pitchFamily="34" charset="0"/>
              </a:rPr>
              <a:t>ianuarie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în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dirty="0" err="1" smtClean="0">
                <a:latin typeface="Corbel" panose="020B0503020204020204" pitchFamily="34" charset="0"/>
              </a:rPr>
              <a:t>Parcul</a:t>
            </a:r>
            <a:r>
              <a:rPr lang="en-US" sz="6200" dirty="0" smtClean="0">
                <a:latin typeface="Corbel" panose="020B0503020204020204" pitchFamily="34" charset="0"/>
              </a:rPr>
              <a:t> </a:t>
            </a:r>
            <a:r>
              <a:rPr lang="en-US" sz="6200" dirty="0">
                <a:latin typeface="Corbel" panose="020B0503020204020204" pitchFamily="34" charset="0"/>
              </a:rPr>
              <a:t>Central din </a:t>
            </a:r>
            <a:r>
              <a:rPr lang="en-US" sz="6200" dirty="0" err="1">
                <a:latin typeface="Corbel" panose="020B0503020204020204" pitchFamily="34" charset="0"/>
              </a:rPr>
              <a:t>Chișinău</a:t>
            </a:r>
            <a:r>
              <a:rPr lang="en-US" sz="6200" dirty="0">
                <a:latin typeface="Corbel" panose="020B0503020204020204" pitchFamily="34" charset="0"/>
              </a:rPr>
              <a:t> au </a:t>
            </a:r>
            <a:r>
              <a:rPr lang="en-US" sz="6200" dirty="0" err="1">
                <a:latin typeface="Corbel" panose="020B0503020204020204" pitchFamily="34" charset="0"/>
              </a:rPr>
              <a:t>fost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reînnoite</a:t>
            </a:r>
            <a:r>
              <a:rPr lang="en-US" sz="6200" dirty="0">
                <a:latin typeface="Corbel" panose="020B0503020204020204" pitchFamily="34" charset="0"/>
              </a:rPr>
              <a:t> </a:t>
            </a:r>
            <a:r>
              <a:rPr lang="en-US" sz="6200" dirty="0" err="1">
                <a:latin typeface="Corbel" panose="020B0503020204020204" pitchFamily="34" charset="0"/>
              </a:rPr>
              <a:t>băncile</a:t>
            </a:r>
            <a:r>
              <a:rPr lang="en-US" sz="6200" dirty="0">
                <a:latin typeface="Corbel" panose="020B0503020204020204" pitchFamily="34" charset="0"/>
              </a:rPr>
              <a:t>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200" b="1" dirty="0" err="1" smtClean="0">
                <a:latin typeface="Corbel" panose="020B0503020204020204" pitchFamily="34" charset="0"/>
              </a:rPr>
              <a:t>Numiți</a:t>
            </a:r>
            <a:r>
              <a:rPr lang="en-US" sz="6200" b="1" dirty="0" smtClean="0">
                <a:latin typeface="Corbel" panose="020B0503020204020204" pitchFamily="34" charset="0"/>
              </a:rPr>
              <a:t>-L </a:t>
            </a:r>
            <a:r>
              <a:rPr lang="en-US" sz="6200" b="1" dirty="0" err="1">
                <a:latin typeface="Corbel" panose="020B0503020204020204" pitchFamily="34" charset="0"/>
              </a:rPr>
              <a:t>prin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trei</a:t>
            </a:r>
            <a:r>
              <a:rPr lang="en-US" sz="6200" b="1" dirty="0">
                <a:latin typeface="Corbel" panose="020B0503020204020204" pitchFamily="34" charset="0"/>
              </a:rPr>
              <a:t> </a:t>
            </a:r>
            <a:r>
              <a:rPr lang="en-US" sz="6200" b="1" dirty="0" err="1">
                <a:latin typeface="Corbel" panose="020B0503020204020204" pitchFamily="34" charset="0"/>
              </a:rPr>
              <a:t>cuvinte</a:t>
            </a:r>
            <a:r>
              <a:rPr lang="en-US" sz="6200" b="1" dirty="0">
                <a:latin typeface="Corbel" panose="020B0503020204020204" pitchFamily="34" charset="0"/>
              </a:rPr>
              <a:t>. </a:t>
            </a:r>
            <a:endParaRPr lang="ru-RU" sz="6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3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научить подрастающее поколение экономить воду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электроэнергию, выпустили онлайн-игру наподобие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Тетриса». Пользователи должны максимально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эффективно </a:t>
            </a:r>
            <a:r>
              <a:rPr lang="ru-RU" sz="6000" dirty="0">
                <a:latin typeface="Corbel" panose="020B0503020204020204" pitchFamily="34" charset="0"/>
              </a:rPr>
              <a:t>заполнить бытовой прибор. </a:t>
            </a:r>
            <a:r>
              <a:rPr lang="ru-RU" sz="6000" b="1" dirty="0" smtClean="0">
                <a:latin typeface="Corbel" panose="020B0503020204020204" pitchFamily="34" charset="0"/>
              </a:rPr>
              <a:t>Какой?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>
                <a:latin typeface="Corbel" panose="020B0503020204020204" pitchFamily="34" charset="0"/>
              </a:rPr>
              <a:t>învăța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tânăra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generație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economisească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apă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electricitate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lansat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joc</a:t>
            </a:r>
            <a:r>
              <a:rPr lang="en-US" sz="6000" dirty="0">
                <a:latin typeface="Corbel" panose="020B0503020204020204" pitchFamily="34" charset="0"/>
              </a:rPr>
              <a:t> online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aseamănă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Tetris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Jucătorii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trebuie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umple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aparat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uz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casnic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cât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mai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eficient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posibil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>
                <a:latin typeface="Corbel" panose="020B0503020204020204" pitchFamily="34" charset="0"/>
              </a:rPr>
              <a:t>Despre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aparat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научить подрастающее поколение экономить воду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электроэнергию, выпустили онлайн-игру наподобие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Тетриса». Пользователи должны максимально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эффективно </a:t>
            </a:r>
            <a:r>
              <a:rPr lang="ru-RU" sz="6000" dirty="0">
                <a:latin typeface="Corbel" panose="020B0503020204020204" pitchFamily="34" charset="0"/>
              </a:rPr>
              <a:t>заполнить бытовой прибор. </a:t>
            </a:r>
            <a:r>
              <a:rPr lang="ru-RU" sz="6000" b="1" dirty="0" smtClean="0">
                <a:latin typeface="Corbel" panose="020B0503020204020204" pitchFamily="34" charset="0"/>
              </a:rPr>
              <a:t>Какой?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>
                <a:latin typeface="Corbel" panose="020B0503020204020204" pitchFamily="34" charset="0"/>
              </a:rPr>
              <a:t>învăța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tânăra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generație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economisească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apă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electricitate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lansat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joc</a:t>
            </a:r>
            <a:r>
              <a:rPr lang="en-US" sz="6000" dirty="0">
                <a:latin typeface="Corbel" panose="020B0503020204020204" pitchFamily="34" charset="0"/>
              </a:rPr>
              <a:t> online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aseamănă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Tetris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Jucătorii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trebuie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umple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aparat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uz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casnic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cât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mai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eficient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posibil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>
                <a:latin typeface="Corbel" panose="020B0503020204020204" pitchFamily="34" charset="0"/>
              </a:rPr>
              <a:t>Despre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aparat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127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научить подрастающее поколение экономить воду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электроэнергию, выпустили онлайн-игру наподобие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Тетриса». Пользователи должны максимально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эффективно </a:t>
            </a:r>
            <a:r>
              <a:rPr lang="ru-RU" sz="6000" dirty="0">
                <a:latin typeface="Corbel" panose="020B0503020204020204" pitchFamily="34" charset="0"/>
              </a:rPr>
              <a:t>заполнить бытовой прибор. </a:t>
            </a:r>
            <a:r>
              <a:rPr lang="ru-RU" sz="6000" b="1" dirty="0" smtClean="0">
                <a:latin typeface="Corbel" panose="020B0503020204020204" pitchFamily="34" charset="0"/>
              </a:rPr>
              <a:t>Какой?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a </a:t>
            </a:r>
            <a:r>
              <a:rPr lang="en-US" sz="6000" dirty="0" err="1">
                <a:latin typeface="Corbel" panose="020B0503020204020204" pitchFamily="34" charset="0"/>
              </a:rPr>
              <a:t>învăța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tânăra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generație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economisească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apă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electricitate</a:t>
            </a:r>
            <a:r>
              <a:rPr lang="en-US" sz="6000" dirty="0">
                <a:latin typeface="Corbel" panose="020B0503020204020204" pitchFamily="34" charset="0"/>
              </a:rPr>
              <a:t>, a </a:t>
            </a:r>
            <a:r>
              <a:rPr lang="en-US" sz="6000" dirty="0" err="1">
                <a:latin typeface="Corbel" panose="020B0503020204020204" pitchFamily="34" charset="0"/>
              </a:rPr>
              <a:t>fost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lansat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joc</a:t>
            </a:r>
            <a:r>
              <a:rPr lang="en-US" sz="6000" dirty="0">
                <a:latin typeface="Corbel" panose="020B0503020204020204" pitchFamily="34" charset="0"/>
              </a:rPr>
              <a:t> online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aseamănă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Tetris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Jucătorii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trebuie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umple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aparat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uz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casnic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cât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mai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eficient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posibil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>
                <a:latin typeface="Corbel" panose="020B0503020204020204" pitchFamily="34" charset="0"/>
              </a:rPr>
              <a:t>Despre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aparat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238500"/>
            <a:ext cx="20125206" cy="50292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237091"/>
            <a:ext cx="20110500" cy="503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10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Книга </a:t>
            </a:r>
            <a:r>
              <a:rPr lang="ru-RU" sz="6500" dirty="0">
                <a:latin typeface="Corbel" panose="020B0503020204020204" pitchFamily="34" charset="0"/>
              </a:rPr>
              <a:t>«Мир без нас» описывает последствия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внезапного </a:t>
            </a:r>
            <a:r>
              <a:rPr lang="ru-RU" sz="6500" dirty="0">
                <a:latin typeface="Corbel" panose="020B0503020204020204" pitchFamily="34" charset="0"/>
              </a:rPr>
              <a:t>исчезновения человечества.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Какой </a:t>
            </a:r>
            <a:r>
              <a:rPr lang="ru-RU" sz="6500" b="1" dirty="0">
                <a:latin typeface="Corbel" panose="020B0503020204020204" pitchFamily="34" charset="0"/>
              </a:rPr>
              <a:t>украинский город исследовал автор для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иллюстрации </a:t>
            </a:r>
            <a:r>
              <a:rPr lang="ru-RU" sz="6500" b="1" dirty="0">
                <a:latin typeface="Corbel" panose="020B0503020204020204" pitchFamily="34" charset="0"/>
              </a:rPr>
              <a:t>будущего покинутых </a:t>
            </a:r>
            <a:r>
              <a:rPr lang="ru-RU" sz="6500" b="1" dirty="0" smtClean="0">
                <a:latin typeface="Corbel" panose="020B0503020204020204" pitchFamily="34" charset="0"/>
              </a:rPr>
              <a:t>городов?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Cartea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”O </a:t>
            </a:r>
            <a:r>
              <a:rPr lang="en-US" sz="6500" dirty="0" err="1">
                <a:latin typeface="Corbel" panose="020B0503020204020204" pitchFamily="34" charset="0"/>
              </a:rPr>
              <a:t>lume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fără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noi</a:t>
            </a:r>
            <a:r>
              <a:rPr lang="en-US" sz="6500" dirty="0">
                <a:latin typeface="Corbel" panose="020B0503020204020204" pitchFamily="34" charset="0"/>
              </a:rPr>
              <a:t>” </a:t>
            </a:r>
            <a:r>
              <a:rPr lang="en-US" sz="6500" dirty="0" err="1">
                <a:latin typeface="Corbel" panose="020B0503020204020204" pitchFamily="34" charset="0"/>
              </a:rPr>
              <a:t>descrie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consecințele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dispariției</a:t>
            </a:r>
            <a:endParaRPr lang="ro-MD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bruște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a </a:t>
            </a:r>
            <a:r>
              <a:rPr lang="en-US" sz="6500" dirty="0" err="1">
                <a:latin typeface="Corbel" panose="020B0503020204020204" pitchFamily="34" charset="0"/>
              </a:rPr>
              <a:t>umanității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b="1" dirty="0">
                <a:latin typeface="Corbel" panose="020B0503020204020204" pitchFamily="34" charset="0"/>
              </a:rPr>
              <a:t>Ce </a:t>
            </a:r>
            <a:r>
              <a:rPr lang="en-US" sz="6500" b="1" dirty="0" err="1">
                <a:latin typeface="Corbel" panose="020B0503020204020204" pitchFamily="34" charset="0"/>
              </a:rPr>
              <a:t>oraș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ucrainean</a:t>
            </a:r>
            <a:r>
              <a:rPr lang="en-US" sz="6500" b="1" dirty="0">
                <a:latin typeface="Corbel" panose="020B0503020204020204" pitchFamily="34" charset="0"/>
              </a:rPr>
              <a:t> a </a:t>
            </a:r>
            <a:r>
              <a:rPr lang="en-US" sz="6500" b="1" dirty="0" err="1" smtClean="0">
                <a:latin typeface="Corbel" panose="020B0503020204020204" pitchFamily="34" charset="0"/>
              </a:rPr>
              <a:t>explorat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autorul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pentru</a:t>
            </a:r>
            <a:r>
              <a:rPr lang="en-US" sz="6500" b="1" dirty="0">
                <a:latin typeface="Corbel" panose="020B0503020204020204" pitchFamily="34" charset="0"/>
              </a:rPr>
              <a:t> a </a:t>
            </a:r>
            <a:r>
              <a:rPr lang="en-US" sz="6500" b="1" dirty="0" err="1">
                <a:latin typeface="Corbel" panose="020B0503020204020204" pitchFamily="34" charset="0"/>
              </a:rPr>
              <a:t>ilustra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mai</a:t>
            </a:r>
            <a:r>
              <a:rPr lang="en-US" sz="6500" b="1" dirty="0">
                <a:latin typeface="Corbel" panose="020B0503020204020204" pitchFamily="34" charset="0"/>
              </a:rPr>
              <a:t> bine </a:t>
            </a:r>
            <a:r>
              <a:rPr lang="en-US" sz="6500" b="1" dirty="0" err="1">
                <a:latin typeface="Corbel" panose="020B0503020204020204" pitchFamily="34" charset="0"/>
              </a:rPr>
              <a:t>viitorul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orașelor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abandonate</a:t>
            </a:r>
            <a:r>
              <a:rPr lang="en-US" sz="6500" b="1" dirty="0">
                <a:latin typeface="Corbel" panose="020B0503020204020204" pitchFamily="34" charset="0"/>
              </a:rPr>
              <a:t>? 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Книга </a:t>
            </a:r>
            <a:r>
              <a:rPr lang="ru-RU" sz="6500" dirty="0">
                <a:latin typeface="Corbel" panose="020B0503020204020204" pitchFamily="34" charset="0"/>
              </a:rPr>
              <a:t>«Мир без нас» описывает последствия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внезапного </a:t>
            </a:r>
            <a:r>
              <a:rPr lang="ru-RU" sz="6500" dirty="0">
                <a:latin typeface="Corbel" panose="020B0503020204020204" pitchFamily="34" charset="0"/>
              </a:rPr>
              <a:t>исчезновения человечества.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Какой </a:t>
            </a:r>
            <a:r>
              <a:rPr lang="ru-RU" sz="6500" b="1" dirty="0">
                <a:latin typeface="Corbel" panose="020B0503020204020204" pitchFamily="34" charset="0"/>
              </a:rPr>
              <a:t>украинский город исследовал автор для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иллюстрации </a:t>
            </a:r>
            <a:r>
              <a:rPr lang="ru-RU" sz="6500" b="1" dirty="0">
                <a:latin typeface="Corbel" panose="020B0503020204020204" pitchFamily="34" charset="0"/>
              </a:rPr>
              <a:t>будущего покинутых </a:t>
            </a:r>
            <a:r>
              <a:rPr lang="ru-RU" sz="6500" b="1" dirty="0" smtClean="0">
                <a:latin typeface="Corbel" panose="020B0503020204020204" pitchFamily="34" charset="0"/>
              </a:rPr>
              <a:t>городов?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Cartea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”O </a:t>
            </a:r>
            <a:r>
              <a:rPr lang="en-US" sz="6500" dirty="0" err="1">
                <a:latin typeface="Corbel" panose="020B0503020204020204" pitchFamily="34" charset="0"/>
              </a:rPr>
              <a:t>lume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fără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noi</a:t>
            </a:r>
            <a:r>
              <a:rPr lang="en-US" sz="6500" dirty="0">
                <a:latin typeface="Corbel" panose="020B0503020204020204" pitchFamily="34" charset="0"/>
              </a:rPr>
              <a:t>” </a:t>
            </a:r>
            <a:r>
              <a:rPr lang="en-US" sz="6500" dirty="0" err="1">
                <a:latin typeface="Corbel" panose="020B0503020204020204" pitchFamily="34" charset="0"/>
              </a:rPr>
              <a:t>descrie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consecințele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dispariției</a:t>
            </a:r>
            <a:endParaRPr lang="ro-MD" sz="6500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bruște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a </a:t>
            </a:r>
            <a:r>
              <a:rPr lang="en-US" sz="6500" dirty="0" err="1">
                <a:latin typeface="Corbel" panose="020B0503020204020204" pitchFamily="34" charset="0"/>
              </a:rPr>
              <a:t>umanității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b="1" dirty="0">
                <a:latin typeface="Corbel" panose="020B0503020204020204" pitchFamily="34" charset="0"/>
              </a:rPr>
              <a:t>Ce </a:t>
            </a:r>
            <a:r>
              <a:rPr lang="en-US" sz="6500" b="1" dirty="0" err="1">
                <a:latin typeface="Corbel" panose="020B0503020204020204" pitchFamily="34" charset="0"/>
              </a:rPr>
              <a:t>oraș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ucrainean</a:t>
            </a:r>
            <a:r>
              <a:rPr lang="en-US" sz="6500" b="1" dirty="0">
                <a:latin typeface="Corbel" panose="020B0503020204020204" pitchFamily="34" charset="0"/>
              </a:rPr>
              <a:t> a </a:t>
            </a:r>
            <a:r>
              <a:rPr lang="en-US" sz="6500" b="1" dirty="0" err="1" smtClean="0">
                <a:latin typeface="Corbel" panose="020B0503020204020204" pitchFamily="34" charset="0"/>
              </a:rPr>
              <a:t>explorat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autorul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pentru</a:t>
            </a:r>
            <a:r>
              <a:rPr lang="en-US" sz="6500" b="1" dirty="0">
                <a:latin typeface="Corbel" panose="020B0503020204020204" pitchFamily="34" charset="0"/>
              </a:rPr>
              <a:t> a </a:t>
            </a:r>
            <a:r>
              <a:rPr lang="en-US" sz="6500" b="1" dirty="0" err="1">
                <a:latin typeface="Corbel" panose="020B0503020204020204" pitchFamily="34" charset="0"/>
              </a:rPr>
              <a:t>ilustra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mai</a:t>
            </a:r>
            <a:r>
              <a:rPr lang="en-US" sz="6500" b="1" dirty="0">
                <a:latin typeface="Corbel" panose="020B0503020204020204" pitchFamily="34" charset="0"/>
              </a:rPr>
              <a:t> bine </a:t>
            </a:r>
            <a:r>
              <a:rPr lang="en-US" sz="6500" b="1" dirty="0" err="1">
                <a:latin typeface="Corbel" panose="020B0503020204020204" pitchFamily="34" charset="0"/>
              </a:rPr>
              <a:t>viitorul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orașelor</a:t>
            </a:r>
            <a:endParaRPr lang="ro-MD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abandonate</a:t>
            </a:r>
            <a:r>
              <a:rPr lang="en-US" sz="6500" b="1" dirty="0">
                <a:latin typeface="Corbel" panose="020B0503020204020204" pitchFamily="34" charset="0"/>
              </a:rPr>
              <a:t>? 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10367925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</a:t>
            </a:r>
            <a:r>
              <a:rPr lang="ro-MD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</a:t>
            </a:r>
            <a:r>
              <a:rPr lang="ru-RU" sz="5200" dirty="0" err="1">
                <a:latin typeface="Corbel" panose="020B0503020204020204" pitchFamily="34" charset="0"/>
              </a:rPr>
              <a:t>Google</a:t>
            </a:r>
            <a:r>
              <a:rPr lang="ru-RU" sz="5200" dirty="0">
                <a:latin typeface="Corbel" panose="020B0503020204020204" pitchFamily="34" charset="0"/>
              </a:rPr>
              <a:t> решили, что лучше не шуметь и не загрязнять воздух,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а периодически «нанимать» АЛЬФ, которые не останутся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голодными. </a:t>
            </a:r>
            <a:r>
              <a:rPr lang="ru-RU" sz="5200" b="1" dirty="0">
                <a:latin typeface="Corbel" panose="020B0503020204020204" pitchFamily="34" charset="0"/>
              </a:rPr>
              <a:t>Назовите АЛЬФ и для чего их «нанимал» </a:t>
            </a:r>
            <a:r>
              <a:rPr lang="ru-RU" sz="5200" b="1" dirty="0" err="1">
                <a:latin typeface="Corbel" panose="020B0503020204020204" pitchFamily="34" charset="0"/>
              </a:rPr>
              <a:t>Google</a:t>
            </a:r>
            <a:r>
              <a:rPr lang="ru-RU" sz="5200" b="1" dirty="0">
                <a:latin typeface="Corbel" panose="020B0503020204020204" pitchFamily="34" charset="0"/>
              </a:rPr>
              <a:t>. 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Подскажем, что сказочная АЛЬФА – многодетная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мать-одиночка.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Google a </a:t>
            </a:r>
            <a:r>
              <a:rPr lang="en-US" sz="5200" dirty="0" err="1">
                <a:latin typeface="Corbel" panose="020B0503020204020204" pitchFamily="34" charset="0"/>
              </a:rPr>
              <a:t>decis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că</a:t>
            </a:r>
            <a:r>
              <a:rPr lang="en-US" sz="5200" dirty="0">
                <a:latin typeface="Corbel" panose="020B0503020204020204" pitchFamily="34" charset="0"/>
              </a:rPr>
              <a:t>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bine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nu </a:t>
            </a:r>
            <a:r>
              <a:rPr lang="en-US" sz="5200" dirty="0" err="1">
                <a:latin typeface="Corbel" panose="020B0503020204020204" pitchFamily="34" charset="0"/>
              </a:rPr>
              <a:t>producă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zgomot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nu </a:t>
            </a:r>
            <a:r>
              <a:rPr lang="en-US" sz="5200" dirty="0" err="1">
                <a:latin typeface="Corbel" panose="020B0503020204020204" pitchFamily="34" charset="0"/>
              </a:rPr>
              <a:t>polueze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aerul</a:t>
            </a:r>
            <a:r>
              <a:rPr lang="en-US" sz="5200" dirty="0">
                <a:latin typeface="Corbel" panose="020B0503020204020204" pitchFamily="34" charset="0"/>
              </a:rPr>
              <a:t>. De </a:t>
            </a:r>
            <a:r>
              <a:rPr lang="en-US" sz="5200" dirty="0" err="1">
                <a:latin typeface="Corbel" panose="020B0503020204020204" pitchFamily="34" charset="0"/>
              </a:rPr>
              <a:t>aceea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compania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angajat</a:t>
            </a:r>
            <a:r>
              <a:rPr lang="en-US" sz="5200" dirty="0">
                <a:latin typeface="Corbel" panose="020B0503020204020204" pitchFamily="34" charset="0"/>
              </a:rPr>
              <a:t> ALFE, care la </a:t>
            </a:r>
            <a:r>
              <a:rPr lang="en-US" sz="5200" dirty="0" err="1">
                <a:latin typeface="Corbel" panose="020B0503020204020204" pitchFamily="34" charset="0"/>
              </a:rPr>
              <a:t>sigur</a:t>
            </a:r>
            <a:r>
              <a:rPr lang="en-US" sz="5200" dirty="0">
                <a:latin typeface="Corbel" panose="020B0503020204020204" pitchFamily="34" charset="0"/>
              </a:rPr>
              <a:t> nu </a:t>
            </a:r>
            <a:r>
              <a:rPr lang="en-US" sz="5200" dirty="0" err="1">
                <a:latin typeface="Corbel" panose="020B0503020204020204" pitchFamily="34" charset="0"/>
              </a:rPr>
              <a:t>vor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rămâne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flămânde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Scrieți</a:t>
            </a:r>
            <a:r>
              <a:rPr lang="en-US" sz="5200" b="1" dirty="0">
                <a:latin typeface="Corbel" panose="020B0503020204020204" pitchFamily="34" charset="0"/>
              </a:rPr>
              <a:t> cine </a:t>
            </a:r>
            <a:r>
              <a:rPr lang="en-US" sz="5200" b="1" dirty="0" err="1">
                <a:latin typeface="Corbel" panose="020B0503020204020204" pitchFamily="34" charset="0"/>
              </a:rPr>
              <a:t>sunt</a:t>
            </a:r>
            <a:r>
              <a:rPr lang="en-US" sz="5200" b="1" dirty="0">
                <a:latin typeface="Corbel" panose="020B0503020204020204" pitchFamily="34" charset="0"/>
              </a:rPr>
              <a:t> ALFELE </a:t>
            </a:r>
            <a:r>
              <a:rPr lang="en-US" sz="5200" b="1" dirty="0" err="1">
                <a:latin typeface="Corbel" panose="020B0503020204020204" pitchFamily="34" charset="0"/>
              </a:rPr>
              <a:t>și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pentru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angajate</a:t>
            </a:r>
            <a:r>
              <a:rPr lang="ro-MD" sz="5200" b="1" dirty="0">
                <a:latin typeface="Corbel" panose="020B0503020204020204" pitchFamily="34" charset="0"/>
              </a:rPr>
              <a:t>!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Vă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spunem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că</a:t>
            </a:r>
            <a:r>
              <a:rPr lang="en-US" sz="5200" dirty="0">
                <a:latin typeface="Corbel" panose="020B0503020204020204" pitchFamily="34" charset="0"/>
              </a:rPr>
              <a:t> ALFA din </a:t>
            </a:r>
            <a:r>
              <a:rPr lang="en-US" sz="5200" dirty="0" err="1">
                <a:latin typeface="Corbel" panose="020B0503020204020204" pitchFamily="34" charset="0"/>
              </a:rPr>
              <a:t>poveste</a:t>
            </a:r>
            <a:r>
              <a:rPr lang="en-US" sz="5200" dirty="0">
                <a:latin typeface="Corbel" panose="020B0503020204020204" pitchFamily="34" charset="0"/>
              </a:rPr>
              <a:t>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mamă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singură</a:t>
            </a:r>
            <a:r>
              <a:rPr lang="en-US" sz="5200" dirty="0">
                <a:latin typeface="Corbel" panose="020B0503020204020204" pitchFamily="34" charset="0"/>
              </a:rPr>
              <a:t> cu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mulți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10367925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</a:t>
            </a:r>
            <a:r>
              <a:rPr lang="ro-MD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</a:t>
            </a:r>
            <a:r>
              <a:rPr lang="ru-RU" sz="5200" dirty="0" err="1">
                <a:latin typeface="Corbel" panose="020B0503020204020204" pitchFamily="34" charset="0"/>
              </a:rPr>
              <a:t>Google</a:t>
            </a:r>
            <a:r>
              <a:rPr lang="ru-RU" sz="5200" dirty="0">
                <a:latin typeface="Corbel" panose="020B0503020204020204" pitchFamily="34" charset="0"/>
              </a:rPr>
              <a:t> решили, что лучше не шуметь и не загрязнять воздух,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а периодически «нанимать» АЛЬФ, которые не останутся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голодными. </a:t>
            </a:r>
            <a:r>
              <a:rPr lang="ru-RU" sz="5200" b="1" dirty="0">
                <a:latin typeface="Corbel" panose="020B0503020204020204" pitchFamily="34" charset="0"/>
              </a:rPr>
              <a:t>Назовите АЛЬФ и для чего их «нанимал» </a:t>
            </a:r>
            <a:r>
              <a:rPr lang="ru-RU" sz="5200" b="1" dirty="0" err="1">
                <a:latin typeface="Corbel" panose="020B0503020204020204" pitchFamily="34" charset="0"/>
              </a:rPr>
              <a:t>Google</a:t>
            </a:r>
            <a:r>
              <a:rPr lang="ru-RU" sz="5200" b="1" dirty="0">
                <a:latin typeface="Corbel" panose="020B0503020204020204" pitchFamily="34" charset="0"/>
              </a:rPr>
              <a:t>. 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Подскажем, что сказочная АЛЬФА – многодетная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мать-одиночка.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Google a </a:t>
            </a:r>
            <a:r>
              <a:rPr lang="en-US" sz="5200" dirty="0" err="1">
                <a:latin typeface="Corbel" panose="020B0503020204020204" pitchFamily="34" charset="0"/>
              </a:rPr>
              <a:t>decis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că</a:t>
            </a:r>
            <a:r>
              <a:rPr lang="en-US" sz="5200" dirty="0">
                <a:latin typeface="Corbel" panose="020B0503020204020204" pitchFamily="34" charset="0"/>
              </a:rPr>
              <a:t>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bine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nu </a:t>
            </a:r>
            <a:r>
              <a:rPr lang="en-US" sz="5200" dirty="0" err="1">
                <a:latin typeface="Corbel" panose="020B0503020204020204" pitchFamily="34" charset="0"/>
              </a:rPr>
              <a:t>producă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zgomot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nu </a:t>
            </a:r>
            <a:r>
              <a:rPr lang="en-US" sz="5200" dirty="0" err="1">
                <a:latin typeface="Corbel" panose="020B0503020204020204" pitchFamily="34" charset="0"/>
              </a:rPr>
              <a:t>polueze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aerul</a:t>
            </a:r>
            <a:r>
              <a:rPr lang="en-US" sz="5200" dirty="0">
                <a:latin typeface="Corbel" panose="020B0503020204020204" pitchFamily="34" charset="0"/>
              </a:rPr>
              <a:t>. De </a:t>
            </a:r>
            <a:r>
              <a:rPr lang="en-US" sz="5200" dirty="0" err="1">
                <a:latin typeface="Corbel" panose="020B0503020204020204" pitchFamily="34" charset="0"/>
              </a:rPr>
              <a:t>aceea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compania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angajat</a:t>
            </a:r>
            <a:r>
              <a:rPr lang="en-US" sz="5200" dirty="0">
                <a:latin typeface="Corbel" panose="020B0503020204020204" pitchFamily="34" charset="0"/>
              </a:rPr>
              <a:t> ALFE, care la </a:t>
            </a:r>
            <a:r>
              <a:rPr lang="en-US" sz="5200" dirty="0" err="1">
                <a:latin typeface="Corbel" panose="020B0503020204020204" pitchFamily="34" charset="0"/>
              </a:rPr>
              <a:t>sigur</a:t>
            </a:r>
            <a:r>
              <a:rPr lang="en-US" sz="5200" dirty="0">
                <a:latin typeface="Corbel" panose="020B0503020204020204" pitchFamily="34" charset="0"/>
              </a:rPr>
              <a:t> nu </a:t>
            </a:r>
            <a:r>
              <a:rPr lang="en-US" sz="5200" dirty="0" err="1">
                <a:latin typeface="Corbel" panose="020B0503020204020204" pitchFamily="34" charset="0"/>
              </a:rPr>
              <a:t>vor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rămâne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flămânde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Scrieți</a:t>
            </a:r>
            <a:r>
              <a:rPr lang="en-US" sz="5200" b="1" dirty="0">
                <a:latin typeface="Corbel" panose="020B0503020204020204" pitchFamily="34" charset="0"/>
              </a:rPr>
              <a:t> cine </a:t>
            </a:r>
            <a:r>
              <a:rPr lang="en-US" sz="5200" b="1" dirty="0" err="1">
                <a:latin typeface="Corbel" panose="020B0503020204020204" pitchFamily="34" charset="0"/>
              </a:rPr>
              <a:t>sunt</a:t>
            </a:r>
            <a:r>
              <a:rPr lang="en-US" sz="5200" b="1" dirty="0">
                <a:latin typeface="Corbel" panose="020B0503020204020204" pitchFamily="34" charset="0"/>
              </a:rPr>
              <a:t> ALFELE </a:t>
            </a:r>
            <a:r>
              <a:rPr lang="en-US" sz="5200" b="1" dirty="0" err="1">
                <a:latin typeface="Corbel" panose="020B0503020204020204" pitchFamily="34" charset="0"/>
              </a:rPr>
              <a:t>și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pentru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angajate</a:t>
            </a:r>
            <a:r>
              <a:rPr lang="ro-MD" sz="5200" b="1" dirty="0">
                <a:latin typeface="Corbel" panose="020B0503020204020204" pitchFamily="34" charset="0"/>
              </a:rPr>
              <a:t>!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Vă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spunem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că</a:t>
            </a:r>
            <a:r>
              <a:rPr lang="en-US" sz="5200" dirty="0">
                <a:latin typeface="Corbel" panose="020B0503020204020204" pitchFamily="34" charset="0"/>
              </a:rPr>
              <a:t> ALFA din </a:t>
            </a:r>
            <a:r>
              <a:rPr lang="en-US" sz="5200" dirty="0" err="1">
                <a:latin typeface="Corbel" panose="020B0503020204020204" pitchFamily="34" charset="0"/>
              </a:rPr>
              <a:t>poveste</a:t>
            </a:r>
            <a:r>
              <a:rPr lang="en-US" sz="5200" dirty="0">
                <a:latin typeface="Corbel" panose="020B0503020204020204" pitchFamily="34" charset="0"/>
              </a:rPr>
              <a:t> e</a:t>
            </a:r>
            <a:r>
              <a:rPr lang="ro-MD" sz="5200" dirty="0">
                <a:latin typeface="Corbel" panose="020B0503020204020204" pitchFamily="34" charset="0"/>
              </a:rPr>
              <a:t>ste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mamă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singură</a:t>
            </a:r>
            <a:r>
              <a:rPr lang="en-US" sz="5200" dirty="0">
                <a:latin typeface="Corbel" panose="020B0503020204020204" pitchFamily="34" charset="0"/>
              </a:rPr>
              <a:t> cu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mulți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copii</a:t>
            </a:r>
            <a:r>
              <a:rPr lang="en-US" sz="5200">
                <a:latin typeface="Corbel" panose="020B0503020204020204" pitchFamily="34" charset="0"/>
              </a:rPr>
              <a:t>. </a:t>
            </a:r>
            <a:endParaRPr lang="ru-RU" sz="5200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18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8" name="Picture 6" descr="https://lh5.googleusercontent.com/_hf9f_uDTh3fLgn-RE5IWAHZChZNRwL6OcYBTpolrPfflJIN30mrMqRqBw8LrfyvXMZa6Ki6Qw46KnlJjGQ5zHb70kinE1h3F4JO5F4b9Nsu8LZA0KMUWO7h7EnLyyP7kD6jCr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177" y="1245738"/>
            <a:ext cx="8276928" cy="70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03975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В </a:t>
            </a:r>
            <a:r>
              <a:rPr lang="ru-RU" sz="4100" dirty="0">
                <a:latin typeface="Corbel" panose="020B0503020204020204" pitchFamily="34" charset="0"/>
              </a:rPr>
              <a:t>Белизе отмечают чрезмерный вылов рыбы.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Чтобы </a:t>
            </a:r>
            <a:r>
              <a:rPr lang="ru-RU" sz="4100" dirty="0">
                <a:latin typeface="Corbel" panose="020B0503020204020204" pitchFamily="34" charset="0"/>
              </a:rPr>
              <a:t>избежать перенасыщения рынка, высокой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конкуренции </a:t>
            </a:r>
            <a:r>
              <a:rPr lang="ru-RU" sz="4100" dirty="0">
                <a:latin typeface="Corbel" panose="020B0503020204020204" pitchFamily="34" charset="0"/>
              </a:rPr>
              <a:t>и падения цен, предприниматели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переориентировались </a:t>
            </a:r>
            <a:r>
              <a:rPr lang="ru-RU" sz="4100" dirty="0">
                <a:latin typeface="Corbel" panose="020B0503020204020204" pitchFamily="34" charset="0"/>
              </a:rPr>
              <a:t>на выращивание ИХ.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Туристические </a:t>
            </a:r>
            <a:r>
              <a:rPr lang="ru-RU" sz="4100" dirty="0">
                <a:latin typeface="Corbel" panose="020B0503020204020204" pitchFamily="34" charset="0"/>
              </a:rPr>
              <a:t>компании очень рады, ведь в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будущем </a:t>
            </a:r>
            <a:r>
              <a:rPr lang="ru-RU" sz="4100" dirty="0">
                <a:latin typeface="Corbel" panose="020B0503020204020204" pitchFamily="34" charset="0"/>
              </a:rPr>
              <a:t>Белиз сможет конкурировать даже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с </a:t>
            </a:r>
            <a:r>
              <a:rPr lang="ru-RU" sz="4100" dirty="0">
                <a:latin typeface="Corbel" panose="020B0503020204020204" pitchFamily="34" charset="0"/>
              </a:rPr>
              <a:t>Австралией. </a:t>
            </a:r>
            <a:r>
              <a:rPr lang="ru-RU" sz="4100" b="1" dirty="0">
                <a:latin typeface="Corbel" panose="020B0503020204020204" pitchFamily="34" charset="0"/>
              </a:rPr>
              <a:t>Назовите </a:t>
            </a:r>
            <a:r>
              <a:rPr lang="ru-RU" sz="4100" b="1" dirty="0" smtClean="0">
                <a:latin typeface="Corbel" panose="020B0503020204020204" pitchFamily="34" charset="0"/>
              </a:rPr>
              <a:t>ИХ.</a:t>
            </a:r>
            <a:endParaRPr lang="ru-RU" sz="4100" b="1" dirty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În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>
                <a:latin typeface="Corbel" panose="020B0503020204020204" pitchFamily="34" charset="0"/>
              </a:rPr>
              <a:t>Belize se </a:t>
            </a:r>
            <a:r>
              <a:rPr lang="en-US" sz="4100" dirty="0" err="1">
                <a:latin typeface="Corbel" panose="020B0503020204020204" pitchFamily="34" charset="0"/>
              </a:rPr>
              <a:t>raportă</a:t>
            </a:r>
            <a:r>
              <a:rPr lang="en-US" sz="4100" dirty="0">
                <a:latin typeface="Corbel" panose="020B0503020204020204" pitchFamily="34" charset="0"/>
              </a:rPr>
              <a:t> un </a:t>
            </a:r>
            <a:r>
              <a:rPr lang="en-US" sz="4100" dirty="0" err="1">
                <a:latin typeface="Corbel" panose="020B0503020204020204" pitchFamily="34" charset="0"/>
              </a:rPr>
              <a:t>pescuit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excesiv</a:t>
            </a:r>
            <a:r>
              <a:rPr lang="en-US" sz="4100" dirty="0">
                <a:latin typeface="Corbel" panose="020B0503020204020204" pitchFamily="34" charset="0"/>
              </a:rPr>
              <a:t>. </a:t>
            </a:r>
            <a:r>
              <a:rPr lang="en-US" sz="4100" dirty="0" err="1">
                <a:latin typeface="Corbel" panose="020B0503020204020204" pitchFamily="34" charset="0"/>
              </a:rPr>
              <a:t>Pentru</a:t>
            </a:r>
            <a:r>
              <a:rPr lang="en-US" sz="4100" dirty="0">
                <a:latin typeface="Corbel" panose="020B0503020204020204" pitchFamily="34" charset="0"/>
              </a:rPr>
              <a:t> a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evita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suprasăturarea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pieței</a:t>
            </a:r>
            <a:r>
              <a:rPr lang="en-US" sz="4100" dirty="0">
                <a:latin typeface="Corbel" panose="020B0503020204020204" pitchFamily="34" charset="0"/>
              </a:rPr>
              <a:t>, </a:t>
            </a:r>
            <a:r>
              <a:rPr lang="en-US" sz="4100" dirty="0" err="1">
                <a:latin typeface="Corbel" panose="020B0503020204020204" pitchFamily="34" charset="0"/>
              </a:rPr>
              <a:t>concurența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ridicată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și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scăderea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prețurilor</a:t>
            </a:r>
            <a:r>
              <a:rPr lang="en-US" sz="4100" dirty="0">
                <a:latin typeface="Corbel" panose="020B0503020204020204" pitchFamily="34" charset="0"/>
              </a:rPr>
              <a:t>, </a:t>
            </a:r>
            <a:r>
              <a:rPr lang="en-US" sz="4100" dirty="0" err="1">
                <a:latin typeface="Corbel" panose="020B0503020204020204" pitchFamily="34" charset="0"/>
              </a:rPr>
              <a:t>antreprenorii</a:t>
            </a:r>
            <a:r>
              <a:rPr lang="en-US" sz="4100" dirty="0">
                <a:latin typeface="Corbel" panose="020B0503020204020204" pitchFamily="34" charset="0"/>
              </a:rPr>
              <a:t> s-au </a:t>
            </a:r>
            <a:r>
              <a:rPr lang="en-US" sz="4100" dirty="0" err="1">
                <a:latin typeface="Corbel" panose="020B0503020204020204" pitchFamily="34" charset="0"/>
              </a:rPr>
              <a:t>reorientat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spre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creșterea</a:t>
            </a:r>
            <a:r>
              <a:rPr lang="en-US" sz="4100" dirty="0">
                <a:latin typeface="Corbel" panose="020B0503020204020204" pitchFamily="34" charset="0"/>
              </a:rPr>
              <a:t> LOR. </a:t>
            </a:r>
            <a:r>
              <a:rPr lang="en-US" sz="4100" dirty="0" err="1">
                <a:latin typeface="Corbel" panose="020B0503020204020204" pitchFamily="34" charset="0"/>
              </a:rPr>
              <a:t>Companiile</a:t>
            </a:r>
            <a:r>
              <a:rPr lang="en-US" sz="4100" dirty="0">
                <a:latin typeface="Corbel" panose="020B0503020204020204" pitchFamily="34" charset="0"/>
              </a:rPr>
              <a:t> de </a:t>
            </a:r>
            <a:r>
              <a:rPr lang="en-US" sz="4100" dirty="0" err="1">
                <a:latin typeface="Corbel" panose="020B0503020204020204" pitchFamily="34" charset="0"/>
              </a:rPr>
              <a:t>turism</a:t>
            </a:r>
            <a:r>
              <a:rPr lang="en-US" sz="4100" dirty="0">
                <a:latin typeface="Corbel" panose="020B0503020204020204" pitchFamily="34" charset="0"/>
              </a:rPr>
              <a:t> se </a:t>
            </a:r>
            <a:r>
              <a:rPr lang="en-US" sz="4100" dirty="0" err="1">
                <a:latin typeface="Corbel" panose="020B0503020204020204" pitchFamily="34" charset="0"/>
              </a:rPr>
              <a:t>bucură</a:t>
            </a:r>
            <a:r>
              <a:rPr lang="en-US" sz="4100" dirty="0">
                <a:latin typeface="Corbel" panose="020B0503020204020204" pitchFamily="34" charset="0"/>
              </a:rPr>
              <a:t>, </a:t>
            </a:r>
            <a:r>
              <a:rPr lang="en-US" sz="4100" dirty="0" err="1">
                <a:latin typeface="Corbel" panose="020B0503020204020204" pitchFamily="34" charset="0"/>
              </a:rPr>
              <a:t>căci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în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viitor</a:t>
            </a:r>
            <a:r>
              <a:rPr lang="en-US" sz="4100" dirty="0">
                <a:latin typeface="Corbel" panose="020B0503020204020204" pitchFamily="34" charset="0"/>
              </a:rPr>
              <a:t> Belize </a:t>
            </a:r>
            <a:r>
              <a:rPr lang="en-US" sz="4100" dirty="0" err="1">
                <a:latin typeface="Corbel" panose="020B0503020204020204" pitchFamily="34" charset="0"/>
              </a:rPr>
              <a:t>va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putea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concura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chiar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și</a:t>
            </a:r>
            <a:r>
              <a:rPr lang="en-US" sz="4100" dirty="0">
                <a:latin typeface="Corbel" panose="020B0503020204020204" pitchFamily="34" charset="0"/>
              </a:rPr>
              <a:t> cu Australia. </a:t>
            </a:r>
            <a:r>
              <a:rPr lang="en-US" sz="4100" b="1" dirty="0">
                <a:latin typeface="Corbel" panose="020B0503020204020204" pitchFamily="34" charset="0"/>
              </a:rPr>
              <a:t>Ce </a:t>
            </a:r>
            <a:r>
              <a:rPr lang="en-US" sz="4100" b="1" dirty="0" err="1">
                <a:latin typeface="Corbel" panose="020B0503020204020204" pitchFamily="34" charset="0"/>
              </a:rPr>
              <a:t>sau</a:t>
            </a:r>
            <a:r>
              <a:rPr lang="en-US" sz="4100" b="1" dirty="0">
                <a:latin typeface="Corbel" panose="020B0503020204020204" pitchFamily="34" charset="0"/>
              </a:rPr>
              <a:t> cine </a:t>
            </a:r>
            <a:r>
              <a:rPr lang="en-US" sz="4100" b="1" dirty="0" err="1">
                <a:latin typeface="Corbel" panose="020B0503020204020204" pitchFamily="34" charset="0"/>
              </a:rPr>
              <a:t>sunt</a:t>
            </a:r>
            <a:r>
              <a:rPr lang="en-US" sz="4100" b="1" dirty="0">
                <a:latin typeface="Corbel" panose="020B0503020204020204" pitchFamily="34" charset="0"/>
              </a:rPr>
              <a:t> </a:t>
            </a:r>
            <a:r>
              <a:rPr lang="en-US" sz="4100" b="1" dirty="0" err="1">
                <a:latin typeface="Corbel" panose="020B0503020204020204" pitchFamily="34" charset="0"/>
              </a:rPr>
              <a:t>Ei</a:t>
            </a:r>
            <a:r>
              <a:rPr lang="en-US" sz="4100" b="1" dirty="0">
                <a:latin typeface="Corbel" panose="020B0503020204020204" pitchFamily="34" charset="0"/>
              </a:rPr>
              <a:t>? </a:t>
            </a:r>
            <a:endParaRPr lang="ru-RU" sz="4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8" name="Picture 6" descr="https://lh5.googleusercontent.com/_hf9f_uDTh3fLgn-RE5IWAHZChZNRwL6OcYBTpolrPfflJIN30mrMqRqBw8LrfyvXMZa6Ki6Qw46KnlJjGQ5zHb70kinE1h3F4JO5F4b9Nsu8LZA0KMUWO7h7EnLyyP7kD6jCr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177" y="1245738"/>
            <a:ext cx="8276928" cy="70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03975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В </a:t>
            </a:r>
            <a:r>
              <a:rPr lang="ru-RU" sz="4100" dirty="0">
                <a:latin typeface="Corbel" panose="020B0503020204020204" pitchFamily="34" charset="0"/>
              </a:rPr>
              <a:t>Белизе отмечают чрезмерный вылов рыбы.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Чтобы </a:t>
            </a:r>
            <a:r>
              <a:rPr lang="ru-RU" sz="4100" dirty="0">
                <a:latin typeface="Corbel" panose="020B0503020204020204" pitchFamily="34" charset="0"/>
              </a:rPr>
              <a:t>избежать перенасыщения рынка, высокой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конкуренции </a:t>
            </a:r>
            <a:r>
              <a:rPr lang="ru-RU" sz="4100" dirty="0">
                <a:latin typeface="Corbel" panose="020B0503020204020204" pitchFamily="34" charset="0"/>
              </a:rPr>
              <a:t>и падения цен, предприниматели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переориентировались </a:t>
            </a:r>
            <a:r>
              <a:rPr lang="ru-RU" sz="4100" dirty="0">
                <a:latin typeface="Corbel" panose="020B0503020204020204" pitchFamily="34" charset="0"/>
              </a:rPr>
              <a:t>на выращивание ИХ.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Туристические </a:t>
            </a:r>
            <a:r>
              <a:rPr lang="ru-RU" sz="4100" dirty="0">
                <a:latin typeface="Corbel" panose="020B0503020204020204" pitchFamily="34" charset="0"/>
              </a:rPr>
              <a:t>компании очень рады, ведь в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будущем </a:t>
            </a:r>
            <a:r>
              <a:rPr lang="ru-RU" sz="4100" dirty="0">
                <a:latin typeface="Corbel" panose="020B0503020204020204" pitchFamily="34" charset="0"/>
              </a:rPr>
              <a:t>Белиз сможет конкурировать даже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100" dirty="0" smtClean="0">
                <a:latin typeface="Corbel" panose="020B0503020204020204" pitchFamily="34" charset="0"/>
              </a:rPr>
              <a:t>с </a:t>
            </a:r>
            <a:r>
              <a:rPr lang="ru-RU" sz="4100" dirty="0">
                <a:latin typeface="Corbel" panose="020B0503020204020204" pitchFamily="34" charset="0"/>
              </a:rPr>
              <a:t>Австралией. </a:t>
            </a:r>
            <a:r>
              <a:rPr lang="ru-RU" sz="4100" b="1" dirty="0">
                <a:latin typeface="Corbel" panose="020B0503020204020204" pitchFamily="34" charset="0"/>
              </a:rPr>
              <a:t>Назовите </a:t>
            </a:r>
            <a:r>
              <a:rPr lang="ru-RU" sz="4100" b="1" dirty="0" smtClean="0">
                <a:latin typeface="Corbel" panose="020B0503020204020204" pitchFamily="34" charset="0"/>
              </a:rPr>
              <a:t>ИХ.</a:t>
            </a:r>
            <a:endParaRPr lang="ru-RU" sz="4100" b="1" dirty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În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>
                <a:latin typeface="Corbel" panose="020B0503020204020204" pitchFamily="34" charset="0"/>
              </a:rPr>
              <a:t>Belize se </a:t>
            </a:r>
            <a:r>
              <a:rPr lang="en-US" sz="4100" dirty="0" err="1">
                <a:latin typeface="Corbel" panose="020B0503020204020204" pitchFamily="34" charset="0"/>
              </a:rPr>
              <a:t>raportă</a:t>
            </a:r>
            <a:r>
              <a:rPr lang="en-US" sz="4100" dirty="0">
                <a:latin typeface="Corbel" panose="020B0503020204020204" pitchFamily="34" charset="0"/>
              </a:rPr>
              <a:t> un </a:t>
            </a:r>
            <a:r>
              <a:rPr lang="en-US" sz="4100" dirty="0" err="1">
                <a:latin typeface="Corbel" panose="020B0503020204020204" pitchFamily="34" charset="0"/>
              </a:rPr>
              <a:t>pescuit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excesiv</a:t>
            </a:r>
            <a:r>
              <a:rPr lang="en-US" sz="4100" dirty="0">
                <a:latin typeface="Corbel" panose="020B0503020204020204" pitchFamily="34" charset="0"/>
              </a:rPr>
              <a:t>. </a:t>
            </a:r>
            <a:r>
              <a:rPr lang="en-US" sz="4100" dirty="0" err="1">
                <a:latin typeface="Corbel" panose="020B0503020204020204" pitchFamily="34" charset="0"/>
              </a:rPr>
              <a:t>Pentru</a:t>
            </a:r>
            <a:r>
              <a:rPr lang="en-US" sz="4100" dirty="0">
                <a:latin typeface="Corbel" panose="020B0503020204020204" pitchFamily="34" charset="0"/>
              </a:rPr>
              <a:t> a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evita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suprasăturarea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pieței</a:t>
            </a:r>
            <a:r>
              <a:rPr lang="en-US" sz="4100" dirty="0">
                <a:latin typeface="Corbel" panose="020B0503020204020204" pitchFamily="34" charset="0"/>
              </a:rPr>
              <a:t>, </a:t>
            </a:r>
            <a:r>
              <a:rPr lang="en-US" sz="4100" dirty="0" err="1">
                <a:latin typeface="Corbel" panose="020B0503020204020204" pitchFamily="34" charset="0"/>
              </a:rPr>
              <a:t>concurența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ridicată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și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scăderea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prețurilor</a:t>
            </a:r>
            <a:r>
              <a:rPr lang="en-US" sz="4100" dirty="0">
                <a:latin typeface="Corbel" panose="020B0503020204020204" pitchFamily="34" charset="0"/>
              </a:rPr>
              <a:t>, </a:t>
            </a:r>
            <a:r>
              <a:rPr lang="en-US" sz="4100" dirty="0" err="1">
                <a:latin typeface="Corbel" panose="020B0503020204020204" pitchFamily="34" charset="0"/>
              </a:rPr>
              <a:t>antreprenorii</a:t>
            </a:r>
            <a:r>
              <a:rPr lang="en-US" sz="4100" dirty="0">
                <a:latin typeface="Corbel" panose="020B0503020204020204" pitchFamily="34" charset="0"/>
              </a:rPr>
              <a:t> s-au </a:t>
            </a:r>
            <a:r>
              <a:rPr lang="en-US" sz="4100" dirty="0" err="1">
                <a:latin typeface="Corbel" panose="020B0503020204020204" pitchFamily="34" charset="0"/>
              </a:rPr>
              <a:t>reorientat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spre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creșterea</a:t>
            </a:r>
            <a:r>
              <a:rPr lang="en-US" sz="4100" dirty="0">
                <a:latin typeface="Corbel" panose="020B0503020204020204" pitchFamily="34" charset="0"/>
              </a:rPr>
              <a:t> LOR. </a:t>
            </a:r>
            <a:r>
              <a:rPr lang="en-US" sz="4100" dirty="0" err="1">
                <a:latin typeface="Corbel" panose="020B0503020204020204" pitchFamily="34" charset="0"/>
              </a:rPr>
              <a:t>Companiile</a:t>
            </a:r>
            <a:r>
              <a:rPr lang="en-US" sz="4100" dirty="0">
                <a:latin typeface="Corbel" panose="020B0503020204020204" pitchFamily="34" charset="0"/>
              </a:rPr>
              <a:t> de </a:t>
            </a:r>
            <a:r>
              <a:rPr lang="en-US" sz="4100" dirty="0" err="1">
                <a:latin typeface="Corbel" panose="020B0503020204020204" pitchFamily="34" charset="0"/>
              </a:rPr>
              <a:t>turism</a:t>
            </a:r>
            <a:r>
              <a:rPr lang="en-US" sz="4100" dirty="0">
                <a:latin typeface="Corbel" panose="020B0503020204020204" pitchFamily="34" charset="0"/>
              </a:rPr>
              <a:t> se </a:t>
            </a:r>
            <a:r>
              <a:rPr lang="en-US" sz="4100" dirty="0" err="1">
                <a:latin typeface="Corbel" panose="020B0503020204020204" pitchFamily="34" charset="0"/>
              </a:rPr>
              <a:t>bucură</a:t>
            </a:r>
            <a:r>
              <a:rPr lang="en-US" sz="4100" dirty="0">
                <a:latin typeface="Corbel" panose="020B0503020204020204" pitchFamily="34" charset="0"/>
              </a:rPr>
              <a:t>, </a:t>
            </a:r>
            <a:r>
              <a:rPr lang="en-US" sz="4100" dirty="0" err="1">
                <a:latin typeface="Corbel" panose="020B0503020204020204" pitchFamily="34" charset="0"/>
              </a:rPr>
              <a:t>căci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în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viitor</a:t>
            </a:r>
            <a:r>
              <a:rPr lang="en-US" sz="4100" dirty="0">
                <a:latin typeface="Corbel" panose="020B0503020204020204" pitchFamily="34" charset="0"/>
              </a:rPr>
              <a:t> Belize </a:t>
            </a:r>
            <a:r>
              <a:rPr lang="en-US" sz="4100" dirty="0" err="1">
                <a:latin typeface="Corbel" panose="020B0503020204020204" pitchFamily="34" charset="0"/>
              </a:rPr>
              <a:t>va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putea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concura</a:t>
            </a:r>
            <a:r>
              <a:rPr lang="en-US" sz="4100" dirty="0">
                <a:latin typeface="Corbel" panose="020B0503020204020204" pitchFamily="34" charset="0"/>
              </a:rPr>
              <a:t> </a:t>
            </a:r>
            <a:endParaRPr lang="ru-RU" sz="4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100" dirty="0" err="1" smtClean="0">
                <a:latin typeface="Corbel" panose="020B0503020204020204" pitchFamily="34" charset="0"/>
              </a:rPr>
              <a:t>chiar</a:t>
            </a:r>
            <a:r>
              <a:rPr lang="en-US" sz="4100" dirty="0" smtClean="0">
                <a:latin typeface="Corbel" panose="020B0503020204020204" pitchFamily="34" charset="0"/>
              </a:rPr>
              <a:t> </a:t>
            </a:r>
            <a:r>
              <a:rPr lang="en-US" sz="4100" dirty="0" err="1">
                <a:latin typeface="Corbel" panose="020B0503020204020204" pitchFamily="34" charset="0"/>
              </a:rPr>
              <a:t>și</a:t>
            </a:r>
            <a:r>
              <a:rPr lang="en-US" sz="4100" dirty="0">
                <a:latin typeface="Corbel" panose="020B0503020204020204" pitchFamily="34" charset="0"/>
              </a:rPr>
              <a:t> cu Australia. </a:t>
            </a:r>
            <a:r>
              <a:rPr lang="en-US" sz="4100" b="1" dirty="0">
                <a:latin typeface="Corbel" panose="020B0503020204020204" pitchFamily="34" charset="0"/>
              </a:rPr>
              <a:t>Ce </a:t>
            </a:r>
            <a:r>
              <a:rPr lang="en-US" sz="4100" b="1" dirty="0" err="1">
                <a:latin typeface="Corbel" panose="020B0503020204020204" pitchFamily="34" charset="0"/>
              </a:rPr>
              <a:t>sau</a:t>
            </a:r>
            <a:r>
              <a:rPr lang="en-US" sz="4100" b="1" dirty="0">
                <a:latin typeface="Corbel" panose="020B0503020204020204" pitchFamily="34" charset="0"/>
              </a:rPr>
              <a:t> cine </a:t>
            </a:r>
            <a:r>
              <a:rPr lang="en-US" sz="4100" b="1" dirty="0" err="1">
                <a:latin typeface="Corbel" panose="020B0503020204020204" pitchFamily="34" charset="0"/>
              </a:rPr>
              <a:t>sunt</a:t>
            </a:r>
            <a:r>
              <a:rPr lang="en-US" sz="4100" b="1" dirty="0">
                <a:latin typeface="Corbel" panose="020B0503020204020204" pitchFamily="34" charset="0"/>
              </a:rPr>
              <a:t> </a:t>
            </a:r>
            <a:r>
              <a:rPr lang="en-US" sz="4100" b="1" dirty="0" err="1">
                <a:latin typeface="Corbel" panose="020B0503020204020204" pitchFamily="34" charset="0"/>
              </a:rPr>
              <a:t>Ei</a:t>
            </a:r>
            <a:r>
              <a:rPr lang="en-US" sz="4100" b="1" dirty="0">
                <a:latin typeface="Corbel" panose="020B0503020204020204" pitchFamily="34" charset="0"/>
              </a:rPr>
              <a:t>? </a:t>
            </a:r>
            <a:endParaRPr lang="ru-RU" sz="4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230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o-MD" sz="6000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Одесская компания, которая даёт вторую жизнь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отходам, называется «Эко-... » </a:t>
            </a: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Закончите названием периода в культуре.</a:t>
            </a: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O </a:t>
            </a:r>
            <a:r>
              <a:rPr lang="en-US" sz="7200" dirty="0" err="1">
                <a:latin typeface="Corbel" panose="020B0503020204020204" pitchFamily="34" charset="0"/>
              </a:rPr>
              <a:t>companie</a:t>
            </a:r>
            <a:r>
              <a:rPr lang="en-US" sz="7200" dirty="0">
                <a:latin typeface="Corbel" panose="020B0503020204020204" pitchFamily="34" charset="0"/>
              </a:rPr>
              <a:t> din Odessa </a:t>
            </a:r>
            <a:r>
              <a:rPr lang="en-US" sz="7200" dirty="0" err="1">
                <a:latin typeface="Corbel" panose="020B0503020204020204" pitchFamily="34" charset="0"/>
              </a:rPr>
              <a:t>oferă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doua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viață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deșeurilor</a:t>
            </a:r>
            <a:r>
              <a:rPr lang="ro-MD" sz="7200" dirty="0">
                <a:latin typeface="Corbel" panose="020B0503020204020204" pitchFamily="34" charset="0"/>
              </a:rPr>
              <a:t>. Compania </a:t>
            </a:r>
            <a:r>
              <a:rPr lang="en-US" sz="7200" dirty="0">
                <a:latin typeface="Corbel" panose="020B0503020204020204" pitchFamily="34" charset="0"/>
              </a:rPr>
              <a:t>se </a:t>
            </a:r>
            <a:r>
              <a:rPr lang="en-US" sz="7200" dirty="0" err="1">
                <a:latin typeface="Corbel" panose="020B0503020204020204" pitchFamily="34" charset="0"/>
              </a:rPr>
              <a:t>numește</a:t>
            </a:r>
            <a:r>
              <a:rPr lang="en-US" sz="7200" dirty="0">
                <a:latin typeface="Corbel" panose="020B0503020204020204" pitchFamily="34" charset="0"/>
              </a:rPr>
              <a:t> ”Eco-... ” </a:t>
            </a:r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Finisați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denumirea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printr</a:t>
            </a:r>
            <a:r>
              <a:rPr lang="en-US" sz="7200" b="1" dirty="0">
                <a:latin typeface="Corbel" panose="020B0503020204020204" pitchFamily="34" charset="0"/>
              </a:rPr>
              <a:t>-un </a:t>
            </a:r>
            <a:r>
              <a:rPr lang="en-US" sz="7200" b="1" dirty="0" err="1">
                <a:latin typeface="Corbel" panose="020B0503020204020204" pitchFamily="34" charset="0"/>
              </a:rPr>
              <a:t>cuvânt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semnifică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o </a:t>
            </a:r>
            <a:r>
              <a:rPr lang="en-US" sz="7200" b="1" dirty="0" err="1">
                <a:latin typeface="Corbel" panose="020B0503020204020204" pitchFamily="34" charset="0"/>
              </a:rPr>
              <a:t>perioadă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cultura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mondială</a:t>
            </a:r>
            <a:r>
              <a:rPr lang="en-US" sz="7200" b="1" dirty="0">
                <a:latin typeface="Corbel" panose="020B0503020204020204" pitchFamily="34" charset="0"/>
              </a:rPr>
              <a:t>. 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4" y="1126904"/>
            <a:ext cx="10608415" cy="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1249</Words>
  <Application>Microsoft Office PowerPoint</Application>
  <PresentationFormat>Произвольный</PresentationFormat>
  <Paragraphs>169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420</cp:revision>
  <dcterms:modified xsi:type="dcterms:W3CDTF">2021-01-13T10:25:19Z</dcterms:modified>
</cp:coreProperties>
</file>