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7" autoAdjust="0"/>
    <p:restoredTop sz="94660"/>
  </p:normalViewPr>
  <p:slideViewPr>
    <p:cSldViewPr snapToGrid="0">
      <p:cViewPr>
        <p:scale>
          <a:sx n="40" d="100"/>
          <a:sy n="40" d="100"/>
        </p:scale>
        <p:origin x="1315" y="5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6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02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52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33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05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16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72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1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6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83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7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35186" cy="11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В социальном ролике решили показать, как </a:t>
            </a:r>
            <a:r>
              <a:rPr lang="ru-RU" sz="5400" dirty="0" smtClean="0">
                <a:latin typeface="Corbel" panose="020B0503020204020204" pitchFamily="34" charset="0"/>
              </a:rPr>
              <a:t>одевались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бедные </a:t>
            </a:r>
            <a:r>
              <a:rPr lang="ru-RU" sz="5400" dirty="0">
                <a:latin typeface="Corbel" panose="020B0503020204020204" pitchFamily="34" charset="0"/>
              </a:rPr>
              <a:t>на протяжении предыдущих 100 лет. </a:t>
            </a:r>
            <a:r>
              <a:rPr lang="ru-RU" sz="5400" dirty="0" smtClean="0">
                <a:latin typeface="Corbel" panose="020B0503020204020204" pitchFamily="34" charset="0"/>
              </a:rPr>
              <a:t>Для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демонстрации </a:t>
            </a:r>
            <a:r>
              <a:rPr lang="ru-RU" sz="5400" dirty="0">
                <a:latin typeface="Corbel" panose="020B0503020204020204" pitchFamily="34" charset="0"/>
              </a:rPr>
              <a:t>внешнего вида нищего 1926 года показали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человека </a:t>
            </a:r>
            <a:r>
              <a:rPr lang="ru-RU" sz="5400" dirty="0">
                <a:latin typeface="Corbel" panose="020B0503020204020204" pitchFamily="34" charset="0"/>
              </a:rPr>
              <a:t>в одежде, но без ...</a:t>
            </a:r>
            <a:r>
              <a:rPr lang="ru-RU" sz="5400" b="1" dirty="0">
                <a:latin typeface="Corbel" panose="020B0503020204020204" pitchFamily="34" charset="0"/>
              </a:rPr>
              <a:t>Чего?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Într</a:t>
            </a:r>
            <a:r>
              <a:rPr lang="en-US" sz="5400" dirty="0" smtClean="0">
                <a:latin typeface="Corbel" panose="020B0503020204020204" pitchFamily="34" charset="0"/>
              </a:rPr>
              <a:t>-un </a:t>
            </a:r>
            <a:r>
              <a:rPr lang="en-US" sz="5400" dirty="0">
                <a:latin typeface="Corbel" panose="020B0503020204020204" pitchFamily="34" charset="0"/>
              </a:rPr>
              <a:t>video cu </a:t>
            </a:r>
            <a:r>
              <a:rPr lang="en-US" sz="5400" dirty="0" err="1">
                <a:latin typeface="Corbel" panose="020B0503020204020204" pitchFamily="34" charset="0"/>
              </a:rPr>
              <a:t>tematică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socială</a:t>
            </a:r>
            <a:r>
              <a:rPr lang="en-US" sz="5400" dirty="0">
                <a:latin typeface="Corbel" panose="020B0503020204020204" pitchFamily="34" charset="0"/>
              </a:rPr>
              <a:t> e </a:t>
            </a:r>
            <a:r>
              <a:rPr lang="en-US" sz="5400" dirty="0" err="1">
                <a:latin typeface="Corbel" panose="020B0503020204020204" pitchFamily="34" charset="0"/>
              </a:rPr>
              <a:t>arătat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felul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care se </a:t>
            </a:r>
            <a:r>
              <a:rPr lang="en-US" sz="5400" dirty="0" err="1" smtClean="0">
                <a:latin typeface="Corbel" panose="020B0503020204020204" pitchFamily="34" charset="0"/>
              </a:rPr>
              <a:t>îmbrăcau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nevoiașii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parcursul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ultimilor</a:t>
            </a:r>
            <a:r>
              <a:rPr lang="en-US" sz="5400" dirty="0">
                <a:latin typeface="Corbel" panose="020B0503020204020204" pitchFamily="34" charset="0"/>
              </a:rPr>
              <a:t> 100 de </a:t>
            </a:r>
            <a:r>
              <a:rPr lang="en-US" sz="5400" dirty="0" err="1">
                <a:latin typeface="Corbel" panose="020B0503020204020204" pitchFamily="34" charset="0"/>
              </a:rPr>
              <a:t>ani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 smtClean="0">
                <a:latin typeface="Corbel" panose="020B0503020204020204" pitchFamily="34" charset="0"/>
              </a:rPr>
              <a:t>arăta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unnevoiaș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din 1926, </a:t>
            </a:r>
            <a:r>
              <a:rPr lang="en-US" sz="5400" dirty="0" err="1">
                <a:latin typeface="Corbel" panose="020B0503020204020204" pitchFamily="34" charset="0"/>
              </a:rPr>
              <a:t>actorul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fost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îmbrăcat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haine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însă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nu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avea</a:t>
            </a:r>
            <a:r>
              <a:rPr lang="en-US" sz="5400" dirty="0">
                <a:latin typeface="Corbel" panose="020B0503020204020204" pitchFamily="34" charset="0"/>
              </a:rPr>
              <a:t>… </a:t>
            </a:r>
            <a:r>
              <a:rPr lang="en-US" sz="5400" b="1" dirty="0">
                <a:latin typeface="Corbel" panose="020B0503020204020204" pitchFamily="34" charset="0"/>
              </a:rPr>
              <a:t>Ce?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0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Обуви/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Încălțăminte</a:t>
            </a:r>
            <a:endParaRPr lang="en-US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454414"/>
            <a:ext cx="8517942" cy="64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17 октября отмечают Международный день борьбы </a:t>
            </a:r>
            <a:r>
              <a:rPr lang="ru-RU" sz="6000" dirty="0" smtClean="0">
                <a:latin typeface="Corbel" panose="020B0503020204020204" pitchFamily="34" charset="0"/>
              </a:rPr>
              <a:t>за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ликвидацию </a:t>
            </a:r>
            <a:r>
              <a:rPr lang="ru-RU" sz="6000" dirty="0">
                <a:latin typeface="Corbel" panose="020B0503020204020204" pitchFamily="34" charset="0"/>
              </a:rPr>
              <a:t>нищеты. В 2006 году он прошёл </a:t>
            </a:r>
            <a:r>
              <a:rPr lang="ru-RU" sz="6000" dirty="0" smtClean="0">
                <a:latin typeface="Corbel" panose="020B0503020204020204" pitchFamily="34" charset="0"/>
              </a:rPr>
              <a:t>под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девизом </a:t>
            </a:r>
            <a:r>
              <a:rPr lang="ru-RU" sz="6000" dirty="0">
                <a:latin typeface="Corbel" panose="020B0503020204020204" pitchFamily="34" charset="0"/>
              </a:rPr>
              <a:t>«ТАКИМИ усилиями покончим с нищетой</a:t>
            </a:r>
            <a:r>
              <a:rPr lang="ru-RU" sz="6000" dirty="0" smtClean="0">
                <a:latin typeface="Corbel" panose="020B0503020204020204" pitchFamily="34" charset="0"/>
              </a:rPr>
              <a:t>».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Напишите </a:t>
            </a:r>
            <a:r>
              <a:rPr lang="ru-RU" sz="6000" b="1" dirty="0">
                <a:latin typeface="Corbel" panose="020B0503020204020204" pitchFamily="34" charset="0"/>
              </a:rPr>
              <a:t>заменённое </a:t>
            </a:r>
            <a:r>
              <a:rPr lang="ru-RU" sz="6000" b="1" dirty="0" smtClean="0">
                <a:latin typeface="Corbel" panose="020B0503020204020204" pitchFamily="34" charset="0"/>
              </a:rPr>
              <a:t>слово.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Pe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17 </a:t>
            </a:r>
            <a:r>
              <a:rPr lang="en-US" sz="6000" dirty="0" err="1">
                <a:latin typeface="Corbel" panose="020B0503020204020204" pitchFamily="34" charset="0"/>
              </a:rPr>
              <a:t>octombrie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e</a:t>
            </a:r>
            <a:r>
              <a:rPr lang="ro-MD" sz="6000" smtClean="0">
                <a:latin typeface="Corbel" panose="020B0503020204020204" pitchFamily="34" charset="0"/>
              </a:rPr>
              <a:t>ste</a:t>
            </a:r>
            <a:r>
              <a:rPr lang="en-US" sz="600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serbată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Ziua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Internațională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pentru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Eradicarea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Sărăciei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2006 </a:t>
            </a:r>
            <a:r>
              <a:rPr lang="en-US" sz="6000" dirty="0" err="1">
                <a:latin typeface="Corbel" panose="020B0503020204020204" pitchFamily="34" charset="0"/>
              </a:rPr>
              <a:t>aceasta</a:t>
            </a:r>
            <a:r>
              <a:rPr lang="en-US" sz="6000" dirty="0">
                <a:latin typeface="Corbel" panose="020B0503020204020204" pitchFamily="34" charset="0"/>
              </a:rPr>
              <a:t> s-a </a:t>
            </a:r>
            <a:r>
              <a:rPr lang="en-US" sz="6000" dirty="0" err="1">
                <a:latin typeface="Corbel" panose="020B0503020204020204" pitchFamily="34" charset="0"/>
              </a:rPr>
              <a:t>desfășurat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sub</a:t>
            </a: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sloganul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”</a:t>
            </a:r>
            <a:r>
              <a:rPr lang="en-US" sz="6000" dirty="0" err="1">
                <a:latin typeface="Corbel" panose="020B0503020204020204" pitchFamily="34" charset="0"/>
              </a:rPr>
              <a:t>Vom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pune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capăt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sărăciei</a:t>
            </a:r>
            <a:r>
              <a:rPr lang="en-US" sz="6000" dirty="0">
                <a:latin typeface="Corbel" panose="020B0503020204020204" pitchFamily="34" charset="0"/>
              </a:rPr>
              <a:t> cu </a:t>
            </a:r>
            <a:r>
              <a:rPr lang="en-US" sz="6000" dirty="0" err="1">
                <a:latin typeface="Corbel" panose="020B0503020204020204" pitchFamily="34" charset="0"/>
              </a:rPr>
              <a:t>eforturi</a:t>
            </a:r>
            <a:r>
              <a:rPr lang="en-US" sz="6000" dirty="0">
                <a:latin typeface="Corbel" panose="020B0503020204020204" pitchFamily="34" charset="0"/>
              </a:rPr>
              <a:t> OMISIUNE</a:t>
            </a:r>
            <a:r>
              <a:rPr lang="en-US" sz="6000" dirty="0" smtClean="0">
                <a:latin typeface="Corbel" panose="020B0503020204020204" pitchFamily="34" charset="0"/>
              </a:rPr>
              <a:t>”.</a:t>
            </a: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Numiți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OMISIUNEA.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81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Общими/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Comune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543455"/>
            <a:ext cx="8345053" cy="59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400" dirty="0">
                <a:latin typeface="Corbel" panose="020B0503020204020204" pitchFamily="34" charset="0"/>
              </a:rPr>
              <a:t>В статье о коррупции говорится, что </a:t>
            </a:r>
            <a:r>
              <a:rPr lang="ru-RU" sz="6400" dirty="0" smtClean="0">
                <a:latin typeface="Corbel" panose="020B0503020204020204" pitchFamily="34" charset="0"/>
              </a:rPr>
              <a:t>человек</a:t>
            </a:r>
            <a:r>
              <a:rPr lang="ru-RU" sz="6400" dirty="0" smtClean="0">
                <a:latin typeface="Corbel" panose="020B0503020204020204" pitchFamily="34" charset="0"/>
              </a:rPr>
              <a:t>,</a:t>
            </a:r>
            <a:r>
              <a:rPr lang="ro-MD" sz="6400" dirty="0" smtClean="0">
                <a:latin typeface="Corbel" panose="020B0503020204020204" pitchFamily="34" charset="0"/>
              </a:rPr>
              <a:t> </a:t>
            </a:r>
            <a:r>
              <a:rPr lang="ru-RU" sz="6400" dirty="0" smtClean="0">
                <a:latin typeface="Corbel" panose="020B0503020204020204" pitchFamily="34" charset="0"/>
              </a:rPr>
              <a:t>который 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уже </a:t>
            </a:r>
            <a:r>
              <a:rPr lang="ru-RU" sz="6400" dirty="0">
                <a:latin typeface="Corbel" panose="020B0503020204020204" pitchFamily="34" charset="0"/>
              </a:rPr>
              <a:t>находится в системе и привык </a:t>
            </a:r>
            <a:r>
              <a:rPr lang="ru-RU" sz="6400" dirty="0" smtClean="0">
                <a:latin typeface="Corbel" panose="020B0503020204020204" pitchFamily="34" charset="0"/>
              </a:rPr>
              <a:t>брать</a:t>
            </a:r>
            <a:r>
              <a:rPr lang="ro-MD" sz="6400" dirty="0" smtClean="0">
                <a:latin typeface="Corbel" panose="020B0503020204020204" pitchFamily="34" charset="0"/>
              </a:rPr>
              <a:t> </a:t>
            </a:r>
            <a:r>
              <a:rPr lang="ru-RU" sz="6400" dirty="0" smtClean="0">
                <a:latin typeface="Corbel" panose="020B0503020204020204" pitchFamily="34" charset="0"/>
              </a:rPr>
              <a:t>взятки</a:t>
            </a:r>
            <a:r>
              <a:rPr lang="ru-RU" sz="6400" dirty="0">
                <a:latin typeface="Corbel" panose="020B0503020204020204" pitchFamily="34" charset="0"/>
              </a:rPr>
              <a:t>, 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никогда </a:t>
            </a:r>
            <a:r>
              <a:rPr lang="ru-RU" sz="6400" dirty="0">
                <a:latin typeface="Corbel" panose="020B0503020204020204" pitchFamily="34" charset="0"/>
              </a:rPr>
              <a:t>не будет жить на… </a:t>
            </a:r>
            <a:r>
              <a:rPr lang="ru-RU" sz="6400" b="1" dirty="0">
                <a:latin typeface="Corbel" panose="020B0503020204020204" pitchFamily="34" charset="0"/>
              </a:rPr>
              <a:t>Что? </a:t>
            </a:r>
            <a:endParaRPr lang="en-US" sz="6400" b="1" dirty="0" smtClean="0">
              <a:latin typeface="Corbel" panose="020B0503020204020204" pitchFamily="34" charset="0"/>
            </a:endParaRPr>
          </a:p>
          <a:p>
            <a:pPr fontAlgn="base"/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400" dirty="0" err="1" smtClean="0">
                <a:latin typeface="Corbel" panose="020B0503020204020204" pitchFamily="34" charset="0"/>
              </a:rPr>
              <a:t>Într</a:t>
            </a:r>
            <a:r>
              <a:rPr lang="en-US" sz="6400" dirty="0" smtClean="0">
                <a:latin typeface="Corbel" panose="020B0503020204020204" pitchFamily="34" charset="0"/>
              </a:rPr>
              <a:t>-un </a:t>
            </a:r>
            <a:r>
              <a:rPr lang="en-US" sz="6400" dirty="0" err="1">
                <a:latin typeface="Corbel" panose="020B0503020204020204" pitchFamily="34" charset="0"/>
              </a:rPr>
              <a:t>articol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despre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corupție</a:t>
            </a:r>
            <a:r>
              <a:rPr lang="en-US" sz="6400" dirty="0">
                <a:latin typeface="Corbel" panose="020B0503020204020204" pitchFamily="34" charset="0"/>
              </a:rPr>
              <a:t> se </a:t>
            </a:r>
            <a:r>
              <a:rPr lang="en-US" sz="6400" dirty="0" err="1">
                <a:latin typeface="Corbel" panose="020B0503020204020204" pitchFamily="34" charset="0"/>
              </a:rPr>
              <a:t>afirmă</a:t>
            </a:r>
            <a:r>
              <a:rPr lang="en-US" sz="6400" dirty="0">
                <a:latin typeface="Corbel" panose="020B0503020204020204" pitchFamily="34" charset="0"/>
              </a:rPr>
              <a:t>, </a:t>
            </a:r>
            <a:r>
              <a:rPr lang="en-US" sz="6400" dirty="0" err="1">
                <a:latin typeface="Corbel" panose="020B0503020204020204" pitchFamily="34" charset="0"/>
              </a:rPr>
              <a:t>că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 smtClean="0">
                <a:latin typeface="Corbel" panose="020B0503020204020204" pitchFamily="34" charset="0"/>
              </a:rPr>
              <a:t>persoana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400" dirty="0" smtClean="0">
                <a:latin typeface="Corbel" panose="020B0503020204020204" pitchFamily="34" charset="0"/>
              </a:rPr>
              <a:t>care </a:t>
            </a:r>
            <a:r>
              <a:rPr lang="en-US" sz="6400" dirty="0" err="1" smtClean="0">
                <a:latin typeface="Corbel" panose="020B0503020204020204" pitchFamily="34" charset="0"/>
              </a:rPr>
              <a:t>este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deja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în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sistem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și</a:t>
            </a:r>
            <a:r>
              <a:rPr lang="en-US" sz="6400" dirty="0">
                <a:latin typeface="Corbel" panose="020B0503020204020204" pitchFamily="34" charset="0"/>
              </a:rPr>
              <a:t> e </a:t>
            </a:r>
            <a:r>
              <a:rPr lang="en-US" sz="6400" dirty="0" err="1">
                <a:latin typeface="Corbel" panose="020B0503020204020204" pitchFamily="34" charset="0"/>
              </a:rPr>
              <a:t>obișnuită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 smtClean="0">
                <a:latin typeface="Corbel" panose="020B0503020204020204" pitchFamily="34" charset="0"/>
              </a:rPr>
              <a:t>să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ia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mită</a:t>
            </a:r>
            <a:r>
              <a:rPr lang="en-US" sz="6400" dirty="0">
                <a:latin typeface="Corbel" panose="020B0503020204020204" pitchFamily="34" charset="0"/>
              </a:rPr>
              <a:t>, nu </a:t>
            </a:r>
            <a:r>
              <a:rPr lang="en-US" sz="6400" dirty="0" err="1">
                <a:latin typeface="Corbel" panose="020B0503020204020204" pitchFamily="34" charset="0"/>
              </a:rPr>
              <a:t>va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mai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400" dirty="0" err="1" smtClean="0">
                <a:latin typeface="Corbel" panose="020B0503020204020204" pitchFamily="34" charset="0"/>
              </a:rPr>
              <a:t>putea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trăi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vreodată</a:t>
            </a:r>
            <a:r>
              <a:rPr lang="en-US" sz="6400" dirty="0">
                <a:latin typeface="Corbel" panose="020B0503020204020204" pitchFamily="34" charset="0"/>
              </a:rPr>
              <a:t> cu </a:t>
            </a:r>
            <a:r>
              <a:rPr lang="en-US" sz="6400" dirty="0" err="1">
                <a:latin typeface="Corbel" panose="020B0503020204020204" pitchFamily="34" charset="0"/>
              </a:rPr>
              <a:t>banii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smtClean="0">
                <a:latin typeface="Corbel" panose="020B0503020204020204" pitchFamily="34" charset="0"/>
              </a:rPr>
              <a:t>din</a:t>
            </a:r>
            <a:r>
              <a:rPr lang="ro-MD" sz="6400" dirty="0">
                <a:latin typeface="Corbel" panose="020B0503020204020204" pitchFamily="34" charset="0"/>
              </a:rPr>
              <a:t>tr-un</a:t>
            </a:r>
            <a:r>
              <a:rPr lang="en-US" sz="6400" dirty="0">
                <a:latin typeface="Corbel" panose="020B0503020204020204" pitchFamily="34" charset="0"/>
              </a:rPr>
              <a:t>… </a:t>
            </a:r>
            <a:r>
              <a:rPr lang="en-US" sz="6400" b="1" dirty="0" smtClean="0">
                <a:latin typeface="Corbel" panose="020B0503020204020204" pitchFamily="34" charset="0"/>
              </a:rPr>
              <a:t>C</a:t>
            </a:r>
            <a:r>
              <a:rPr lang="ro-MD" sz="6400" b="1" dirty="0">
                <a:latin typeface="Corbel" panose="020B0503020204020204" pitchFamily="34" charset="0"/>
              </a:rPr>
              <a:t>ontinuați prin 2 </a:t>
            </a:r>
            <a:endParaRPr lang="ro-MD" sz="6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6400" b="1" dirty="0" smtClean="0">
                <a:latin typeface="Corbel" panose="020B0503020204020204" pitchFamily="34" charset="0"/>
              </a:rPr>
              <a:t>cuvinte </a:t>
            </a:r>
            <a:r>
              <a:rPr lang="ro-MD" sz="6400" b="1" dirty="0">
                <a:latin typeface="Corbel" panose="020B0503020204020204" pitchFamily="34" charset="0"/>
              </a:rPr>
              <a:t>care încep cu </a:t>
            </a:r>
            <a:r>
              <a:rPr lang="ro-MD" sz="6400" b="1" dirty="0" smtClean="0">
                <a:latin typeface="Corbel" panose="020B0503020204020204" pitchFamily="34" charset="0"/>
              </a:rPr>
              <a:t>aceeași literă</a:t>
            </a:r>
            <a:r>
              <a:rPr lang="ro-MD" sz="6400" b="1" dirty="0">
                <a:latin typeface="Corbel" panose="020B0503020204020204" pitchFamily="34" charset="0"/>
              </a:rPr>
              <a:t>.</a:t>
            </a:r>
            <a:endParaRPr lang="ru-RU" sz="64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87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8900" y="3868811"/>
            <a:ext cx="9855200" cy="386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Одну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зарплату</a:t>
            </a:r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D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o-MD" sz="7200" b="1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ingur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salariu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0" y="2689871"/>
            <a:ext cx="8245438" cy="54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405"/>
            <a:ext cx="20104100" cy="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5400" b="1" dirty="0" smtClean="0">
                <a:latin typeface="Corbel" panose="020B0503020204020204" pitchFamily="34" charset="0"/>
              </a:rPr>
              <a:t>только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гласные.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 </a:t>
            </a:r>
            <a:r>
              <a:rPr lang="ru-RU" sz="5400" dirty="0">
                <a:latin typeface="Corbel" panose="020B0503020204020204" pitchFamily="34" charset="0"/>
              </a:rPr>
              <a:t>о </a:t>
            </a:r>
            <a:r>
              <a:rPr lang="ru-RU" sz="5400" dirty="0" err="1">
                <a:latin typeface="Corbel" panose="020B0503020204020204" pitchFamily="34" charset="0"/>
              </a:rPr>
              <a:t>ио</a:t>
            </a:r>
            <a:r>
              <a:rPr lang="ru-RU" sz="5400" dirty="0">
                <a:latin typeface="Corbel" panose="020B0503020204020204" pitchFamily="34" charset="0"/>
              </a:rPr>
              <a:t> – Хотел стать богатым, закопав </a:t>
            </a:r>
            <a:r>
              <a:rPr lang="ru-RU" sz="5400" dirty="0" smtClean="0">
                <a:latin typeface="Corbel" panose="020B0503020204020204" pitchFamily="34" charset="0"/>
              </a:rPr>
              <a:t>деньги.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у </a:t>
            </a:r>
            <a:r>
              <a:rPr lang="ru-RU" sz="5400" dirty="0">
                <a:latin typeface="Corbel" panose="020B0503020204020204" pitchFamily="34" charset="0"/>
              </a:rPr>
              <a:t>ю а – Бумага, у которой есть номинальная </a:t>
            </a:r>
            <a:r>
              <a:rPr lang="ru-RU" sz="5400" dirty="0" smtClean="0">
                <a:latin typeface="Corbel" panose="020B0503020204020204" pitchFamily="34" charset="0"/>
              </a:rPr>
              <a:t>стоимость.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а </a:t>
            </a:r>
            <a:r>
              <a:rPr lang="ru-RU" sz="5400" dirty="0" err="1">
                <a:latin typeface="Corbel" panose="020B0503020204020204" pitchFamily="34" charset="0"/>
              </a:rPr>
              <a:t>а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err="1">
                <a:latin typeface="Corbel" panose="020B0503020204020204" pitchFamily="34" charset="0"/>
              </a:rPr>
              <a:t>а</a:t>
            </a:r>
            <a:r>
              <a:rPr lang="ru-RU" sz="5400" dirty="0">
                <a:latin typeface="Corbel" panose="020B0503020204020204" pitchFamily="34" charset="0"/>
              </a:rPr>
              <a:t> е – Трудовой </a:t>
            </a:r>
            <a:r>
              <a:rPr lang="ru-RU" sz="5400" dirty="0" smtClean="0">
                <a:latin typeface="Corbel" panose="020B0503020204020204" pitchFamily="34" charset="0"/>
              </a:rPr>
              <a:t>мигрант.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cuvintele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în</a:t>
            </a:r>
            <a:r>
              <a:rPr lang="en-US" sz="5400" b="1" dirty="0">
                <a:latin typeface="Corbel" panose="020B0503020204020204" pitchFamily="34" charset="0"/>
              </a:rPr>
              <a:t> care au </a:t>
            </a:r>
            <a:r>
              <a:rPr lang="en-US" sz="5400" b="1" dirty="0" err="1">
                <a:latin typeface="Corbel" panose="020B0503020204020204" pitchFamily="34" charset="0"/>
              </a:rPr>
              <a:t>fost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omise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toate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consoanele</a:t>
            </a:r>
            <a:r>
              <a:rPr lang="en-US" sz="5400" b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o </a:t>
            </a:r>
            <a:r>
              <a:rPr lang="en-US" sz="5400" dirty="0" err="1">
                <a:latin typeface="Corbel" panose="020B0503020204020204" pitchFamily="34" charset="0"/>
              </a:rPr>
              <a:t>io</a:t>
            </a:r>
            <a:r>
              <a:rPr lang="en-US" sz="5400" dirty="0">
                <a:latin typeface="Corbel" panose="020B0503020204020204" pitchFamily="34" charset="0"/>
              </a:rPr>
              <a:t> – </a:t>
            </a:r>
            <a:r>
              <a:rPr lang="en-US" sz="5400" dirty="0" err="1">
                <a:latin typeface="Corbel" panose="020B0503020204020204" pitchFamily="34" charset="0"/>
              </a:rPr>
              <a:t>Dorea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devină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bogătaș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îngropând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monedele</a:t>
            </a:r>
            <a:r>
              <a:rPr lang="en-US" sz="54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a </a:t>
            </a:r>
            <a:r>
              <a:rPr lang="en-US" sz="5400" dirty="0">
                <a:latin typeface="Corbel" panose="020B0503020204020204" pitchFamily="34" charset="0"/>
              </a:rPr>
              <a:t>o ă – Ban de </a:t>
            </a:r>
            <a:r>
              <a:rPr lang="en-US" sz="5400" dirty="0" err="1">
                <a:latin typeface="Corbel" panose="020B0503020204020204" pitchFamily="34" charset="0"/>
              </a:rPr>
              <a:t>hârtie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emis</a:t>
            </a:r>
            <a:r>
              <a:rPr lang="en-US" sz="5400" dirty="0">
                <a:latin typeface="Corbel" panose="020B0503020204020204" pitchFamily="34" charset="0"/>
              </a:rPr>
              <a:t> de o </a:t>
            </a:r>
            <a:r>
              <a:rPr lang="en-US" sz="5400" dirty="0" err="1">
                <a:latin typeface="Corbel" panose="020B0503020204020204" pitchFamily="34" charset="0"/>
              </a:rPr>
              <a:t>bancă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folosit</a:t>
            </a:r>
            <a:r>
              <a:rPr lang="en-US" sz="5400" dirty="0">
                <a:latin typeface="Corbel" panose="020B0503020204020204" pitchFamily="34" charset="0"/>
              </a:rPr>
              <a:t> ca </a:t>
            </a:r>
            <a:r>
              <a:rPr lang="en-US" sz="5400" dirty="0" err="1">
                <a:latin typeface="Corbel" panose="020B0503020204020204" pitchFamily="34" charset="0"/>
              </a:rPr>
              <a:t>mijloc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 smtClean="0">
                <a:latin typeface="Corbel" panose="020B0503020204020204" pitchFamily="34" charset="0"/>
              </a:rPr>
              <a:t>plată</a:t>
            </a:r>
            <a:r>
              <a:rPr lang="en-US" sz="54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a </a:t>
            </a:r>
            <a:r>
              <a:rPr lang="en-US" sz="5400" dirty="0">
                <a:latin typeface="Corbel" panose="020B0503020204020204" pitchFamily="34" charset="0"/>
              </a:rPr>
              <a:t>a </a:t>
            </a:r>
            <a:r>
              <a:rPr lang="en-US" sz="5400" dirty="0" err="1">
                <a:latin typeface="Corbel" panose="020B0503020204020204" pitchFamily="34" charset="0"/>
              </a:rPr>
              <a:t>ei</a:t>
            </a:r>
            <a:r>
              <a:rPr lang="en-US" sz="5400" dirty="0">
                <a:latin typeface="Corbel" panose="020B0503020204020204" pitchFamily="34" charset="0"/>
              </a:rPr>
              <a:t> e – </a:t>
            </a:r>
            <a:r>
              <a:rPr lang="en-US" sz="5400" dirty="0" err="1">
                <a:latin typeface="Corbel" panose="020B0503020204020204" pitchFamily="34" charset="0"/>
              </a:rPr>
              <a:t>muncitor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origine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străină</a:t>
            </a:r>
            <a:r>
              <a:rPr lang="en-US" sz="54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1074529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3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Пиноккио/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Pinocchio – 1 </a:t>
            </a:r>
            <a:r>
              <a:rPr lang="ru-R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балл.</a:t>
            </a:r>
            <a:endParaRPr lang="ru-RU" sz="36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Купюра/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Bancnotă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– 1 </a:t>
            </a:r>
            <a:r>
              <a:rPr lang="ru-R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балл.</a:t>
            </a:r>
            <a:endParaRPr lang="ru-RU" sz="36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Гастарбайтер</a:t>
            </a:r>
            <a:r>
              <a:rPr lang="ru-R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Gastarbeiter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– 1 </a:t>
            </a:r>
            <a:r>
              <a:rPr lang="ru-R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балл.</a:t>
            </a:r>
            <a:endParaRPr lang="ru-RU" sz="36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11224268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ОТВЕТА/RĂSPUNSURI – 3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370"/>
            <a:ext cx="2414588" cy="28688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08" y="3425569"/>
            <a:ext cx="4314761" cy="2876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57" y="3425369"/>
            <a:ext cx="3835608" cy="28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Известный теннисист </a:t>
            </a:r>
            <a:r>
              <a:rPr lang="ru-RU" sz="6000" dirty="0" err="1">
                <a:latin typeface="Corbel" panose="020B0503020204020204" pitchFamily="34" charset="0"/>
              </a:rPr>
              <a:t>Новак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err="1">
                <a:latin typeface="Corbel" panose="020B0503020204020204" pitchFamily="34" charset="0"/>
              </a:rPr>
              <a:t>Джокович</a:t>
            </a:r>
            <a:r>
              <a:rPr lang="ru-RU" sz="6000" dirty="0">
                <a:latin typeface="Corbel" panose="020B0503020204020204" pitchFamily="34" charset="0"/>
              </a:rPr>
              <a:t>, посол </a:t>
            </a:r>
            <a:r>
              <a:rPr lang="ru-RU" sz="6000" dirty="0" smtClean="0">
                <a:latin typeface="Corbel" panose="020B0503020204020204" pitchFamily="34" charset="0"/>
              </a:rPr>
              <a:t>доброй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воли </a:t>
            </a:r>
            <a:r>
              <a:rPr lang="ru-RU" sz="6000" dirty="0">
                <a:latin typeface="Corbel" panose="020B0503020204020204" pitchFamily="34" charset="0"/>
              </a:rPr>
              <a:t>ЮНИСЕФ, участвует в проектах борьбы с </a:t>
            </a:r>
            <a:r>
              <a:rPr lang="ru-RU" sz="6000" dirty="0" smtClean="0">
                <a:latin typeface="Corbel" panose="020B0503020204020204" pitchFamily="34" charset="0"/>
              </a:rPr>
              <a:t>нищетой: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 </a:t>
            </a:r>
            <a:r>
              <a:rPr lang="ru-RU" sz="6000" b="1" dirty="0">
                <a:latin typeface="Corbel" panose="020B0503020204020204" pitchFamily="34" charset="0"/>
              </a:rPr>
              <a:t>Сербии или </a:t>
            </a:r>
            <a:r>
              <a:rPr lang="ru-RU" sz="6000" b="1" dirty="0" smtClean="0">
                <a:latin typeface="Corbel" panose="020B0503020204020204" pitchFamily="34" charset="0"/>
              </a:rPr>
              <a:t>Хорватии?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Renumitul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jucător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tenis</a:t>
            </a:r>
            <a:r>
              <a:rPr lang="en-US" sz="6000" dirty="0">
                <a:latin typeface="Corbel" panose="020B0503020204020204" pitchFamily="34" charset="0"/>
              </a:rPr>
              <a:t> Novak </a:t>
            </a:r>
            <a:r>
              <a:rPr lang="en-US" sz="6000" dirty="0" err="1">
                <a:latin typeface="Corbel" panose="020B0503020204020204" pitchFamily="34" charset="0"/>
              </a:rPr>
              <a:t>Djokovic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ambasador</a:t>
            </a:r>
            <a:r>
              <a:rPr lang="en-US" sz="6000" dirty="0">
                <a:latin typeface="Corbel" panose="020B0503020204020204" pitchFamily="34" charset="0"/>
              </a:rPr>
              <a:t> al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bunăvoinței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UNICEF, </a:t>
            </a:r>
            <a:r>
              <a:rPr lang="en-US" sz="6000" dirty="0" err="1">
                <a:latin typeface="Corbel" panose="020B0503020204020204" pitchFamily="34" charset="0"/>
              </a:rPr>
              <a:t>este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implicat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proiecte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reducere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a</a:t>
            </a: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sărăciei</a:t>
            </a:r>
            <a:r>
              <a:rPr lang="en-US" sz="6000" dirty="0">
                <a:latin typeface="Corbel" panose="020B0503020204020204" pitchFamily="34" charset="0"/>
              </a:rPr>
              <a:t>: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Serbia </a:t>
            </a:r>
            <a:r>
              <a:rPr lang="en-US" sz="6000" b="1" dirty="0" err="1">
                <a:latin typeface="Corbel" panose="020B0503020204020204" pitchFamily="34" charset="0"/>
              </a:rPr>
              <a:t>sau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Croația</a:t>
            </a:r>
            <a:r>
              <a:rPr lang="en-US" sz="60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17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Сербия/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Serbia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4" y="2964368"/>
            <a:ext cx="8908199" cy="5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800" b="1" dirty="0">
                <a:latin typeface="Corbel" panose="020B0503020204020204" pitchFamily="34" charset="0"/>
              </a:rPr>
              <a:t>Верите ли вы, что в Африке около </a:t>
            </a:r>
            <a:r>
              <a:rPr lang="ru-RU" sz="7800" b="1" dirty="0" err="1" smtClean="0">
                <a:latin typeface="Corbel" panose="020B0503020204020204" pitchFamily="34" charset="0"/>
              </a:rPr>
              <a:t>около</a:t>
            </a:r>
            <a:endParaRPr lang="en-US" sz="7800" b="1" dirty="0">
              <a:latin typeface="Corbel" panose="020B0503020204020204" pitchFamily="34" charset="0"/>
            </a:endParaRPr>
          </a:p>
          <a:p>
            <a:pPr fontAlgn="base"/>
            <a:r>
              <a:rPr lang="ru-RU" sz="7800" b="1" dirty="0" smtClean="0">
                <a:latin typeface="Corbel" panose="020B0503020204020204" pitchFamily="34" charset="0"/>
              </a:rPr>
              <a:t>42</a:t>
            </a:r>
            <a:r>
              <a:rPr lang="ru-RU" sz="7800" b="1" dirty="0">
                <a:latin typeface="Corbel" panose="020B0503020204020204" pitchFamily="34" charset="0"/>
              </a:rPr>
              <a:t>% населения живёт за </a:t>
            </a:r>
            <a:r>
              <a:rPr lang="ru-RU" sz="7800" b="1" dirty="0" smtClean="0">
                <a:latin typeface="Corbel" panose="020B0503020204020204" pitchFamily="34" charset="0"/>
              </a:rPr>
              <a:t>чертой</a:t>
            </a:r>
            <a:endParaRPr lang="en-US" sz="7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b="1" dirty="0" smtClean="0">
                <a:latin typeface="Corbel" panose="020B0503020204020204" pitchFamily="34" charset="0"/>
              </a:rPr>
              <a:t>бедности?</a:t>
            </a:r>
            <a:endParaRPr lang="en-US" sz="7800" b="1" dirty="0">
              <a:latin typeface="Corbel" panose="020B0503020204020204" pitchFamily="34" charset="0"/>
            </a:endParaRPr>
          </a:p>
          <a:p>
            <a:pPr fontAlgn="base"/>
            <a:r>
              <a:rPr lang="en-US" sz="7800" b="1" dirty="0" smtClean="0">
                <a:latin typeface="Corbel" panose="020B0503020204020204" pitchFamily="34" charset="0"/>
              </a:rPr>
              <a:t>E </a:t>
            </a:r>
            <a:r>
              <a:rPr lang="en-US" sz="7800" b="1" dirty="0" err="1">
                <a:latin typeface="Corbel" panose="020B0503020204020204" pitchFamily="34" charset="0"/>
              </a:rPr>
              <a:t>adevărat</a:t>
            </a:r>
            <a:r>
              <a:rPr lang="en-US" sz="7800" b="1" dirty="0">
                <a:latin typeface="Corbel" panose="020B0503020204020204" pitchFamily="34" charset="0"/>
              </a:rPr>
              <a:t> </a:t>
            </a:r>
            <a:r>
              <a:rPr lang="en-US" sz="7800" b="1" dirty="0" err="1">
                <a:latin typeface="Corbel" panose="020B0503020204020204" pitchFamily="34" charset="0"/>
              </a:rPr>
              <a:t>sau</a:t>
            </a:r>
            <a:r>
              <a:rPr lang="en-US" sz="7800" b="1" dirty="0">
                <a:latin typeface="Corbel" panose="020B0503020204020204" pitchFamily="34" charset="0"/>
              </a:rPr>
              <a:t> </a:t>
            </a:r>
            <a:r>
              <a:rPr lang="en-US" sz="7800" b="1" dirty="0" err="1">
                <a:latin typeface="Corbel" panose="020B0503020204020204" pitchFamily="34" charset="0"/>
              </a:rPr>
              <a:t>fals</a:t>
            </a:r>
            <a:r>
              <a:rPr lang="en-US" sz="7800" b="1" dirty="0">
                <a:latin typeface="Corbel" panose="020B0503020204020204" pitchFamily="34" charset="0"/>
              </a:rPr>
              <a:t>, </a:t>
            </a:r>
            <a:r>
              <a:rPr lang="en-US" sz="7800" b="1" dirty="0" err="1">
                <a:latin typeface="Corbel" panose="020B0503020204020204" pitchFamily="34" charset="0"/>
              </a:rPr>
              <a:t>că</a:t>
            </a:r>
            <a:r>
              <a:rPr lang="en-US" sz="7800" b="1" dirty="0">
                <a:latin typeface="Corbel" panose="020B0503020204020204" pitchFamily="34" charset="0"/>
              </a:rPr>
              <a:t> </a:t>
            </a:r>
            <a:r>
              <a:rPr lang="en-US" sz="7800" b="1" dirty="0" err="1">
                <a:latin typeface="Corbel" panose="020B0503020204020204" pitchFamily="34" charset="0"/>
              </a:rPr>
              <a:t>în</a:t>
            </a:r>
            <a:r>
              <a:rPr lang="en-US" sz="7800" b="1" dirty="0">
                <a:latin typeface="Corbel" panose="020B0503020204020204" pitchFamily="34" charset="0"/>
              </a:rPr>
              <a:t> Africa </a:t>
            </a:r>
            <a:r>
              <a:rPr lang="en-US" sz="7800" b="1" dirty="0" err="1" smtClean="0">
                <a:latin typeface="Corbel" panose="020B0503020204020204" pitchFamily="34" charset="0"/>
              </a:rPr>
              <a:t>aproximativ</a:t>
            </a:r>
            <a:endParaRPr lang="en-US" sz="7800" b="1" dirty="0">
              <a:latin typeface="Corbel" panose="020B0503020204020204" pitchFamily="34" charset="0"/>
            </a:endParaRPr>
          </a:p>
          <a:p>
            <a:pPr fontAlgn="base"/>
            <a:r>
              <a:rPr lang="en-US" sz="7800" b="1" dirty="0" smtClean="0">
                <a:latin typeface="Corbel" panose="020B0503020204020204" pitchFamily="34" charset="0"/>
              </a:rPr>
              <a:t>42</a:t>
            </a:r>
            <a:r>
              <a:rPr lang="en-US" sz="7800" b="1" dirty="0">
                <a:latin typeface="Corbel" panose="020B0503020204020204" pitchFamily="34" charset="0"/>
              </a:rPr>
              <a:t>% din </a:t>
            </a:r>
            <a:r>
              <a:rPr lang="en-US" sz="7800" b="1" dirty="0" err="1">
                <a:latin typeface="Corbel" panose="020B0503020204020204" pitchFamily="34" charset="0"/>
              </a:rPr>
              <a:t>populație</a:t>
            </a:r>
            <a:r>
              <a:rPr lang="en-US" sz="7800" b="1" dirty="0">
                <a:latin typeface="Corbel" panose="020B0503020204020204" pitchFamily="34" charset="0"/>
              </a:rPr>
              <a:t> </a:t>
            </a:r>
            <a:r>
              <a:rPr lang="en-US" sz="7800" b="1" dirty="0" err="1">
                <a:latin typeface="Corbel" panose="020B0503020204020204" pitchFamily="34" charset="0"/>
              </a:rPr>
              <a:t>trăiește</a:t>
            </a:r>
            <a:r>
              <a:rPr lang="en-US" sz="7800" b="1" dirty="0">
                <a:latin typeface="Corbel" panose="020B0503020204020204" pitchFamily="34" charset="0"/>
              </a:rPr>
              <a:t> sub </a:t>
            </a:r>
            <a:r>
              <a:rPr lang="en-US" sz="7800" b="1" dirty="0" err="1" smtClean="0">
                <a:latin typeface="Corbel" panose="020B0503020204020204" pitchFamily="34" charset="0"/>
              </a:rPr>
              <a:t>pragul</a:t>
            </a:r>
            <a:endParaRPr lang="en-US" sz="7800" b="1" dirty="0">
              <a:latin typeface="Corbel" panose="020B0503020204020204" pitchFamily="34" charset="0"/>
            </a:endParaRPr>
          </a:p>
          <a:p>
            <a:pPr fontAlgn="base"/>
            <a:r>
              <a:rPr lang="en-US" sz="7800" b="1" dirty="0" err="1" smtClean="0">
                <a:latin typeface="Corbel" panose="020B0503020204020204" pitchFamily="34" charset="0"/>
              </a:rPr>
              <a:t>sărăciei</a:t>
            </a:r>
            <a:r>
              <a:rPr lang="en-US" sz="78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0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9174" y="3977862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Верю/</a:t>
            </a:r>
            <a:r>
              <a:rPr lang="en-US" sz="8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956660"/>
            <a:ext cx="9417866" cy="53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В рамках проекта «Школа надежды», чтобы обеспечить </a:t>
            </a:r>
            <a:r>
              <a:rPr lang="ru-RU" sz="4800" dirty="0" smtClean="0">
                <a:latin typeface="Corbel" panose="020B0503020204020204" pitchFamily="34" charset="0"/>
              </a:rPr>
              <a:t>право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каждого </a:t>
            </a:r>
            <a:r>
              <a:rPr lang="ru-RU" sz="4800" dirty="0">
                <a:latin typeface="Corbel" panose="020B0503020204020204" pitchFamily="34" charset="0"/>
              </a:rPr>
              <a:t>ребёнка на образование, открыли учебный центр для детей,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живущих </a:t>
            </a:r>
            <a:r>
              <a:rPr lang="ru-RU" sz="4800" dirty="0">
                <a:latin typeface="Corbel" panose="020B0503020204020204" pitchFamily="34" charset="0"/>
              </a:rPr>
              <a:t>за чертой бедности. В статье об этом сказано, что </a:t>
            </a:r>
            <a:r>
              <a:rPr lang="ru-RU" sz="4800" dirty="0" smtClean="0">
                <a:latin typeface="Corbel" panose="020B0503020204020204" pitchFamily="34" charset="0"/>
              </a:rPr>
              <a:t>намного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эффективней </a:t>
            </a:r>
            <a:r>
              <a:rPr lang="ru-RU" sz="4800" dirty="0">
                <a:latin typeface="Corbel" panose="020B0503020204020204" pitchFamily="34" charset="0"/>
              </a:rPr>
              <a:t>давать нуждающимся не только «рыбу», но и… </a:t>
            </a:r>
            <a:r>
              <a:rPr lang="ru-RU" sz="4800" b="1" dirty="0" smtClean="0">
                <a:latin typeface="Corbel" panose="020B0503020204020204" pitchFamily="34" charset="0"/>
              </a:rPr>
              <a:t>Что?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În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cadrul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proiectului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Școala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Speranței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pentru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asigura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dreptul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fiecărui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copil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la </a:t>
            </a:r>
            <a:r>
              <a:rPr lang="en-US" sz="4800" dirty="0" err="1">
                <a:latin typeface="Corbel" panose="020B0503020204020204" pitchFamily="34" charset="0"/>
              </a:rPr>
              <a:t>educație</a:t>
            </a:r>
            <a:r>
              <a:rPr lang="en-US" sz="4800" dirty="0">
                <a:latin typeface="Corbel" panose="020B0503020204020204" pitchFamily="34" charset="0"/>
              </a:rPr>
              <a:t>, a </a:t>
            </a:r>
            <a:r>
              <a:rPr lang="en-US" sz="4800" dirty="0" err="1">
                <a:latin typeface="Corbel" panose="020B0503020204020204" pitchFamily="34" charset="0"/>
              </a:rPr>
              <a:t>fost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deschis</a:t>
            </a:r>
            <a:r>
              <a:rPr lang="en-US" sz="4800" dirty="0">
                <a:latin typeface="Corbel" panose="020B0503020204020204" pitchFamily="34" charset="0"/>
              </a:rPr>
              <a:t> un </a:t>
            </a:r>
            <a:r>
              <a:rPr lang="en-US" sz="4800" dirty="0" err="1">
                <a:latin typeface="Corbel" panose="020B0503020204020204" pitchFamily="34" charset="0"/>
              </a:rPr>
              <a:t>centru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pregătire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pentru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copiii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care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trăiesc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sub </a:t>
            </a:r>
            <a:r>
              <a:rPr lang="en-US" sz="4800" dirty="0" err="1">
                <a:latin typeface="Corbel" panose="020B0503020204020204" pitchFamily="34" charset="0"/>
              </a:rPr>
              <a:t>pragul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sărăciei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Într</a:t>
            </a:r>
            <a:r>
              <a:rPr lang="en-US" sz="4800" dirty="0">
                <a:latin typeface="Corbel" panose="020B0503020204020204" pitchFamily="34" charset="0"/>
              </a:rPr>
              <a:t>-un </a:t>
            </a:r>
            <a:r>
              <a:rPr lang="en-US" sz="4800" dirty="0" err="1">
                <a:latin typeface="Corbel" panose="020B0503020204020204" pitchFamily="34" charset="0"/>
              </a:rPr>
              <a:t>articol</a:t>
            </a:r>
            <a:r>
              <a:rPr lang="en-US" sz="4800" dirty="0">
                <a:latin typeface="Corbel" panose="020B0503020204020204" pitchFamily="34" charset="0"/>
              </a:rPr>
              <a:t> se </a:t>
            </a:r>
            <a:r>
              <a:rPr lang="en-US" sz="4800" dirty="0" err="1">
                <a:latin typeface="Corbel" panose="020B0503020204020204" pitchFamily="34" charset="0"/>
              </a:rPr>
              <a:t>afirmă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</a:t>
            </a:r>
            <a:r>
              <a:rPr lang="en-US" sz="4800" dirty="0">
                <a:latin typeface="Corbel" panose="020B0503020204020204" pitchFamily="34" charset="0"/>
              </a:rPr>
              <a:t> au </a:t>
            </a:r>
            <a:r>
              <a:rPr lang="en-US" sz="4800" dirty="0" err="1" smtClean="0">
                <a:latin typeface="Corbel" panose="020B0503020204020204" pitchFamily="34" charset="0"/>
              </a:rPr>
              <a:t>nevoie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este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mult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mai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eficient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le </a:t>
            </a:r>
            <a:r>
              <a:rPr lang="en-US" sz="4800" dirty="0" err="1">
                <a:latin typeface="Corbel" panose="020B0503020204020204" pitchFamily="34" charset="0"/>
              </a:rPr>
              <a:t>oferim</a:t>
            </a:r>
            <a:r>
              <a:rPr lang="en-US" sz="4800" dirty="0">
                <a:latin typeface="Corbel" panose="020B0503020204020204" pitchFamily="34" charset="0"/>
              </a:rPr>
              <a:t> nu </a:t>
            </a:r>
            <a:r>
              <a:rPr lang="en-US" sz="4800" dirty="0" err="1">
                <a:latin typeface="Corbel" panose="020B0503020204020204" pitchFamily="34" charset="0"/>
              </a:rPr>
              <a:t>doar</a:t>
            </a:r>
            <a:r>
              <a:rPr lang="en-US" sz="4800" dirty="0">
                <a:latin typeface="Corbel" panose="020B0503020204020204" pitchFamily="34" charset="0"/>
              </a:rPr>
              <a:t> ”</a:t>
            </a:r>
            <a:r>
              <a:rPr lang="en-US" sz="4800" dirty="0" err="1">
                <a:latin typeface="Corbel" panose="020B0503020204020204" pitchFamily="34" charset="0"/>
              </a:rPr>
              <a:t>pește</a:t>
            </a:r>
            <a:r>
              <a:rPr lang="en-US" sz="4800" dirty="0">
                <a:latin typeface="Corbel" panose="020B0503020204020204" pitchFamily="34" charset="0"/>
              </a:rPr>
              <a:t>”, ci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… </a:t>
            </a:r>
            <a:r>
              <a:rPr lang="en-US" sz="4800" b="1" dirty="0">
                <a:latin typeface="Corbel" panose="020B0503020204020204" pitchFamily="34" charset="0"/>
              </a:rPr>
              <a:t>Ce? 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182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Удочку/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Undița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543455"/>
            <a:ext cx="8980779" cy="594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654</Words>
  <Application>Microsoft Office PowerPoint</Application>
  <PresentationFormat>Произвольный</PresentationFormat>
  <Paragraphs>95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395</cp:revision>
  <dcterms:modified xsi:type="dcterms:W3CDTF">2021-01-06T10:09:40Z</dcterms:modified>
</cp:coreProperties>
</file>