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0" r:id="rId2"/>
    <p:sldId id="261" r:id="rId3"/>
    <p:sldId id="262" r:id="rId4"/>
    <p:sldId id="263" r:id="rId5"/>
    <p:sldId id="264" r:id="rId6"/>
    <p:sldId id="256" r:id="rId7"/>
    <p:sldId id="259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CC66"/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7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E83E3C-16DE-4332-8480-2C90A6E23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A1F58C-2068-43B5-A30E-EA87A6250669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8F36EC52-9B3C-404D-A472-E54240FFCA9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BFF192-B144-40F8-A0F0-2A23CF9D66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FD15C-6F25-4638-A206-49EC0D9EA8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524E0605-5D34-4EA3-9701-912D9F80F7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DDD971E1-5B76-438E-BF12-FC0D30E209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39EFE0-AB63-46EB-BCFE-8B57D34B8E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1E3B4-4671-4C26-BF86-B30F76E688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71AEE7E4-C738-46DC-AA9B-685E528F38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B1EDB0-3063-4C73-A2E2-F6DC4DB3D3A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16CE51B2-6DAA-4926-99F0-2C50081C93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0CCF405-F3FE-4B5E-9A84-920EBBD23E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7DAF07A-F48C-4212-AB4B-78433728677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ntiq.info/images/artists/large/252-1.jpg" TargetMode="External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r7.ru/netcat_files/825/620/12koll__gopiter_ru__580_no.jpeg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www.kpds.ru/images/StGolutvMonast.jpg" TargetMode="External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2996952"/>
            <a:ext cx="6768752" cy="1894362"/>
          </a:xfrm>
        </p:spPr>
        <p:txBody>
          <a:bodyPr/>
          <a:lstStyle/>
          <a:p>
            <a:r>
              <a:rPr lang="ro-RO" dirty="0" smtClean="0"/>
              <a:t>Metoda tehnologică „Răsfoire”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ro-RO" dirty="0" smtClean="0"/>
              <a:t>Metoda tehnologică „Răsfoire”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4042792" cy="5119464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  <a:buSzPct val="200000"/>
              <a:buFont typeface="Wingdings" pitchFamily="2" charset="2"/>
              <a:buChar char="§"/>
            </a:pPr>
            <a:r>
              <a:rPr lang="ro-RO" sz="2500" dirty="0" smtClean="0"/>
              <a:t>Principiul „Răsfoire” imită citirea unei cărţi, de exemplu descrierea unui şir de evenimente.</a:t>
            </a:r>
          </a:p>
          <a:p>
            <a:pPr>
              <a:lnSpc>
                <a:spcPct val="150000"/>
              </a:lnSpc>
              <a:buSzPct val="200000"/>
              <a:buFont typeface="Wingdings" pitchFamily="2" charset="2"/>
              <a:buChar char="§"/>
            </a:pPr>
            <a:r>
              <a:rPr lang="ro-RO" sz="2500" dirty="0" smtClean="0"/>
              <a:t>Un principiu important al </a:t>
            </a:r>
            <a:r>
              <a:rPr lang="ro-RO" sz="2500" dirty="0" err="1" smtClean="0"/>
              <a:t>mediadidacticii</a:t>
            </a:r>
            <a:r>
              <a:rPr lang="ro-RO" sz="2500" dirty="0" smtClean="0"/>
              <a:t> constă în optimizarea volumului de informaţie raportat la unitatea de timp, în cazul nostru – suprafaţa </a:t>
            </a:r>
            <a:r>
              <a:rPr lang="ro-RO" sz="2500" dirty="0" err="1" smtClean="0"/>
              <a:t>slide-ului</a:t>
            </a:r>
            <a:r>
              <a:rPr lang="ro-RO" sz="2500" dirty="0" smtClean="0"/>
              <a:t>.</a:t>
            </a:r>
            <a:endParaRPr lang="ru-RU" sz="2500" dirty="0" smtClean="0"/>
          </a:p>
          <a:p>
            <a:pPr>
              <a:lnSpc>
                <a:spcPct val="150000"/>
              </a:lnSpc>
              <a:buSzPct val="200000"/>
              <a:buFont typeface="Wingdings" pitchFamily="2" charset="2"/>
              <a:buChar char="§"/>
            </a:pPr>
            <a:r>
              <a:rPr lang="ro-RO" sz="2500" dirty="0" smtClean="0"/>
              <a:t>Surplusul de obiecte şi text, fie şi legate ca subiect nu totdeauna contribuie la sporirea eficienţei procesului de instruire. Dar, uneori avem nevoie de o </a:t>
            </a:r>
            <a:r>
              <a:rPr lang="ro-RO" sz="2500" dirty="0" err="1" smtClean="0"/>
              <a:t>enumărare</a:t>
            </a:r>
            <a:r>
              <a:rPr lang="ro-RO" sz="2500" dirty="0" smtClean="0"/>
              <a:t>, răsfoire a informaţiei textuale, video.</a:t>
            </a:r>
            <a:endParaRPr lang="ru-RU" sz="2500" dirty="0" smtClean="0"/>
          </a:p>
          <a:p>
            <a:pPr>
              <a:lnSpc>
                <a:spcPct val="150000"/>
              </a:lnSpc>
              <a:buSzPct val="200000"/>
              <a:buFont typeface="Wingdings" pitchFamily="2" charset="2"/>
              <a:buChar char="§"/>
            </a:pPr>
            <a:r>
              <a:rPr lang="ro-RO" sz="2500" dirty="0" smtClean="0"/>
              <a:t>Dacă plasăm toată informaţia simultan pe ecran vom vedea că atenţia elevilor scade. Principiul”Răsfoire” ne permite să extragem informaţia partajat, asemenea răsfoirii unui album ci fotografii sau cărţi.</a:t>
            </a:r>
            <a:endParaRPr lang="ru-RU" sz="2500" dirty="0" smtClean="0"/>
          </a:p>
          <a:p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2"/>
          </p:nvPr>
        </p:nvSpPr>
        <p:spPr>
          <a:xfrm>
            <a:off x="4932040" y="980728"/>
            <a:ext cx="3168352" cy="5076056"/>
          </a:xfrm>
        </p:spPr>
        <p:txBody>
          <a:bodyPr>
            <a:normAutofit fontScale="47500" lnSpcReduction="20000"/>
          </a:bodyPr>
          <a:lstStyle/>
          <a:p>
            <a:r>
              <a:rPr lang="ru-RU" sz="2500" dirty="0" smtClean="0"/>
              <a:t>Принцип «листания» может имитировать чтение книги, например, при описании череды событий. </a:t>
            </a:r>
            <a:endParaRPr lang="en-US" sz="2500" dirty="0" smtClean="0"/>
          </a:p>
          <a:p>
            <a:r>
              <a:rPr lang="ru-RU" sz="2500" dirty="0" smtClean="0"/>
              <a:t>Одним из важнейших принципов </a:t>
            </a:r>
            <a:r>
              <a:rPr lang="ru-RU" sz="2500" dirty="0" err="1" smtClean="0"/>
              <a:t>медиадидактики</a:t>
            </a:r>
            <a:r>
              <a:rPr lang="ru-RU" sz="2500" dirty="0" smtClean="0"/>
              <a:t> должен стать оптимальный объем информации в единицу времени и в определенном пространстве. В нашем случае – на пространстве слайда. </a:t>
            </a:r>
            <a:endParaRPr lang="en-US" sz="2500" dirty="0" smtClean="0"/>
          </a:p>
          <a:p>
            <a:r>
              <a:rPr lang="ru-RU" sz="2500" dirty="0" smtClean="0"/>
              <a:t>Изобилие наглядных объектов или текста, пусть даже и тематически связанных, не способствуют эффективности обучения. Однако иногда нам необходимо перечислить (пролистать) некий тематический видеоряд, текстовую информацию (например, причины того или иного явления, события, виды, подвиды и т.д.). </a:t>
            </a:r>
            <a:endParaRPr lang="en-US" sz="2500" dirty="0" smtClean="0"/>
          </a:p>
          <a:p>
            <a:r>
              <a:rPr lang="ru-RU" sz="2500" dirty="0" smtClean="0"/>
              <a:t>Если мы разместим все сразу на экране, внимание учеников будет рассеиваться. С помощью приема «Листание» мы сможем извлекать раз за разом определенную, дозированную информацию, как будто мы листаем альбом с иллюстрациями или книгу.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ro-RO" dirty="0" smtClean="0"/>
              <a:t>Crearea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429000"/>
            <a:ext cx="7467600" cy="118072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На одном из участков экрана создаётся рамочка, имитация багета картины (</a:t>
            </a:r>
            <a:r>
              <a:rPr lang="ru-RU" b="1" dirty="0" smtClean="0"/>
              <a:t>Вставка </a:t>
            </a:r>
            <a:r>
              <a:rPr lang="ru-RU" dirty="0" smtClean="0"/>
              <a:t>- </a:t>
            </a:r>
            <a:r>
              <a:rPr lang="ru-RU" b="1" dirty="0" smtClean="0"/>
              <a:t>Фигуры</a:t>
            </a:r>
            <a:r>
              <a:rPr lang="ru-RU" dirty="0" smtClean="0"/>
              <a:t> – </a:t>
            </a:r>
            <a:r>
              <a:rPr lang="ru-RU" b="1" dirty="0" smtClean="0"/>
              <a:t>Рамка</a:t>
            </a:r>
            <a:r>
              <a:rPr lang="ru-RU" dirty="0" smtClean="0"/>
              <a:t> или </a:t>
            </a:r>
            <a:r>
              <a:rPr lang="ru-RU" b="1" dirty="0" smtClean="0"/>
              <a:t>Багетная рамка</a:t>
            </a:r>
            <a:r>
              <a:rPr lang="ru-RU" dirty="0" smtClean="0"/>
              <a:t>), развёрнутой книги (для книги </a:t>
            </a:r>
            <a:r>
              <a:rPr lang="ru-RU" b="1" dirty="0" smtClean="0"/>
              <a:t>Вставка – Фигуры – Волна</a:t>
            </a:r>
            <a:r>
              <a:rPr lang="ru-RU" dirty="0" smtClean="0"/>
              <a:t> или </a:t>
            </a:r>
            <a:r>
              <a:rPr lang="ru-RU" b="1" dirty="0" smtClean="0"/>
              <a:t>Скругленный прямоугольник</a:t>
            </a:r>
            <a:r>
              <a:rPr lang="ru-RU" dirty="0" smtClean="0"/>
              <a:t>)  и т.д. Иллюстрации, фрагменты текста, схемы, таблицы и пр. накладываются один на другой. 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39552" y="1556792"/>
            <a:ext cx="7467600" cy="118072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ro-RO" sz="2000" dirty="0" smtClean="0"/>
              <a:t>Creăm pe una din părţile </a:t>
            </a:r>
            <a:r>
              <a:rPr lang="ro-RO" sz="2000" dirty="0" err="1" smtClean="0"/>
              <a:t>exranului</a:t>
            </a:r>
            <a:r>
              <a:rPr lang="ro-RO" sz="2000" dirty="0" smtClean="0"/>
              <a:t> un chenar, o imitare a baghetei unui tablou </a:t>
            </a:r>
            <a:r>
              <a:rPr lang="ru-RU" sz="2000" dirty="0" smtClean="0"/>
              <a:t>(</a:t>
            </a:r>
            <a:r>
              <a:rPr lang="ru-RU" sz="2000" b="1" dirty="0" smtClean="0"/>
              <a:t>Вставка </a:t>
            </a:r>
            <a:r>
              <a:rPr lang="ru-RU" sz="2000" dirty="0" smtClean="0"/>
              <a:t>- </a:t>
            </a:r>
            <a:r>
              <a:rPr lang="ru-RU" sz="2000" b="1" dirty="0" smtClean="0"/>
              <a:t>Фигуры</a:t>
            </a:r>
            <a:r>
              <a:rPr lang="ru-RU" sz="2000" dirty="0" smtClean="0"/>
              <a:t> – </a:t>
            </a:r>
            <a:r>
              <a:rPr lang="ru-RU" sz="2000" b="1" dirty="0" smtClean="0"/>
              <a:t>Рамка</a:t>
            </a:r>
            <a:r>
              <a:rPr lang="ru-RU" sz="2000" dirty="0" smtClean="0"/>
              <a:t> </a:t>
            </a:r>
            <a:r>
              <a:rPr lang="en-US" sz="2000" dirty="0" err="1" smtClean="0"/>
              <a:t>sau</a:t>
            </a:r>
            <a:r>
              <a:rPr lang="ru-RU" sz="2000" dirty="0" smtClean="0"/>
              <a:t> </a:t>
            </a:r>
            <a:r>
              <a:rPr lang="ru-RU" sz="2000" b="1" dirty="0" smtClean="0"/>
              <a:t>Багетная </a:t>
            </a:r>
            <a:r>
              <a:rPr lang="ru-RU" sz="2000" b="1" dirty="0" smtClean="0"/>
              <a:t>рамка</a:t>
            </a:r>
            <a:r>
              <a:rPr lang="ru-RU" sz="2000" dirty="0" smtClean="0"/>
              <a:t>)</a:t>
            </a:r>
            <a:r>
              <a:rPr lang="en-US" sz="2000" dirty="0" smtClean="0"/>
              <a:t>. </a:t>
            </a:r>
            <a:r>
              <a:rPr lang="ro-RO" sz="2000" dirty="0" smtClean="0"/>
              <a:t>Imaginile</a:t>
            </a:r>
            <a:r>
              <a:rPr lang="ro-RO" sz="2000" dirty="0" smtClean="0"/>
              <a:t>, fragmentele de text, schemele, tabelele şi altele vor fi plasate una peste alta.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19256" cy="6213304"/>
          </a:xfrm>
        </p:spPr>
        <p:txBody>
          <a:bodyPr>
            <a:normAutofit fontScale="92500" lnSpcReduction="10000"/>
          </a:bodyPr>
          <a:lstStyle/>
          <a:p>
            <a:r>
              <a:rPr lang="ro-RO" dirty="0" smtClean="0"/>
              <a:t>Atenţie! Obiectul superior va fi ultimul obiect. Primul obiect trebuie sa fie amplasat cel mai jos. Este un moment esenţial, fără de care nu vom putea crea răsfoirea.</a:t>
            </a:r>
            <a:endParaRPr lang="ru-RU" dirty="0" smtClean="0"/>
          </a:p>
          <a:p>
            <a:r>
              <a:rPr lang="ru-RU" sz="1500" i="1" dirty="0" smtClean="0"/>
              <a:t>Внимание!</a:t>
            </a:r>
            <a:r>
              <a:rPr lang="ru-RU" sz="1500" dirty="0" smtClean="0"/>
              <a:t> Самым верхним должен быть последний объект. Первый должен находиться ниже всех. Это очень обязательный момент, иначе эффект пролистывания не получится. </a:t>
            </a:r>
          </a:p>
          <a:p>
            <a:r>
              <a:rPr lang="en-US" dirty="0" err="1" smtClean="0"/>
              <a:t>Imaginile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textul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apare</a:t>
            </a:r>
            <a:r>
              <a:rPr lang="en-US" dirty="0" smtClean="0"/>
              <a:t> </a:t>
            </a:r>
            <a:r>
              <a:rPr lang="ro-RO" dirty="0" smtClean="0"/>
              <a:t>automat </a:t>
            </a:r>
            <a:r>
              <a:rPr lang="en-US" dirty="0" err="1" smtClean="0"/>
              <a:t>una</a:t>
            </a:r>
            <a:r>
              <a:rPr lang="en-US" dirty="0" smtClean="0"/>
              <a:t> dup</a:t>
            </a:r>
            <a:r>
              <a:rPr lang="ro-RO" dirty="0" smtClean="0"/>
              <a:t>ă cealaltă sau după executarea clic.</a:t>
            </a:r>
            <a:endParaRPr lang="en-US" dirty="0" smtClean="0"/>
          </a:p>
          <a:p>
            <a:r>
              <a:rPr lang="ru-RU" sz="1500" dirty="0" smtClean="0"/>
              <a:t>Появляться изображения или странички текста могут по щелчку или автоматически друг за другом в зависимости от дидактических целей учителя. </a:t>
            </a:r>
          </a:p>
          <a:p>
            <a:r>
              <a:rPr lang="ro-RO" dirty="0" smtClean="0"/>
              <a:t>Se pare că cea mai reuşită imitare se realizează în </a:t>
            </a:r>
            <a:r>
              <a:rPr lang="ro-RO" dirty="0" err="1" smtClean="0"/>
              <a:t>Power</a:t>
            </a:r>
            <a:r>
              <a:rPr lang="ro-RO" dirty="0" smtClean="0"/>
              <a:t> </a:t>
            </a:r>
            <a:r>
              <a:rPr lang="ro-RO" dirty="0" err="1" smtClean="0"/>
              <a:t>point</a:t>
            </a:r>
            <a:r>
              <a:rPr lang="ro-RO" dirty="0" smtClean="0"/>
              <a:t> de efectul “</a:t>
            </a:r>
            <a:r>
              <a:rPr lang="ru-RU" b="1" dirty="0" smtClean="0"/>
              <a:t>Растягивание</a:t>
            </a:r>
            <a:r>
              <a:rPr lang="ru-RU" dirty="0" smtClean="0"/>
              <a:t> </a:t>
            </a:r>
            <a:r>
              <a:rPr lang="ro-RO" dirty="0" smtClean="0"/>
              <a:t>– </a:t>
            </a:r>
            <a:r>
              <a:rPr lang="ru-RU" b="1" dirty="0" smtClean="0"/>
              <a:t>Слева</a:t>
            </a:r>
            <a:r>
              <a:rPr lang="ro-RO" b="1" dirty="0" smtClean="0"/>
              <a:t>”</a:t>
            </a:r>
            <a:endParaRPr lang="en-US" b="1" dirty="0" smtClean="0"/>
          </a:p>
          <a:p>
            <a:r>
              <a:rPr lang="ru-RU" sz="1500" dirty="0" smtClean="0"/>
              <a:t>Удачнее всего имитация происходит, когда в программе </a:t>
            </a:r>
            <a:r>
              <a:rPr lang="en-US" sz="1500" dirty="0" smtClean="0"/>
              <a:t>PowerPoint</a:t>
            </a:r>
            <a:r>
              <a:rPr lang="ru-RU" sz="1500" dirty="0" smtClean="0"/>
              <a:t> используется эффект анимации </a:t>
            </a:r>
            <a:r>
              <a:rPr lang="ru-RU" sz="1500" b="1" dirty="0" smtClean="0"/>
              <a:t>Растягивание</a:t>
            </a:r>
            <a:r>
              <a:rPr lang="ru-RU" sz="1500" dirty="0" smtClean="0"/>
              <a:t> в режиме </a:t>
            </a:r>
            <a:r>
              <a:rPr lang="ru-RU" sz="1500" b="1" dirty="0" smtClean="0"/>
              <a:t>Слева</a:t>
            </a:r>
            <a:r>
              <a:rPr lang="ru-RU" sz="1500" dirty="0" smtClean="0"/>
              <a:t>. </a:t>
            </a:r>
          </a:p>
          <a:p>
            <a:r>
              <a:rPr lang="ro-RO" dirty="0" smtClean="0"/>
              <a:t>Vă atenţionăm, că </a:t>
            </a:r>
            <a:r>
              <a:rPr lang="ro-RO" dirty="0" err="1" smtClean="0"/>
              <a:t>amplasînd</a:t>
            </a:r>
            <a:r>
              <a:rPr lang="ro-RO" dirty="0" smtClean="0"/>
              <a:t> textul trebuie să aveţi grijă ca acesta să aibă umplere, în caz contrar prin transparenţa creată va fi văzut textul altor pagini. Începutul animării după clic.</a:t>
            </a:r>
          </a:p>
          <a:p>
            <a:r>
              <a:rPr lang="ru-RU" sz="1500" dirty="0" smtClean="0"/>
              <a:t>Хочу обратить внимание на вставку постраничного текста. Формат надписи должен быть обязательно с заливкой, чтобы не просвечивались предыдущие страницы. Начало анимации «</a:t>
            </a:r>
            <a:r>
              <a:rPr lang="ru-RU" sz="1500" b="1" dirty="0" smtClean="0"/>
              <a:t>по щелчку</a:t>
            </a:r>
            <a:r>
              <a:rPr lang="ru-RU" sz="1500" dirty="0" smtClean="0"/>
              <a:t>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075240" cy="5904656"/>
          </a:xfrm>
        </p:spPr>
        <p:txBody>
          <a:bodyPr>
            <a:normAutofit/>
          </a:bodyPr>
          <a:lstStyle/>
          <a:p>
            <a:r>
              <a:rPr lang="ro-RO" dirty="0" smtClean="0"/>
              <a:t>Dacă se presupune răsfoirea concomitentă a ilustraţiilor şi a textului ele vor necesita o grupare. Pentru aceasta se selectează obiectele necesare, apoi selectăm comanda </a:t>
            </a:r>
            <a:r>
              <a:rPr lang="ro-RO" b="1" dirty="0" smtClean="0"/>
              <a:t>Format -</a:t>
            </a:r>
            <a:r>
              <a:rPr lang="en-US" b="1" dirty="0" smtClean="0"/>
              <a:t>&gt;</a:t>
            </a:r>
            <a:r>
              <a:rPr lang="ro-RO" b="1" dirty="0" smtClean="0"/>
              <a:t> </a:t>
            </a:r>
            <a:r>
              <a:rPr lang="ro-RO" b="1" dirty="0" err="1" smtClean="0"/>
              <a:t>Group</a:t>
            </a:r>
            <a:r>
              <a:rPr lang="ro-RO" dirty="0" smtClean="0"/>
              <a:t>.</a:t>
            </a:r>
          </a:p>
          <a:p>
            <a:r>
              <a:rPr lang="ru-RU" sz="1400" dirty="0" smtClean="0"/>
              <a:t>Если предусматривается одновременное листание иллюстраций и текста, как в предлагаемом втором варианте, то текст и иллюстрации необходимо группировать в один объект. Для этого выделяются все необходимые объекты, затем в меню находим </a:t>
            </a:r>
            <a:r>
              <a:rPr lang="ru-RU" sz="1400" b="1" dirty="0" smtClean="0"/>
              <a:t>Формат - Группировать</a:t>
            </a:r>
            <a:r>
              <a:rPr lang="ru-RU" sz="1400" dirty="0" smtClean="0"/>
              <a:t>.</a:t>
            </a:r>
          </a:p>
          <a:p>
            <a:r>
              <a:rPr lang="ro-RO" dirty="0" smtClean="0"/>
              <a:t>O altă modalitate de răsfoire a 2 pagini ale cărţii, carnetului ne-o prezintă varianta a doua. În acest caz pagina de </a:t>
            </a:r>
            <a:r>
              <a:rPr lang="ro-RO" dirty="0" err="1" smtClean="0"/>
              <a:t>stînga</a:t>
            </a:r>
            <a:r>
              <a:rPr lang="ro-RO" dirty="0" smtClean="0"/>
              <a:t> se ajustează conform efectului de animaţie </a:t>
            </a:r>
            <a:r>
              <a:rPr lang="ru-RU" b="1" dirty="0" smtClean="0"/>
              <a:t>«Растягивание справа»</a:t>
            </a:r>
            <a:r>
              <a:rPr lang="ro-RO" dirty="0" smtClean="0"/>
              <a:t> şi în funcţie de ideea autorului cu precedentul sau după precedentul.</a:t>
            </a:r>
          </a:p>
          <a:p>
            <a:r>
              <a:rPr lang="ru-RU" sz="1400" dirty="0" smtClean="0"/>
              <a:t>Второй вариант листания демонстрирует возможность пролистывать две страницы «книги» или «блокнота». В этом случае левая страница настраивается по эффекту анимации на входе </a:t>
            </a:r>
            <a:r>
              <a:rPr lang="ru-RU" sz="1400" b="1" dirty="0" smtClean="0"/>
              <a:t>«Растягивание справа»</a:t>
            </a:r>
            <a:r>
              <a:rPr lang="ru-RU" sz="1400" dirty="0" smtClean="0"/>
              <a:t> и настраивается в зависимости от замысла </a:t>
            </a:r>
            <a:r>
              <a:rPr lang="ru-RU" sz="1400" b="1" dirty="0" smtClean="0"/>
              <a:t>«с предыдущим»</a:t>
            </a:r>
            <a:r>
              <a:rPr lang="ru-RU" sz="1400" dirty="0" smtClean="0"/>
              <a:t> или </a:t>
            </a:r>
            <a:r>
              <a:rPr lang="ru-RU" sz="1400" b="1" dirty="0" smtClean="0"/>
              <a:t>«после предыдущего»</a:t>
            </a:r>
            <a:r>
              <a:rPr lang="ru-RU" sz="1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0"/>
          <p:cNvSpPr>
            <a:spLocks noChangeArrowheads="1"/>
          </p:cNvSpPr>
          <p:nvPr/>
        </p:nvSpPr>
        <p:spPr bwMode="auto">
          <a:xfrm>
            <a:off x="3059113" y="1844675"/>
            <a:ext cx="4105275" cy="3455988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CC9900"/>
              </a:gs>
              <a:gs pos="100000">
                <a:srgbClr val="FFCC66"/>
              </a:gs>
            </a:gsLst>
            <a:path path="rect">
              <a:fillToRect r="100000" b="100000"/>
            </a:path>
          </a:gra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3492500" y="2276475"/>
            <a:ext cx="3240088" cy="25923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43288" y="2276475"/>
            <a:ext cx="3289300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419475" y="2276475"/>
            <a:ext cx="3311525" cy="2592388"/>
            <a:chOff x="1156" y="391"/>
            <a:chExt cx="2086" cy="1633"/>
          </a:xfrm>
        </p:grpSpPr>
        <p:sp>
          <p:nvSpPr>
            <p:cNvPr id="2066" name="Rectangle 14"/>
            <p:cNvSpPr>
              <a:spLocks noChangeArrowheads="1"/>
            </p:cNvSpPr>
            <p:nvPr/>
          </p:nvSpPr>
          <p:spPr bwMode="auto">
            <a:xfrm>
              <a:off x="1156" y="391"/>
              <a:ext cx="2086" cy="163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067" name="Picture 15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1156" y="618"/>
              <a:ext cx="2082" cy="1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419475" y="2276475"/>
            <a:ext cx="3311525" cy="2592388"/>
            <a:chOff x="3016" y="300"/>
            <a:chExt cx="2086" cy="1633"/>
          </a:xfrm>
        </p:grpSpPr>
        <p:sp>
          <p:nvSpPr>
            <p:cNvPr id="2064" name="Rectangle 17"/>
            <p:cNvSpPr>
              <a:spLocks noChangeArrowheads="1"/>
            </p:cNvSpPr>
            <p:nvPr/>
          </p:nvSpPr>
          <p:spPr bwMode="auto">
            <a:xfrm>
              <a:off x="3016" y="300"/>
              <a:ext cx="2086" cy="163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065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16" y="572"/>
              <a:ext cx="2061" cy="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419475" y="2276475"/>
            <a:ext cx="3311525" cy="2592388"/>
            <a:chOff x="657" y="1570"/>
            <a:chExt cx="2086" cy="1633"/>
          </a:xfrm>
        </p:grpSpPr>
        <p:sp>
          <p:nvSpPr>
            <p:cNvPr id="2062" name="Rectangle 23"/>
            <p:cNvSpPr>
              <a:spLocks noChangeArrowheads="1"/>
            </p:cNvSpPr>
            <p:nvPr/>
          </p:nvSpPr>
          <p:spPr bwMode="auto">
            <a:xfrm>
              <a:off x="657" y="1570"/>
              <a:ext cx="2086" cy="163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063" name="Picture 2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56" y="1570"/>
              <a:ext cx="1182" cy="1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3419475" y="2276475"/>
            <a:ext cx="3313113" cy="2592388"/>
            <a:chOff x="657" y="1026"/>
            <a:chExt cx="2087" cy="1633"/>
          </a:xfrm>
        </p:grpSpPr>
        <p:sp>
          <p:nvSpPr>
            <p:cNvPr id="2060" name="Rectangle 27"/>
            <p:cNvSpPr>
              <a:spLocks noChangeArrowheads="1"/>
            </p:cNvSpPr>
            <p:nvPr/>
          </p:nvSpPr>
          <p:spPr bwMode="auto">
            <a:xfrm>
              <a:off x="657" y="1026"/>
              <a:ext cx="2086" cy="163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061" name="Picture 2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57" y="1207"/>
              <a:ext cx="2087" cy="1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7" name="Text Box 30"/>
          <p:cNvSpPr txBox="1">
            <a:spLocks noChangeArrowheads="1"/>
          </p:cNvSpPr>
          <p:nvPr/>
        </p:nvSpPr>
        <p:spPr bwMode="auto">
          <a:xfrm>
            <a:off x="395288" y="333375"/>
            <a:ext cx="4824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o-RO" sz="2000" b="1" dirty="0" smtClean="0">
                <a:solidFill>
                  <a:srgbClr val="CC0000"/>
                </a:solidFill>
              </a:rPr>
              <a:t>Metoda tehnologică „Răsfoire”</a:t>
            </a:r>
            <a:endParaRPr lang="ru-RU" sz="2000" b="1" dirty="0">
              <a:solidFill>
                <a:srgbClr val="CC0000"/>
              </a:solidFill>
            </a:endParaRPr>
          </a:p>
        </p:txBody>
      </p:sp>
      <p:sp>
        <p:nvSpPr>
          <p:cNvPr id="2058" name="Text Box 31"/>
          <p:cNvSpPr txBox="1">
            <a:spLocks noChangeArrowheads="1"/>
          </p:cNvSpPr>
          <p:nvPr/>
        </p:nvSpPr>
        <p:spPr bwMode="auto">
          <a:xfrm>
            <a:off x="3276600" y="1268413"/>
            <a:ext cx="3816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o-RO" sz="2000" b="1" dirty="0" smtClean="0">
                <a:solidFill>
                  <a:srgbClr val="CC0000"/>
                </a:solidFill>
              </a:rPr>
              <a:t>Creaţia  lui I</a:t>
            </a:r>
            <a:r>
              <a:rPr lang="ru-RU" sz="2000" b="1" dirty="0" smtClean="0">
                <a:solidFill>
                  <a:srgbClr val="CC0000"/>
                </a:solidFill>
              </a:rPr>
              <a:t>.Е</a:t>
            </a:r>
            <a:r>
              <a:rPr lang="ru-RU" sz="2000" b="1" dirty="0">
                <a:solidFill>
                  <a:srgbClr val="CC0000"/>
                </a:solidFill>
              </a:rPr>
              <a:t>. </a:t>
            </a:r>
            <a:r>
              <a:rPr lang="ro-RO" sz="2000" b="1" dirty="0" err="1" smtClean="0">
                <a:solidFill>
                  <a:srgbClr val="CC0000"/>
                </a:solidFill>
              </a:rPr>
              <a:t>Repin</a:t>
            </a:r>
            <a:endParaRPr lang="ru-RU" sz="2000" b="1" dirty="0">
              <a:solidFill>
                <a:srgbClr val="CC0000"/>
              </a:solidFill>
            </a:endParaRPr>
          </a:p>
        </p:txBody>
      </p:sp>
      <p:sp>
        <p:nvSpPr>
          <p:cNvPr id="2059" name="Text Box 32"/>
          <p:cNvSpPr txBox="1">
            <a:spLocks noChangeArrowheads="1"/>
          </p:cNvSpPr>
          <p:nvPr/>
        </p:nvSpPr>
        <p:spPr bwMode="auto">
          <a:xfrm>
            <a:off x="6659563" y="33337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o-RO" b="1" i="1" dirty="0" smtClean="0">
                <a:solidFill>
                  <a:schemeClr val="accent2"/>
                </a:solidFill>
              </a:rPr>
              <a:t>Varianta</a:t>
            </a:r>
            <a:r>
              <a:rPr lang="ru-RU" b="1" i="1" dirty="0" smtClean="0">
                <a:solidFill>
                  <a:schemeClr val="accent2"/>
                </a:solidFill>
              </a:rPr>
              <a:t> </a:t>
            </a:r>
            <a:r>
              <a:rPr lang="ru-RU" b="1" i="1" dirty="0">
                <a:solidFill>
                  <a:schemeClr val="accent2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"/>
          <p:cNvGrpSpPr>
            <a:grpSpLocks/>
          </p:cNvGrpSpPr>
          <p:nvPr/>
        </p:nvGrpSpPr>
        <p:grpSpPr bwMode="auto">
          <a:xfrm>
            <a:off x="990600" y="1019175"/>
            <a:ext cx="7105650" cy="5505450"/>
            <a:chOff x="336" y="480"/>
            <a:chExt cx="4476" cy="3468"/>
          </a:xfrm>
        </p:grpSpPr>
        <p:sp>
          <p:nvSpPr>
            <p:cNvPr id="3089" name="Freeform 4"/>
            <p:cNvSpPr>
              <a:spLocks/>
            </p:cNvSpPr>
            <p:nvPr/>
          </p:nvSpPr>
          <p:spPr bwMode="auto">
            <a:xfrm>
              <a:off x="342" y="486"/>
              <a:ext cx="4464" cy="3456"/>
            </a:xfrm>
            <a:custGeom>
              <a:avLst/>
              <a:gdLst>
                <a:gd name="T0" fmla="*/ 0 w 4464"/>
                <a:gd name="T1" fmla="*/ 3347 h 3456"/>
                <a:gd name="T2" fmla="*/ 0 w 4464"/>
                <a:gd name="T3" fmla="*/ 94 h 3456"/>
                <a:gd name="T4" fmla="*/ 1 w 4464"/>
                <a:gd name="T5" fmla="*/ 79 h 3456"/>
                <a:gd name="T6" fmla="*/ 7 w 4464"/>
                <a:gd name="T7" fmla="*/ 63 h 3456"/>
                <a:gd name="T8" fmla="*/ 15 w 4464"/>
                <a:gd name="T9" fmla="*/ 47 h 3456"/>
                <a:gd name="T10" fmla="*/ 25 w 4464"/>
                <a:gd name="T11" fmla="*/ 32 h 3456"/>
                <a:gd name="T12" fmla="*/ 40 w 4464"/>
                <a:gd name="T13" fmla="*/ 19 h 3456"/>
                <a:gd name="T14" fmla="*/ 56 w 4464"/>
                <a:gd name="T15" fmla="*/ 9 h 3456"/>
                <a:gd name="T16" fmla="*/ 74 w 4464"/>
                <a:gd name="T17" fmla="*/ 3 h 3456"/>
                <a:gd name="T18" fmla="*/ 95 w 4464"/>
                <a:gd name="T19" fmla="*/ 0 h 3456"/>
                <a:gd name="T20" fmla="*/ 4384 w 4464"/>
                <a:gd name="T21" fmla="*/ 0 h 3456"/>
                <a:gd name="T22" fmla="*/ 4399 w 4464"/>
                <a:gd name="T23" fmla="*/ 1 h 3456"/>
                <a:gd name="T24" fmla="*/ 4412 w 4464"/>
                <a:gd name="T25" fmla="*/ 6 h 3456"/>
                <a:gd name="T26" fmla="*/ 4426 w 4464"/>
                <a:gd name="T27" fmla="*/ 14 h 3456"/>
                <a:gd name="T28" fmla="*/ 4439 w 4464"/>
                <a:gd name="T29" fmla="*/ 25 h 3456"/>
                <a:gd name="T30" fmla="*/ 4448 w 4464"/>
                <a:gd name="T31" fmla="*/ 38 h 3456"/>
                <a:gd name="T32" fmla="*/ 4457 w 4464"/>
                <a:gd name="T33" fmla="*/ 50 h 3456"/>
                <a:gd name="T34" fmla="*/ 4462 w 4464"/>
                <a:gd name="T35" fmla="*/ 65 h 3456"/>
                <a:gd name="T36" fmla="*/ 4464 w 4464"/>
                <a:gd name="T37" fmla="*/ 80 h 3456"/>
                <a:gd name="T38" fmla="*/ 4464 w 4464"/>
                <a:gd name="T39" fmla="*/ 3362 h 3456"/>
                <a:gd name="T40" fmla="*/ 4462 w 4464"/>
                <a:gd name="T41" fmla="*/ 3376 h 3456"/>
                <a:gd name="T42" fmla="*/ 4457 w 4464"/>
                <a:gd name="T43" fmla="*/ 3393 h 3456"/>
                <a:gd name="T44" fmla="*/ 4448 w 4464"/>
                <a:gd name="T45" fmla="*/ 3408 h 3456"/>
                <a:gd name="T46" fmla="*/ 4437 w 4464"/>
                <a:gd name="T47" fmla="*/ 3422 h 3456"/>
                <a:gd name="T48" fmla="*/ 4424 w 4464"/>
                <a:gd name="T49" fmla="*/ 3437 h 3456"/>
                <a:gd name="T50" fmla="*/ 4409 w 4464"/>
                <a:gd name="T51" fmla="*/ 3447 h 3456"/>
                <a:gd name="T52" fmla="*/ 4394 w 4464"/>
                <a:gd name="T53" fmla="*/ 3453 h 3456"/>
                <a:gd name="T54" fmla="*/ 4378 w 4464"/>
                <a:gd name="T55" fmla="*/ 3456 h 3456"/>
                <a:gd name="T56" fmla="*/ 109 w 4464"/>
                <a:gd name="T57" fmla="*/ 3456 h 3456"/>
                <a:gd name="T58" fmla="*/ 92 w 4464"/>
                <a:gd name="T59" fmla="*/ 3455 h 3456"/>
                <a:gd name="T60" fmla="*/ 74 w 4464"/>
                <a:gd name="T61" fmla="*/ 3450 h 3456"/>
                <a:gd name="T62" fmla="*/ 56 w 4464"/>
                <a:gd name="T63" fmla="*/ 3440 h 3456"/>
                <a:gd name="T64" fmla="*/ 39 w 4464"/>
                <a:gd name="T65" fmla="*/ 3429 h 3456"/>
                <a:gd name="T66" fmla="*/ 23 w 4464"/>
                <a:gd name="T67" fmla="*/ 3415 h 3456"/>
                <a:gd name="T68" fmla="*/ 11 w 4464"/>
                <a:gd name="T69" fmla="*/ 3395 h 3456"/>
                <a:gd name="T70" fmla="*/ 2 w 4464"/>
                <a:gd name="T71" fmla="*/ 3373 h 3456"/>
                <a:gd name="T72" fmla="*/ 0 w 4464"/>
                <a:gd name="T73" fmla="*/ 3347 h 345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64"/>
                <a:gd name="T112" fmla="*/ 0 h 3456"/>
                <a:gd name="T113" fmla="*/ 4464 w 4464"/>
                <a:gd name="T114" fmla="*/ 3456 h 345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64" h="3456">
                  <a:moveTo>
                    <a:pt x="0" y="3347"/>
                  </a:moveTo>
                  <a:lnTo>
                    <a:pt x="0" y="94"/>
                  </a:lnTo>
                  <a:lnTo>
                    <a:pt x="1" y="79"/>
                  </a:lnTo>
                  <a:lnTo>
                    <a:pt x="7" y="63"/>
                  </a:lnTo>
                  <a:lnTo>
                    <a:pt x="15" y="47"/>
                  </a:lnTo>
                  <a:lnTo>
                    <a:pt x="25" y="32"/>
                  </a:lnTo>
                  <a:lnTo>
                    <a:pt x="40" y="19"/>
                  </a:lnTo>
                  <a:lnTo>
                    <a:pt x="56" y="9"/>
                  </a:lnTo>
                  <a:lnTo>
                    <a:pt x="74" y="3"/>
                  </a:lnTo>
                  <a:lnTo>
                    <a:pt x="95" y="0"/>
                  </a:lnTo>
                  <a:lnTo>
                    <a:pt x="4384" y="0"/>
                  </a:lnTo>
                  <a:lnTo>
                    <a:pt x="4399" y="1"/>
                  </a:lnTo>
                  <a:lnTo>
                    <a:pt x="4412" y="6"/>
                  </a:lnTo>
                  <a:lnTo>
                    <a:pt x="4426" y="14"/>
                  </a:lnTo>
                  <a:lnTo>
                    <a:pt x="4439" y="25"/>
                  </a:lnTo>
                  <a:lnTo>
                    <a:pt x="4448" y="38"/>
                  </a:lnTo>
                  <a:lnTo>
                    <a:pt x="4457" y="50"/>
                  </a:lnTo>
                  <a:lnTo>
                    <a:pt x="4462" y="65"/>
                  </a:lnTo>
                  <a:lnTo>
                    <a:pt x="4464" y="80"/>
                  </a:lnTo>
                  <a:lnTo>
                    <a:pt x="4464" y="3362"/>
                  </a:lnTo>
                  <a:lnTo>
                    <a:pt x="4462" y="3376"/>
                  </a:lnTo>
                  <a:lnTo>
                    <a:pt x="4457" y="3393"/>
                  </a:lnTo>
                  <a:lnTo>
                    <a:pt x="4448" y="3408"/>
                  </a:lnTo>
                  <a:lnTo>
                    <a:pt x="4437" y="3422"/>
                  </a:lnTo>
                  <a:lnTo>
                    <a:pt x="4424" y="3437"/>
                  </a:lnTo>
                  <a:lnTo>
                    <a:pt x="4409" y="3447"/>
                  </a:lnTo>
                  <a:lnTo>
                    <a:pt x="4394" y="3453"/>
                  </a:lnTo>
                  <a:lnTo>
                    <a:pt x="4378" y="3456"/>
                  </a:lnTo>
                  <a:lnTo>
                    <a:pt x="109" y="3456"/>
                  </a:lnTo>
                  <a:lnTo>
                    <a:pt x="92" y="3455"/>
                  </a:lnTo>
                  <a:lnTo>
                    <a:pt x="74" y="3450"/>
                  </a:lnTo>
                  <a:lnTo>
                    <a:pt x="56" y="3440"/>
                  </a:lnTo>
                  <a:lnTo>
                    <a:pt x="39" y="3429"/>
                  </a:lnTo>
                  <a:lnTo>
                    <a:pt x="23" y="3415"/>
                  </a:lnTo>
                  <a:lnTo>
                    <a:pt x="11" y="3395"/>
                  </a:lnTo>
                  <a:lnTo>
                    <a:pt x="2" y="3373"/>
                  </a:lnTo>
                  <a:lnTo>
                    <a:pt x="0" y="3347"/>
                  </a:lnTo>
                  <a:close/>
                </a:path>
              </a:pathLst>
            </a:custGeom>
            <a:solidFill>
              <a:srgbClr val="0000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0" name="Freeform 5"/>
            <p:cNvSpPr>
              <a:spLocks/>
            </p:cNvSpPr>
            <p:nvPr/>
          </p:nvSpPr>
          <p:spPr bwMode="auto">
            <a:xfrm>
              <a:off x="336" y="580"/>
              <a:ext cx="12" cy="3253"/>
            </a:xfrm>
            <a:custGeom>
              <a:avLst/>
              <a:gdLst>
                <a:gd name="T0" fmla="*/ 0 w 12"/>
                <a:gd name="T1" fmla="*/ 0 h 3253"/>
                <a:gd name="T2" fmla="*/ 0 w 12"/>
                <a:gd name="T3" fmla="*/ 0 h 3253"/>
                <a:gd name="T4" fmla="*/ 0 w 12"/>
                <a:gd name="T5" fmla="*/ 3253 h 3253"/>
                <a:gd name="T6" fmla="*/ 12 w 12"/>
                <a:gd name="T7" fmla="*/ 3253 h 3253"/>
                <a:gd name="T8" fmla="*/ 12 w 12"/>
                <a:gd name="T9" fmla="*/ 0 h 3253"/>
                <a:gd name="T10" fmla="*/ 12 w 12"/>
                <a:gd name="T11" fmla="*/ 0 h 3253"/>
                <a:gd name="T12" fmla="*/ 0 w 12"/>
                <a:gd name="T13" fmla="*/ 0 h 3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3253"/>
                <a:gd name="T23" fmla="*/ 12 w 12"/>
                <a:gd name="T24" fmla="*/ 3253 h 32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3253">
                  <a:moveTo>
                    <a:pt x="0" y="0"/>
                  </a:moveTo>
                  <a:lnTo>
                    <a:pt x="0" y="0"/>
                  </a:lnTo>
                  <a:lnTo>
                    <a:pt x="0" y="3253"/>
                  </a:lnTo>
                  <a:lnTo>
                    <a:pt x="12" y="3253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6"/>
            <p:cNvSpPr>
              <a:spLocks/>
            </p:cNvSpPr>
            <p:nvPr/>
          </p:nvSpPr>
          <p:spPr bwMode="auto">
            <a:xfrm>
              <a:off x="336" y="480"/>
              <a:ext cx="101" cy="100"/>
            </a:xfrm>
            <a:custGeom>
              <a:avLst/>
              <a:gdLst>
                <a:gd name="T0" fmla="*/ 101 w 101"/>
                <a:gd name="T1" fmla="*/ 0 h 100"/>
                <a:gd name="T2" fmla="*/ 101 w 101"/>
                <a:gd name="T3" fmla="*/ 0 h 100"/>
                <a:gd name="T4" fmla="*/ 79 w 101"/>
                <a:gd name="T5" fmla="*/ 3 h 100"/>
                <a:gd name="T6" fmla="*/ 59 w 101"/>
                <a:gd name="T7" fmla="*/ 10 h 100"/>
                <a:gd name="T8" fmla="*/ 44 w 101"/>
                <a:gd name="T9" fmla="*/ 20 h 100"/>
                <a:gd name="T10" fmla="*/ 28 w 101"/>
                <a:gd name="T11" fmla="*/ 34 h 100"/>
                <a:gd name="T12" fmla="*/ 16 w 101"/>
                <a:gd name="T13" fmla="*/ 50 h 100"/>
                <a:gd name="T14" fmla="*/ 8 w 101"/>
                <a:gd name="T15" fmla="*/ 67 h 100"/>
                <a:gd name="T16" fmla="*/ 2 w 101"/>
                <a:gd name="T17" fmla="*/ 84 h 100"/>
                <a:gd name="T18" fmla="*/ 0 w 101"/>
                <a:gd name="T19" fmla="*/ 100 h 100"/>
                <a:gd name="T20" fmla="*/ 12 w 101"/>
                <a:gd name="T21" fmla="*/ 100 h 100"/>
                <a:gd name="T22" fmla="*/ 12 w 101"/>
                <a:gd name="T23" fmla="*/ 86 h 100"/>
                <a:gd name="T24" fmla="*/ 18 w 101"/>
                <a:gd name="T25" fmla="*/ 72 h 100"/>
                <a:gd name="T26" fmla="*/ 25 w 101"/>
                <a:gd name="T27" fmla="*/ 55 h 100"/>
                <a:gd name="T28" fmla="*/ 35 w 101"/>
                <a:gd name="T29" fmla="*/ 42 h 100"/>
                <a:gd name="T30" fmla="*/ 48 w 101"/>
                <a:gd name="T31" fmla="*/ 31 h 100"/>
                <a:gd name="T32" fmla="*/ 64 w 101"/>
                <a:gd name="T33" fmla="*/ 20 h 100"/>
                <a:gd name="T34" fmla="*/ 81 w 101"/>
                <a:gd name="T35" fmla="*/ 14 h 100"/>
                <a:gd name="T36" fmla="*/ 101 w 101"/>
                <a:gd name="T37" fmla="*/ 12 h 100"/>
                <a:gd name="T38" fmla="*/ 101 w 101"/>
                <a:gd name="T39" fmla="*/ 12 h 100"/>
                <a:gd name="T40" fmla="*/ 101 w 101"/>
                <a:gd name="T41" fmla="*/ 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1"/>
                <a:gd name="T64" fmla="*/ 0 h 100"/>
                <a:gd name="T65" fmla="*/ 101 w 101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1" h="100">
                  <a:moveTo>
                    <a:pt x="101" y="0"/>
                  </a:moveTo>
                  <a:lnTo>
                    <a:pt x="101" y="0"/>
                  </a:lnTo>
                  <a:lnTo>
                    <a:pt x="79" y="3"/>
                  </a:lnTo>
                  <a:lnTo>
                    <a:pt x="59" y="10"/>
                  </a:lnTo>
                  <a:lnTo>
                    <a:pt x="44" y="20"/>
                  </a:lnTo>
                  <a:lnTo>
                    <a:pt x="28" y="34"/>
                  </a:lnTo>
                  <a:lnTo>
                    <a:pt x="16" y="50"/>
                  </a:lnTo>
                  <a:lnTo>
                    <a:pt x="8" y="67"/>
                  </a:lnTo>
                  <a:lnTo>
                    <a:pt x="2" y="84"/>
                  </a:lnTo>
                  <a:lnTo>
                    <a:pt x="0" y="100"/>
                  </a:lnTo>
                  <a:lnTo>
                    <a:pt x="12" y="100"/>
                  </a:lnTo>
                  <a:lnTo>
                    <a:pt x="12" y="86"/>
                  </a:lnTo>
                  <a:lnTo>
                    <a:pt x="18" y="72"/>
                  </a:lnTo>
                  <a:lnTo>
                    <a:pt x="25" y="55"/>
                  </a:lnTo>
                  <a:lnTo>
                    <a:pt x="35" y="42"/>
                  </a:lnTo>
                  <a:lnTo>
                    <a:pt x="48" y="31"/>
                  </a:lnTo>
                  <a:lnTo>
                    <a:pt x="64" y="20"/>
                  </a:lnTo>
                  <a:lnTo>
                    <a:pt x="81" y="14"/>
                  </a:lnTo>
                  <a:lnTo>
                    <a:pt x="101" y="1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2" name="Freeform 7"/>
            <p:cNvSpPr>
              <a:spLocks/>
            </p:cNvSpPr>
            <p:nvPr/>
          </p:nvSpPr>
          <p:spPr bwMode="auto">
            <a:xfrm>
              <a:off x="437" y="480"/>
              <a:ext cx="4289" cy="12"/>
            </a:xfrm>
            <a:custGeom>
              <a:avLst/>
              <a:gdLst>
                <a:gd name="T0" fmla="*/ 4289 w 4289"/>
                <a:gd name="T1" fmla="*/ 0 h 12"/>
                <a:gd name="T2" fmla="*/ 4289 w 4289"/>
                <a:gd name="T3" fmla="*/ 0 h 12"/>
                <a:gd name="T4" fmla="*/ 0 w 4289"/>
                <a:gd name="T5" fmla="*/ 0 h 12"/>
                <a:gd name="T6" fmla="*/ 0 w 4289"/>
                <a:gd name="T7" fmla="*/ 12 h 12"/>
                <a:gd name="T8" fmla="*/ 4289 w 4289"/>
                <a:gd name="T9" fmla="*/ 12 h 12"/>
                <a:gd name="T10" fmla="*/ 4289 w 4289"/>
                <a:gd name="T11" fmla="*/ 12 h 12"/>
                <a:gd name="T12" fmla="*/ 4289 w 4289"/>
                <a:gd name="T13" fmla="*/ 0 h 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89"/>
                <a:gd name="T22" fmla="*/ 0 h 12"/>
                <a:gd name="T23" fmla="*/ 4289 w 4289"/>
                <a:gd name="T24" fmla="*/ 12 h 1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89" h="12">
                  <a:moveTo>
                    <a:pt x="4289" y="0"/>
                  </a:moveTo>
                  <a:lnTo>
                    <a:pt x="4289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4289" y="12"/>
                  </a:lnTo>
                  <a:lnTo>
                    <a:pt x="428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3" name="Freeform 8"/>
            <p:cNvSpPr>
              <a:spLocks/>
            </p:cNvSpPr>
            <p:nvPr/>
          </p:nvSpPr>
          <p:spPr bwMode="auto">
            <a:xfrm>
              <a:off x="4726" y="480"/>
              <a:ext cx="86" cy="86"/>
            </a:xfrm>
            <a:custGeom>
              <a:avLst/>
              <a:gdLst>
                <a:gd name="T0" fmla="*/ 86 w 86"/>
                <a:gd name="T1" fmla="*/ 86 h 86"/>
                <a:gd name="T2" fmla="*/ 86 w 86"/>
                <a:gd name="T3" fmla="*/ 86 h 86"/>
                <a:gd name="T4" fmla="*/ 82 w 86"/>
                <a:gd name="T5" fmla="*/ 69 h 86"/>
                <a:gd name="T6" fmla="*/ 78 w 86"/>
                <a:gd name="T7" fmla="*/ 54 h 86"/>
                <a:gd name="T8" fmla="*/ 68 w 86"/>
                <a:gd name="T9" fmla="*/ 41 h 86"/>
                <a:gd name="T10" fmla="*/ 58 w 86"/>
                <a:gd name="T11" fmla="*/ 27 h 86"/>
                <a:gd name="T12" fmla="*/ 45 w 86"/>
                <a:gd name="T13" fmla="*/ 15 h 86"/>
                <a:gd name="T14" fmla="*/ 29 w 86"/>
                <a:gd name="T15" fmla="*/ 7 h 86"/>
                <a:gd name="T16" fmla="*/ 16 w 86"/>
                <a:gd name="T17" fmla="*/ 2 h 86"/>
                <a:gd name="T18" fmla="*/ 0 w 86"/>
                <a:gd name="T19" fmla="*/ 0 h 86"/>
                <a:gd name="T20" fmla="*/ 0 w 86"/>
                <a:gd name="T21" fmla="*/ 12 h 86"/>
                <a:gd name="T22" fmla="*/ 13 w 86"/>
                <a:gd name="T23" fmla="*/ 12 h 86"/>
                <a:gd name="T24" fmla="*/ 27 w 86"/>
                <a:gd name="T25" fmla="*/ 18 h 86"/>
                <a:gd name="T26" fmla="*/ 40 w 86"/>
                <a:gd name="T27" fmla="*/ 25 h 86"/>
                <a:gd name="T28" fmla="*/ 51 w 86"/>
                <a:gd name="T29" fmla="*/ 34 h 86"/>
                <a:gd name="T30" fmla="*/ 61 w 86"/>
                <a:gd name="T31" fmla="*/ 46 h 86"/>
                <a:gd name="T32" fmla="*/ 68 w 86"/>
                <a:gd name="T33" fmla="*/ 59 h 86"/>
                <a:gd name="T34" fmla="*/ 73 w 86"/>
                <a:gd name="T35" fmla="*/ 72 h 86"/>
                <a:gd name="T36" fmla="*/ 74 w 86"/>
                <a:gd name="T37" fmla="*/ 86 h 86"/>
                <a:gd name="T38" fmla="*/ 74 w 86"/>
                <a:gd name="T39" fmla="*/ 86 h 86"/>
                <a:gd name="T40" fmla="*/ 86 w 86"/>
                <a:gd name="T41" fmla="*/ 86 h 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86"/>
                <a:gd name="T65" fmla="*/ 86 w 86"/>
                <a:gd name="T66" fmla="*/ 86 h 8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86">
                  <a:moveTo>
                    <a:pt x="86" y="86"/>
                  </a:moveTo>
                  <a:lnTo>
                    <a:pt x="86" y="86"/>
                  </a:lnTo>
                  <a:lnTo>
                    <a:pt x="82" y="69"/>
                  </a:lnTo>
                  <a:lnTo>
                    <a:pt x="78" y="54"/>
                  </a:lnTo>
                  <a:lnTo>
                    <a:pt x="68" y="41"/>
                  </a:lnTo>
                  <a:lnTo>
                    <a:pt x="58" y="27"/>
                  </a:lnTo>
                  <a:lnTo>
                    <a:pt x="45" y="15"/>
                  </a:lnTo>
                  <a:lnTo>
                    <a:pt x="29" y="7"/>
                  </a:lnTo>
                  <a:lnTo>
                    <a:pt x="16" y="2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3" y="12"/>
                  </a:lnTo>
                  <a:lnTo>
                    <a:pt x="27" y="18"/>
                  </a:lnTo>
                  <a:lnTo>
                    <a:pt x="40" y="25"/>
                  </a:lnTo>
                  <a:lnTo>
                    <a:pt x="51" y="34"/>
                  </a:lnTo>
                  <a:lnTo>
                    <a:pt x="61" y="46"/>
                  </a:lnTo>
                  <a:lnTo>
                    <a:pt x="68" y="59"/>
                  </a:lnTo>
                  <a:lnTo>
                    <a:pt x="73" y="72"/>
                  </a:lnTo>
                  <a:lnTo>
                    <a:pt x="74" y="86"/>
                  </a:lnTo>
                  <a:lnTo>
                    <a:pt x="86" y="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4" name="Freeform 9"/>
            <p:cNvSpPr>
              <a:spLocks/>
            </p:cNvSpPr>
            <p:nvPr/>
          </p:nvSpPr>
          <p:spPr bwMode="auto">
            <a:xfrm>
              <a:off x="4800" y="566"/>
              <a:ext cx="12" cy="3282"/>
            </a:xfrm>
            <a:custGeom>
              <a:avLst/>
              <a:gdLst>
                <a:gd name="T0" fmla="*/ 12 w 12"/>
                <a:gd name="T1" fmla="*/ 3282 h 3282"/>
                <a:gd name="T2" fmla="*/ 12 w 12"/>
                <a:gd name="T3" fmla="*/ 3282 h 3282"/>
                <a:gd name="T4" fmla="*/ 12 w 12"/>
                <a:gd name="T5" fmla="*/ 0 h 3282"/>
                <a:gd name="T6" fmla="*/ 0 w 12"/>
                <a:gd name="T7" fmla="*/ 0 h 3282"/>
                <a:gd name="T8" fmla="*/ 0 w 12"/>
                <a:gd name="T9" fmla="*/ 3282 h 3282"/>
                <a:gd name="T10" fmla="*/ 0 w 12"/>
                <a:gd name="T11" fmla="*/ 3282 h 3282"/>
                <a:gd name="T12" fmla="*/ 12 w 12"/>
                <a:gd name="T13" fmla="*/ 3282 h 32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3282"/>
                <a:gd name="T23" fmla="*/ 12 w 12"/>
                <a:gd name="T24" fmla="*/ 3282 h 32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3282">
                  <a:moveTo>
                    <a:pt x="12" y="3282"/>
                  </a:moveTo>
                  <a:lnTo>
                    <a:pt x="12" y="328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3282"/>
                  </a:lnTo>
                  <a:lnTo>
                    <a:pt x="12" y="32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5" name="Freeform 10"/>
            <p:cNvSpPr>
              <a:spLocks/>
            </p:cNvSpPr>
            <p:nvPr/>
          </p:nvSpPr>
          <p:spPr bwMode="auto">
            <a:xfrm>
              <a:off x="4720" y="3848"/>
              <a:ext cx="92" cy="100"/>
            </a:xfrm>
            <a:custGeom>
              <a:avLst/>
              <a:gdLst>
                <a:gd name="T0" fmla="*/ 0 w 92"/>
                <a:gd name="T1" fmla="*/ 100 h 100"/>
                <a:gd name="T2" fmla="*/ 0 w 92"/>
                <a:gd name="T3" fmla="*/ 100 h 100"/>
                <a:gd name="T4" fmla="*/ 17 w 92"/>
                <a:gd name="T5" fmla="*/ 97 h 100"/>
                <a:gd name="T6" fmla="*/ 34 w 92"/>
                <a:gd name="T7" fmla="*/ 90 h 100"/>
                <a:gd name="T8" fmla="*/ 50 w 92"/>
                <a:gd name="T9" fmla="*/ 78 h 100"/>
                <a:gd name="T10" fmla="*/ 63 w 92"/>
                <a:gd name="T11" fmla="*/ 64 h 100"/>
                <a:gd name="T12" fmla="*/ 75 w 92"/>
                <a:gd name="T13" fmla="*/ 49 h 100"/>
                <a:gd name="T14" fmla="*/ 84 w 92"/>
                <a:gd name="T15" fmla="*/ 33 h 100"/>
                <a:gd name="T16" fmla="*/ 88 w 92"/>
                <a:gd name="T17" fmla="*/ 15 h 100"/>
                <a:gd name="T18" fmla="*/ 92 w 92"/>
                <a:gd name="T19" fmla="*/ 0 h 100"/>
                <a:gd name="T20" fmla="*/ 80 w 92"/>
                <a:gd name="T21" fmla="*/ 0 h 100"/>
                <a:gd name="T22" fmla="*/ 79 w 92"/>
                <a:gd name="T23" fmla="*/ 12 h 100"/>
                <a:gd name="T24" fmla="*/ 74 w 92"/>
                <a:gd name="T25" fmla="*/ 28 h 100"/>
                <a:gd name="T26" fmla="*/ 65 w 92"/>
                <a:gd name="T27" fmla="*/ 44 h 100"/>
                <a:gd name="T28" fmla="*/ 56 w 92"/>
                <a:gd name="T29" fmla="*/ 56 h 100"/>
                <a:gd name="T30" fmla="*/ 42 w 92"/>
                <a:gd name="T31" fmla="*/ 71 h 100"/>
                <a:gd name="T32" fmla="*/ 29 w 92"/>
                <a:gd name="T33" fmla="*/ 80 h 100"/>
                <a:gd name="T34" fmla="*/ 15 w 92"/>
                <a:gd name="T35" fmla="*/ 86 h 100"/>
                <a:gd name="T36" fmla="*/ 0 w 92"/>
                <a:gd name="T37" fmla="*/ 88 h 100"/>
                <a:gd name="T38" fmla="*/ 0 w 92"/>
                <a:gd name="T39" fmla="*/ 88 h 100"/>
                <a:gd name="T40" fmla="*/ 0 w 92"/>
                <a:gd name="T41" fmla="*/ 10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2"/>
                <a:gd name="T64" fmla="*/ 0 h 100"/>
                <a:gd name="T65" fmla="*/ 92 w 92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2" h="100">
                  <a:moveTo>
                    <a:pt x="0" y="100"/>
                  </a:moveTo>
                  <a:lnTo>
                    <a:pt x="0" y="100"/>
                  </a:lnTo>
                  <a:lnTo>
                    <a:pt x="17" y="97"/>
                  </a:lnTo>
                  <a:lnTo>
                    <a:pt x="34" y="90"/>
                  </a:lnTo>
                  <a:lnTo>
                    <a:pt x="50" y="78"/>
                  </a:lnTo>
                  <a:lnTo>
                    <a:pt x="63" y="64"/>
                  </a:lnTo>
                  <a:lnTo>
                    <a:pt x="75" y="49"/>
                  </a:lnTo>
                  <a:lnTo>
                    <a:pt x="84" y="33"/>
                  </a:lnTo>
                  <a:lnTo>
                    <a:pt x="88" y="15"/>
                  </a:lnTo>
                  <a:lnTo>
                    <a:pt x="92" y="0"/>
                  </a:lnTo>
                  <a:lnTo>
                    <a:pt x="80" y="0"/>
                  </a:lnTo>
                  <a:lnTo>
                    <a:pt x="79" y="12"/>
                  </a:lnTo>
                  <a:lnTo>
                    <a:pt x="74" y="28"/>
                  </a:lnTo>
                  <a:lnTo>
                    <a:pt x="65" y="44"/>
                  </a:lnTo>
                  <a:lnTo>
                    <a:pt x="56" y="56"/>
                  </a:lnTo>
                  <a:lnTo>
                    <a:pt x="42" y="71"/>
                  </a:lnTo>
                  <a:lnTo>
                    <a:pt x="29" y="80"/>
                  </a:lnTo>
                  <a:lnTo>
                    <a:pt x="15" y="86"/>
                  </a:lnTo>
                  <a:lnTo>
                    <a:pt x="0" y="88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6" name="Freeform 11"/>
            <p:cNvSpPr>
              <a:spLocks/>
            </p:cNvSpPr>
            <p:nvPr/>
          </p:nvSpPr>
          <p:spPr bwMode="auto">
            <a:xfrm>
              <a:off x="451" y="3936"/>
              <a:ext cx="4269" cy="12"/>
            </a:xfrm>
            <a:custGeom>
              <a:avLst/>
              <a:gdLst>
                <a:gd name="T0" fmla="*/ 0 w 4269"/>
                <a:gd name="T1" fmla="*/ 12 h 12"/>
                <a:gd name="T2" fmla="*/ 0 w 4269"/>
                <a:gd name="T3" fmla="*/ 12 h 12"/>
                <a:gd name="T4" fmla="*/ 4269 w 4269"/>
                <a:gd name="T5" fmla="*/ 12 h 12"/>
                <a:gd name="T6" fmla="*/ 4269 w 4269"/>
                <a:gd name="T7" fmla="*/ 0 h 12"/>
                <a:gd name="T8" fmla="*/ 0 w 4269"/>
                <a:gd name="T9" fmla="*/ 0 h 12"/>
                <a:gd name="T10" fmla="*/ 0 w 4269"/>
                <a:gd name="T11" fmla="*/ 0 h 12"/>
                <a:gd name="T12" fmla="*/ 0 w 4269"/>
                <a:gd name="T13" fmla="*/ 12 h 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69"/>
                <a:gd name="T22" fmla="*/ 0 h 12"/>
                <a:gd name="T23" fmla="*/ 4269 w 4269"/>
                <a:gd name="T24" fmla="*/ 12 h 1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69" h="12">
                  <a:moveTo>
                    <a:pt x="0" y="12"/>
                  </a:moveTo>
                  <a:lnTo>
                    <a:pt x="0" y="12"/>
                  </a:lnTo>
                  <a:lnTo>
                    <a:pt x="4269" y="12"/>
                  </a:lnTo>
                  <a:lnTo>
                    <a:pt x="4269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7" name="Freeform 12"/>
            <p:cNvSpPr>
              <a:spLocks/>
            </p:cNvSpPr>
            <p:nvPr/>
          </p:nvSpPr>
          <p:spPr bwMode="auto">
            <a:xfrm>
              <a:off x="336" y="3833"/>
              <a:ext cx="115" cy="115"/>
            </a:xfrm>
            <a:custGeom>
              <a:avLst/>
              <a:gdLst>
                <a:gd name="T0" fmla="*/ 0 w 115"/>
                <a:gd name="T1" fmla="*/ 0 h 115"/>
                <a:gd name="T2" fmla="*/ 0 w 115"/>
                <a:gd name="T3" fmla="*/ 0 h 115"/>
                <a:gd name="T4" fmla="*/ 4 w 115"/>
                <a:gd name="T5" fmla="*/ 27 h 115"/>
                <a:gd name="T6" fmla="*/ 12 w 115"/>
                <a:gd name="T7" fmla="*/ 51 h 115"/>
                <a:gd name="T8" fmla="*/ 25 w 115"/>
                <a:gd name="T9" fmla="*/ 71 h 115"/>
                <a:gd name="T10" fmla="*/ 42 w 115"/>
                <a:gd name="T11" fmla="*/ 87 h 115"/>
                <a:gd name="T12" fmla="*/ 59 w 115"/>
                <a:gd name="T13" fmla="*/ 99 h 115"/>
                <a:gd name="T14" fmla="*/ 79 w 115"/>
                <a:gd name="T15" fmla="*/ 108 h 115"/>
                <a:gd name="T16" fmla="*/ 98 w 115"/>
                <a:gd name="T17" fmla="*/ 113 h 115"/>
                <a:gd name="T18" fmla="*/ 115 w 115"/>
                <a:gd name="T19" fmla="*/ 115 h 115"/>
                <a:gd name="T20" fmla="*/ 115 w 115"/>
                <a:gd name="T21" fmla="*/ 103 h 115"/>
                <a:gd name="T22" fmla="*/ 98 w 115"/>
                <a:gd name="T23" fmla="*/ 103 h 115"/>
                <a:gd name="T24" fmla="*/ 81 w 115"/>
                <a:gd name="T25" fmla="*/ 97 h 115"/>
                <a:gd name="T26" fmla="*/ 64 w 115"/>
                <a:gd name="T27" fmla="*/ 88 h 115"/>
                <a:gd name="T28" fmla="*/ 47 w 115"/>
                <a:gd name="T29" fmla="*/ 77 h 115"/>
                <a:gd name="T30" fmla="*/ 33 w 115"/>
                <a:gd name="T31" fmla="*/ 64 h 115"/>
                <a:gd name="T32" fmla="*/ 22 w 115"/>
                <a:gd name="T33" fmla="*/ 46 h 115"/>
                <a:gd name="T34" fmla="*/ 13 w 115"/>
                <a:gd name="T35" fmla="*/ 25 h 115"/>
                <a:gd name="T36" fmla="*/ 12 w 115"/>
                <a:gd name="T37" fmla="*/ 0 h 115"/>
                <a:gd name="T38" fmla="*/ 12 w 115"/>
                <a:gd name="T39" fmla="*/ 0 h 115"/>
                <a:gd name="T40" fmla="*/ 0 w 115"/>
                <a:gd name="T41" fmla="*/ 0 h 1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5"/>
                <a:gd name="T64" fmla="*/ 0 h 115"/>
                <a:gd name="T65" fmla="*/ 115 w 115"/>
                <a:gd name="T66" fmla="*/ 115 h 1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5" h="115">
                  <a:moveTo>
                    <a:pt x="0" y="0"/>
                  </a:moveTo>
                  <a:lnTo>
                    <a:pt x="0" y="0"/>
                  </a:lnTo>
                  <a:lnTo>
                    <a:pt x="4" y="27"/>
                  </a:lnTo>
                  <a:lnTo>
                    <a:pt x="12" y="51"/>
                  </a:lnTo>
                  <a:lnTo>
                    <a:pt x="25" y="71"/>
                  </a:lnTo>
                  <a:lnTo>
                    <a:pt x="42" y="87"/>
                  </a:lnTo>
                  <a:lnTo>
                    <a:pt x="59" y="99"/>
                  </a:lnTo>
                  <a:lnTo>
                    <a:pt x="79" y="108"/>
                  </a:lnTo>
                  <a:lnTo>
                    <a:pt x="98" y="113"/>
                  </a:lnTo>
                  <a:lnTo>
                    <a:pt x="115" y="115"/>
                  </a:lnTo>
                  <a:lnTo>
                    <a:pt x="115" y="103"/>
                  </a:lnTo>
                  <a:lnTo>
                    <a:pt x="98" y="103"/>
                  </a:lnTo>
                  <a:lnTo>
                    <a:pt x="81" y="97"/>
                  </a:lnTo>
                  <a:lnTo>
                    <a:pt x="64" y="88"/>
                  </a:lnTo>
                  <a:lnTo>
                    <a:pt x="47" y="77"/>
                  </a:lnTo>
                  <a:lnTo>
                    <a:pt x="33" y="64"/>
                  </a:lnTo>
                  <a:lnTo>
                    <a:pt x="22" y="46"/>
                  </a:lnTo>
                  <a:lnTo>
                    <a:pt x="13" y="25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Rectangle 13"/>
            <p:cNvSpPr>
              <a:spLocks noChangeArrowheads="1"/>
            </p:cNvSpPr>
            <p:nvPr/>
          </p:nvSpPr>
          <p:spPr bwMode="auto">
            <a:xfrm>
              <a:off x="2367" y="574"/>
              <a:ext cx="318" cy="3259"/>
            </a:xfrm>
            <a:prstGeom prst="rect">
              <a:avLst/>
            </a:prstGeom>
            <a:solidFill>
              <a:srgbClr val="BFCCD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9" name="Freeform 14"/>
            <p:cNvSpPr>
              <a:spLocks/>
            </p:cNvSpPr>
            <p:nvPr/>
          </p:nvSpPr>
          <p:spPr bwMode="auto">
            <a:xfrm>
              <a:off x="2681" y="574"/>
              <a:ext cx="9" cy="3264"/>
            </a:xfrm>
            <a:custGeom>
              <a:avLst/>
              <a:gdLst>
                <a:gd name="T0" fmla="*/ 4 w 9"/>
                <a:gd name="T1" fmla="*/ 3264 h 3264"/>
                <a:gd name="T2" fmla="*/ 9 w 9"/>
                <a:gd name="T3" fmla="*/ 3259 h 3264"/>
                <a:gd name="T4" fmla="*/ 9 w 9"/>
                <a:gd name="T5" fmla="*/ 0 h 3264"/>
                <a:gd name="T6" fmla="*/ 0 w 9"/>
                <a:gd name="T7" fmla="*/ 0 h 3264"/>
                <a:gd name="T8" fmla="*/ 0 w 9"/>
                <a:gd name="T9" fmla="*/ 3259 h 3264"/>
                <a:gd name="T10" fmla="*/ 4 w 9"/>
                <a:gd name="T11" fmla="*/ 3254 h 3264"/>
                <a:gd name="T12" fmla="*/ 4 w 9"/>
                <a:gd name="T13" fmla="*/ 3264 h 3264"/>
                <a:gd name="T14" fmla="*/ 9 w 9"/>
                <a:gd name="T15" fmla="*/ 3264 h 3264"/>
                <a:gd name="T16" fmla="*/ 9 w 9"/>
                <a:gd name="T17" fmla="*/ 3259 h 3264"/>
                <a:gd name="T18" fmla="*/ 4 w 9"/>
                <a:gd name="T19" fmla="*/ 3264 h 32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3264"/>
                <a:gd name="T32" fmla="*/ 9 w 9"/>
                <a:gd name="T33" fmla="*/ 3264 h 326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3264">
                  <a:moveTo>
                    <a:pt x="4" y="3264"/>
                  </a:moveTo>
                  <a:lnTo>
                    <a:pt x="9" y="3259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259"/>
                  </a:lnTo>
                  <a:lnTo>
                    <a:pt x="4" y="3254"/>
                  </a:lnTo>
                  <a:lnTo>
                    <a:pt x="4" y="3264"/>
                  </a:lnTo>
                  <a:lnTo>
                    <a:pt x="9" y="3264"/>
                  </a:lnTo>
                  <a:lnTo>
                    <a:pt x="9" y="3259"/>
                  </a:lnTo>
                  <a:lnTo>
                    <a:pt x="4" y="3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Freeform 15"/>
            <p:cNvSpPr>
              <a:spLocks/>
            </p:cNvSpPr>
            <p:nvPr/>
          </p:nvSpPr>
          <p:spPr bwMode="auto">
            <a:xfrm>
              <a:off x="2362" y="3828"/>
              <a:ext cx="323" cy="10"/>
            </a:xfrm>
            <a:custGeom>
              <a:avLst/>
              <a:gdLst>
                <a:gd name="T0" fmla="*/ 0 w 323"/>
                <a:gd name="T1" fmla="*/ 5 h 10"/>
                <a:gd name="T2" fmla="*/ 5 w 323"/>
                <a:gd name="T3" fmla="*/ 10 h 10"/>
                <a:gd name="T4" fmla="*/ 323 w 323"/>
                <a:gd name="T5" fmla="*/ 10 h 10"/>
                <a:gd name="T6" fmla="*/ 323 w 323"/>
                <a:gd name="T7" fmla="*/ 0 h 10"/>
                <a:gd name="T8" fmla="*/ 5 w 323"/>
                <a:gd name="T9" fmla="*/ 0 h 10"/>
                <a:gd name="T10" fmla="*/ 10 w 323"/>
                <a:gd name="T11" fmla="*/ 5 h 10"/>
                <a:gd name="T12" fmla="*/ 0 w 323"/>
                <a:gd name="T13" fmla="*/ 5 h 10"/>
                <a:gd name="T14" fmla="*/ 0 w 323"/>
                <a:gd name="T15" fmla="*/ 10 h 10"/>
                <a:gd name="T16" fmla="*/ 5 w 323"/>
                <a:gd name="T17" fmla="*/ 10 h 10"/>
                <a:gd name="T18" fmla="*/ 0 w 323"/>
                <a:gd name="T19" fmla="*/ 5 h 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3"/>
                <a:gd name="T31" fmla="*/ 0 h 10"/>
                <a:gd name="T32" fmla="*/ 323 w 323"/>
                <a:gd name="T33" fmla="*/ 10 h 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3" h="10">
                  <a:moveTo>
                    <a:pt x="0" y="5"/>
                  </a:moveTo>
                  <a:lnTo>
                    <a:pt x="5" y="10"/>
                  </a:lnTo>
                  <a:lnTo>
                    <a:pt x="323" y="10"/>
                  </a:lnTo>
                  <a:lnTo>
                    <a:pt x="323" y="0"/>
                  </a:lnTo>
                  <a:lnTo>
                    <a:pt x="5" y="0"/>
                  </a:lnTo>
                  <a:lnTo>
                    <a:pt x="10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1" name="Freeform 16"/>
            <p:cNvSpPr>
              <a:spLocks/>
            </p:cNvSpPr>
            <p:nvPr/>
          </p:nvSpPr>
          <p:spPr bwMode="auto">
            <a:xfrm>
              <a:off x="2362" y="569"/>
              <a:ext cx="10" cy="3264"/>
            </a:xfrm>
            <a:custGeom>
              <a:avLst/>
              <a:gdLst>
                <a:gd name="T0" fmla="*/ 5 w 10"/>
                <a:gd name="T1" fmla="*/ 0 h 3264"/>
                <a:gd name="T2" fmla="*/ 0 w 10"/>
                <a:gd name="T3" fmla="*/ 5 h 3264"/>
                <a:gd name="T4" fmla="*/ 0 w 10"/>
                <a:gd name="T5" fmla="*/ 3264 h 3264"/>
                <a:gd name="T6" fmla="*/ 10 w 10"/>
                <a:gd name="T7" fmla="*/ 3264 h 3264"/>
                <a:gd name="T8" fmla="*/ 10 w 10"/>
                <a:gd name="T9" fmla="*/ 5 h 3264"/>
                <a:gd name="T10" fmla="*/ 5 w 10"/>
                <a:gd name="T11" fmla="*/ 10 h 3264"/>
                <a:gd name="T12" fmla="*/ 5 w 10"/>
                <a:gd name="T13" fmla="*/ 0 h 3264"/>
                <a:gd name="T14" fmla="*/ 0 w 10"/>
                <a:gd name="T15" fmla="*/ 0 h 3264"/>
                <a:gd name="T16" fmla="*/ 0 w 10"/>
                <a:gd name="T17" fmla="*/ 5 h 3264"/>
                <a:gd name="T18" fmla="*/ 5 w 10"/>
                <a:gd name="T19" fmla="*/ 0 h 32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264"/>
                <a:gd name="T32" fmla="*/ 10 w 10"/>
                <a:gd name="T33" fmla="*/ 3264 h 326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264">
                  <a:moveTo>
                    <a:pt x="5" y="0"/>
                  </a:moveTo>
                  <a:lnTo>
                    <a:pt x="0" y="5"/>
                  </a:lnTo>
                  <a:lnTo>
                    <a:pt x="0" y="3264"/>
                  </a:lnTo>
                  <a:lnTo>
                    <a:pt x="10" y="3264"/>
                  </a:lnTo>
                  <a:lnTo>
                    <a:pt x="1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2" name="Freeform 17"/>
            <p:cNvSpPr>
              <a:spLocks/>
            </p:cNvSpPr>
            <p:nvPr/>
          </p:nvSpPr>
          <p:spPr bwMode="auto">
            <a:xfrm>
              <a:off x="2367" y="569"/>
              <a:ext cx="323" cy="10"/>
            </a:xfrm>
            <a:custGeom>
              <a:avLst/>
              <a:gdLst>
                <a:gd name="T0" fmla="*/ 323 w 323"/>
                <a:gd name="T1" fmla="*/ 5 h 10"/>
                <a:gd name="T2" fmla="*/ 318 w 323"/>
                <a:gd name="T3" fmla="*/ 0 h 10"/>
                <a:gd name="T4" fmla="*/ 0 w 323"/>
                <a:gd name="T5" fmla="*/ 0 h 10"/>
                <a:gd name="T6" fmla="*/ 0 w 323"/>
                <a:gd name="T7" fmla="*/ 10 h 10"/>
                <a:gd name="T8" fmla="*/ 318 w 323"/>
                <a:gd name="T9" fmla="*/ 10 h 10"/>
                <a:gd name="T10" fmla="*/ 314 w 323"/>
                <a:gd name="T11" fmla="*/ 5 h 10"/>
                <a:gd name="T12" fmla="*/ 323 w 323"/>
                <a:gd name="T13" fmla="*/ 5 h 10"/>
                <a:gd name="T14" fmla="*/ 323 w 323"/>
                <a:gd name="T15" fmla="*/ 0 h 10"/>
                <a:gd name="T16" fmla="*/ 318 w 323"/>
                <a:gd name="T17" fmla="*/ 0 h 10"/>
                <a:gd name="T18" fmla="*/ 323 w 323"/>
                <a:gd name="T19" fmla="*/ 5 h 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3"/>
                <a:gd name="T31" fmla="*/ 0 h 10"/>
                <a:gd name="T32" fmla="*/ 323 w 323"/>
                <a:gd name="T33" fmla="*/ 10 h 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3" h="10">
                  <a:moveTo>
                    <a:pt x="323" y="5"/>
                  </a:moveTo>
                  <a:lnTo>
                    <a:pt x="318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318" y="10"/>
                  </a:lnTo>
                  <a:lnTo>
                    <a:pt x="314" y="5"/>
                  </a:lnTo>
                  <a:lnTo>
                    <a:pt x="323" y="5"/>
                  </a:lnTo>
                  <a:lnTo>
                    <a:pt x="323" y="0"/>
                  </a:lnTo>
                  <a:lnTo>
                    <a:pt x="318" y="0"/>
                  </a:lnTo>
                  <a:lnTo>
                    <a:pt x="323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3" name="Freeform 18"/>
            <p:cNvSpPr>
              <a:spLocks/>
            </p:cNvSpPr>
            <p:nvPr/>
          </p:nvSpPr>
          <p:spPr bwMode="auto">
            <a:xfrm>
              <a:off x="2459" y="503"/>
              <a:ext cx="174" cy="98"/>
            </a:xfrm>
            <a:custGeom>
              <a:avLst/>
              <a:gdLst>
                <a:gd name="T0" fmla="*/ 148 w 174"/>
                <a:gd name="T1" fmla="*/ 97 h 98"/>
                <a:gd name="T2" fmla="*/ 157 w 174"/>
                <a:gd name="T3" fmla="*/ 89 h 98"/>
                <a:gd name="T4" fmla="*/ 168 w 174"/>
                <a:gd name="T5" fmla="*/ 81 h 98"/>
                <a:gd name="T6" fmla="*/ 174 w 174"/>
                <a:gd name="T7" fmla="*/ 76 h 98"/>
                <a:gd name="T8" fmla="*/ 173 w 174"/>
                <a:gd name="T9" fmla="*/ 71 h 98"/>
                <a:gd name="T10" fmla="*/ 168 w 174"/>
                <a:gd name="T11" fmla="*/ 68 h 98"/>
                <a:gd name="T12" fmla="*/ 163 w 174"/>
                <a:gd name="T13" fmla="*/ 63 h 98"/>
                <a:gd name="T14" fmla="*/ 157 w 174"/>
                <a:gd name="T15" fmla="*/ 57 h 98"/>
                <a:gd name="T16" fmla="*/ 150 w 174"/>
                <a:gd name="T17" fmla="*/ 49 h 98"/>
                <a:gd name="T18" fmla="*/ 143 w 174"/>
                <a:gd name="T19" fmla="*/ 41 h 98"/>
                <a:gd name="T20" fmla="*/ 137 w 174"/>
                <a:gd name="T21" fmla="*/ 33 h 98"/>
                <a:gd name="T22" fmla="*/ 131 w 174"/>
                <a:gd name="T23" fmla="*/ 27 h 98"/>
                <a:gd name="T24" fmla="*/ 125 w 174"/>
                <a:gd name="T25" fmla="*/ 21 h 98"/>
                <a:gd name="T26" fmla="*/ 120 w 174"/>
                <a:gd name="T27" fmla="*/ 15 h 98"/>
                <a:gd name="T28" fmla="*/ 114 w 174"/>
                <a:gd name="T29" fmla="*/ 11 h 98"/>
                <a:gd name="T30" fmla="*/ 108 w 174"/>
                <a:gd name="T31" fmla="*/ 8 h 98"/>
                <a:gd name="T32" fmla="*/ 102 w 174"/>
                <a:gd name="T33" fmla="*/ 5 h 98"/>
                <a:gd name="T34" fmla="*/ 94 w 174"/>
                <a:gd name="T35" fmla="*/ 2 h 98"/>
                <a:gd name="T36" fmla="*/ 88 w 174"/>
                <a:gd name="T37" fmla="*/ 1 h 98"/>
                <a:gd name="T38" fmla="*/ 81 w 174"/>
                <a:gd name="T39" fmla="*/ 0 h 98"/>
                <a:gd name="T40" fmla="*/ 74 w 174"/>
                <a:gd name="T41" fmla="*/ 0 h 98"/>
                <a:gd name="T42" fmla="*/ 65 w 174"/>
                <a:gd name="T43" fmla="*/ 1 h 98"/>
                <a:gd name="T44" fmla="*/ 56 w 174"/>
                <a:gd name="T45" fmla="*/ 4 h 98"/>
                <a:gd name="T46" fmla="*/ 46 w 174"/>
                <a:gd name="T47" fmla="*/ 9 h 98"/>
                <a:gd name="T48" fmla="*/ 36 w 174"/>
                <a:gd name="T49" fmla="*/ 15 h 98"/>
                <a:gd name="T50" fmla="*/ 25 w 174"/>
                <a:gd name="T51" fmla="*/ 22 h 98"/>
                <a:gd name="T52" fmla="*/ 16 w 174"/>
                <a:gd name="T53" fmla="*/ 30 h 98"/>
                <a:gd name="T54" fmla="*/ 7 w 174"/>
                <a:gd name="T55" fmla="*/ 37 h 98"/>
                <a:gd name="T56" fmla="*/ 0 w 174"/>
                <a:gd name="T57" fmla="*/ 45 h 98"/>
                <a:gd name="T58" fmla="*/ 2 w 174"/>
                <a:gd name="T59" fmla="*/ 50 h 98"/>
                <a:gd name="T60" fmla="*/ 10 w 174"/>
                <a:gd name="T61" fmla="*/ 61 h 98"/>
                <a:gd name="T62" fmla="*/ 19 w 174"/>
                <a:gd name="T63" fmla="*/ 71 h 98"/>
                <a:gd name="T64" fmla="*/ 27 w 174"/>
                <a:gd name="T65" fmla="*/ 76 h 98"/>
                <a:gd name="T66" fmla="*/ 30 w 174"/>
                <a:gd name="T67" fmla="*/ 74 h 98"/>
                <a:gd name="T68" fmla="*/ 35 w 174"/>
                <a:gd name="T69" fmla="*/ 68 h 98"/>
                <a:gd name="T70" fmla="*/ 41 w 174"/>
                <a:gd name="T71" fmla="*/ 61 h 98"/>
                <a:gd name="T72" fmla="*/ 47 w 174"/>
                <a:gd name="T73" fmla="*/ 52 h 98"/>
                <a:gd name="T74" fmla="*/ 54 w 174"/>
                <a:gd name="T75" fmla="*/ 43 h 98"/>
                <a:gd name="T76" fmla="*/ 60 w 174"/>
                <a:gd name="T77" fmla="*/ 35 h 98"/>
                <a:gd name="T78" fmla="*/ 68 w 174"/>
                <a:gd name="T79" fmla="*/ 30 h 98"/>
                <a:gd name="T80" fmla="*/ 74 w 174"/>
                <a:gd name="T81" fmla="*/ 28 h 98"/>
                <a:gd name="T82" fmla="*/ 85 w 174"/>
                <a:gd name="T83" fmla="*/ 32 h 98"/>
                <a:gd name="T84" fmla="*/ 94 w 174"/>
                <a:gd name="T85" fmla="*/ 39 h 98"/>
                <a:gd name="T86" fmla="*/ 100 w 174"/>
                <a:gd name="T87" fmla="*/ 53 h 98"/>
                <a:gd name="T88" fmla="*/ 100 w 174"/>
                <a:gd name="T89" fmla="*/ 74 h 98"/>
                <a:gd name="T90" fmla="*/ 100 w 174"/>
                <a:gd name="T91" fmla="*/ 84 h 98"/>
                <a:gd name="T92" fmla="*/ 104 w 174"/>
                <a:gd name="T93" fmla="*/ 92 h 98"/>
                <a:gd name="T94" fmla="*/ 111 w 174"/>
                <a:gd name="T95" fmla="*/ 96 h 98"/>
                <a:gd name="T96" fmla="*/ 119 w 174"/>
                <a:gd name="T97" fmla="*/ 98 h 98"/>
                <a:gd name="T98" fmla="*/ 127 w 174"/>
                <a:gd name="T99" fmla="*/ 98 h 98"/>
                <a:gd name="T100" fmla="*/ 133 w 174"/>
                <a:gd name="T101" fmla="*/ 98 h 98"/>
                <a:gd name="T102" fmla="*/ 138 w 174"/>
                <a:gd name="T103" fmla="*/ 97 h 98"/>
                <a:gd name="T104" fmla="*/ 140 w 174"/>
                <a:gd name="T105" fmla="*/ 97 h 98"/>
                <a:gd name="T106" fmla="*/ 148 w 174"/>
                <a:gd name="T107" fmla="*/ 97 h 9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74"/>
                <a:gd name="T163" fmla="*/ 0 h 98"/>
                <a:gd name="T164" fmla="*/ 174 w 174"/>
                <a:gd name="T165" fmla="*/ 98 h 9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74" h="98">
                  <a:moveTo>
                    <a:pt x="148" y="97"/>
                  </a:moveTo>
                  <a:lnTo>
                    <a:pt x="157" y="89"/>
                  </a:lnTo>
                  <a:lnTo>
                    <a:pt x="168" y="81"/>
                  </a:lnTo>
                  <a:lnTo>
                    <a:pt x="174" y="76"/>
                  </a:lnTo>
                  <a:lnTo>
                    <a:pt x="173" y="71"/>
                  </a:lnTo>
                  <a:lnTo>
                    <a:pt x="168" y="68"/>
                  </a:lnTo>
                  <a:lnTo>
                    <a:pt x="163" y="63"/>
                  </a:lnTo>
                  <a:lnTo>
                    <a:pt x="157" y="57"/>
                  </a:lnTo>
                  <a:lnTo>
                    <a:pt x="150" y="49"/>
                  </a:lnTo>
                  <a:lnTo>
                    <a:pt x="143" y="41"/>
                  </a:lnTo>
                  <a:lnTo>
                    <a:pt x="137" y="33"/>
                  </a:lnTo>
                  <a:lnTo>
                    <a:pt x="131" y="27"/>
                  </a:lnTo>
                  <a:lnTo>
                    <a:pt x="125" y="21"/>
                  </a:lnTo>
                  <a:lnTo>
                    <a:pt x="120" y="15"/>
                  </a:lnTo>
                  <a:lnTo>
                    <a:pt x="114" y="11"/>
                  </a:lnTo>
                  <a:lnTo>
                    <a:pt x="108" y="8"/>
                  </a:lnTo>
                  <a:lnTo>
                    <a:pt x="102" y="5"/>
                  </a:lnTo>
                  <a:lnTo>
                    <a:pt x="94" y="2"/>
                  </a:lnTo>
                  <a:lnTo>
                    <a:pt x="88" y="1"/>
                  </a:lnTo>
                  <a:lnTo>
                    <a:pt x="81" y="0"/>
                  </a:lnTo>
                  <a:lnTo>
                    <a:pt x="74" y="0"/>
                  </a:lnTo>
                  <a:lnTo>
                    <a:pt x="65" y="1"/>
                  </a:lnTo>
                  <a:lnTo>
                    <a:pt x="56" y="4"/>
                  </a:lnTo>
                  <a:lnTo>
                    <a:pt x="46" y="9"/>
                  </a:lnTo>
                  <a:lnTo>
                    <a:pt x="36" y="15"/>
                  </a:lnTo>
                  <a:lnTo>
                    <a:pt x="25" y="22"/>
                  </a:lnTo>
                  <a:lnTo>
                    <a:pt x="16" y="30"/>
                  </a:lnTo>
                  <a:lnTo>
                    <a:pt x="7" y="37"/>
                  </a:lnTo>
                  <a:lnTo>
                    <a:pt x="0" y="45"/>
                  </a:lnTo>
                  <a:lnTo>
                    <a:pt x="2" y="50"/>
                  </a:lnTo>
                  <a:lnTo>
                    <a:pt x="10" y="61"/>
                  </a:lnTo>
                  <a:lnTo>
                    <a:pt x="19" y="71"/>
                  </a:lnTo>
                  <a:lnTo>
                    <a:pt x="27" y="76"/>
                  </a:lnTo>
                  <a:lnTo>
                    <a:pt x="30" y="74"/>
                  </a:lnTo>
                  <a:lnTo>
                    <a:pt x="35" y="68"/>
                  </a:lnTo>
                  <a:lnTo>
                    <a:pt x="41" y="61"/>
                  </a:lnTo>
                  <a:lnTo>
                    <a:pt x="47" y="52"/>
                  </a:lnTo>
                  <a:lnTo>
                    <a:pt x="54" y="43"/>
                  </a:lnTo>
                  <a:lnTo>
                    <a:pt x="60" y="35"/>
                  </a:lnTo>
                  <a:lnTo>
                    <a:pt x="68" y="30"/>
                  </a:lnTo>
                  <a:lnTo>
                    <a:pt x="74" y="28"/>
                  </a:lnTo>
                  <a:lnTo>
                    <a:pt x="85" y="32"/>
                  </a:lnTo>
                  <a:lnTo>
                    <a:pt x="94" y="39"/>
                  </a:lnTo>
                  <a:lnTo>
                    <a:pt x="100" y="53"/>
                  </a:lnTo>
                  <a:lnTo>
                    <a:pt x="100" y="74"/>
                  </a:lnTo>
                  <a:lnTo>
                    <a:pt x="100" y="84"/>
                  </a:lnTo>
                  <a:lnTo>
                    <a:pt x="104" y="92"/>
                  </a:lnTo>
                  <a:lnTo>
                    <a:pt x="111" y="96"/>
                  </a:lnTo>
                  <a:lnTo>
                    <a:pt x="119" y="98"/>
                  </a:lnTo>
                  <a:lnTo>
                    <a:pt x="127" y="98"/>
                  </a:lnTo>
                  <a:lnTo>
                    <a:pt x="133" y="98"/>
                  </a:lnTo>
                  <a:lnTo>
                    <a:pt x="138" y="97"/>
                  </a:lnTo>
                  <a:lnTo>
                    <a:pt x="140" y="97"/>
                  </a:lnTo>
                  <a:lnTo>
                    <a:pt x="148" y="97"/>
                  </a:lnTo>
                  <a:close/>
                </a:path>
              </a:pathLst>
            </a:custGeom>
            <a:solidFill>
              <a:srgbClr val="BFCC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4" name="Freeform 19"/>
            <p:cNvSpPr>
              <a:spLocks/>
            </p:cNvSpPr>
            <p:nvPr/>
          </p:nvSpPr>
          <p:spPr bwMode="auto">
            <a:xfrm>
              <a:off x="2604" y="570"/>
              <a:ext cx="33" cy="32"/>
            </a:xfrm>
            <a:custGeom>
              <a:avLst/>
              <a:gdLst>
                <a:gd name="T0" fmla="*/ 27 w 33"/>
                <a:gd name="T1" fmla="*/ 8 h 32"/>
                <a:gd name="T2" fmla="*/ 27 w 33"/>
                <a:gd name="T3" fmla="*/ 8 h 32"/>
                <a:gd name="T4" fmla="*/ 26 w 33"/>
                <a:gd name="T5" fmla="*/ 8 h 32"/>
                <a:gd name="T6" fmla="*/ 21 w 33"/>
                <a:gd name="T7" fmla="*/ 10 h 32"/>
                <a:gd name="T8" fmla="*/ 10 w 33"/>
                <a:gd name="T9" fmla="*/ 18 h 32"/>
                <a:gd name="T10" fmla="*/ 0 w 33"/>
                <a:gd name="T11" fmla="*/ 27 h 32"/>
                <a:gd name="T12" fmla="*/ 5 w 33"/>
                <a:gd name="T13" fmla="*/ 32 h 32"/>
                <a:gd name="T14" fmla="*/ 15 w 33"/>
                <a:gd name="T15" fmla="*/ 26 h 32"/>
                <a:gd name="T16" fmla="*/ 26 w 33"/>
                <a:gd name="T17" fmla="*/ 18 h 32"/>
                <a:gd name="T18" fmla="*/ 33 w 33"/>
                <a:gd name="T19" fmla="*/ 10 h 32"/>
                <a:gd name="T20" fmla="*/ 29 w 33"/>
                <a:gd name="T21" fmla="*/ 0 h 32"/>
                <a:gd name="T22" fmla="*/ 29 w 33"/>
                <a:gd name="T23" fmla="*/ 0 h 32"/>
                <a:gd name="T24" fmla="*/ 27 w 33"/>
                <a:gd name="T25" fmla="*/ 8 h 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"/>
                <a:gd name="T40" fmla="*/ 0 h 32"/>
                <a:gd name="T41" fmla="*/ 33 w 33"/>
                <a:gd name="T42" fmla="*/ 32 h 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" h="32">
                  <a:moveTo>
                    <a:pt x="27" y="8"/>
                  </a:moveTo>
                  <a:lnTo>
                    <a:pt x="27" y="8"/>
                  </a:lnTo>
                  <a:lnTo>
                    <a:pt x="26" y="8"/>
                  </a:lnTo>
                  <a:lnTo>
                    <a:pt x="21" y="10"/>
                  </a:lnTo>
                  <a:lnTo>
                    <a:pt x="10" y="18"/>
                  </a:lnTo>
                  <a:lnTo>
                    <a:pt x="0" y="27"/>
                  </a:lnTo>
                  <a:lnTo>
                    <a:pt x="5" y="32"/>
                  </a:lnTo>
                  <a:lnTo>
                    <a:pt x="15" y="26"/>
                  </a:lnTo>
                  <a:lnTo>
                    <a:pt x="26" y="18"/>
                  </a:lnTo>
                  <a:lnTo>
                    <a:pt x="33" y="10"/>
                  </a:lnTo>
                  <a:lnTo>
                    <a:pt x="29" y="0"/>
                  </a:lnTo>
                  <a:lnTo>
                    <a:pt x="27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5" name="Freeform 20"/>
            <p:cNvSpPr>
              <a:spLocks/>
            </p:cNvSpPr>
            <p:nvPr/>
          </p:nvSpPr>
          <p:spPr bwMode="auto">
            <a:xfrm>
              <a:off x="2581" y="521"/>
              <a:ext cx="52" cy="57"/>
            </a:xfrm>
            <a:custGeom>
              <a:avLst/>
              <a:gdLst>
                <a:gd name="T0" fmla="*/ 0 w 52"/>
                <a:gd name="T1" fmla="*/ 5 h 57"/>
                <a:gd name="T2" fmla="*/ 0 w 52"/>
                <a:gd name="T3" fmla="*/ 5 h 57"/>
                <a:gd name="T4" fmla="*/ 6 w 52"/>
                <a:gd name="T5" fmla="*/ 12 h 57"/>
                <a:gd name="T6" fmla="*/ 12 w 52"/>
                <a:gd name="T7" fmla="*/ 18 h 57"/>
                <a:gd name="T8" fmla="*/ 18 w 52"/>
                <a:gd name="T9" fmla="*/ 26 h 57"/>
                <a:gd name="T10" fmla="*/ 26 w 52"/>
                <a:gd name="T11" fmla="*/ 34 h 57"/>
                <a:gd name="T12" fmla="*/ 33 w 52"/>
                <a:gd name="T13" fmla="*/ 41 h 57"/>
                <a:gd name="T14" fmla="*/ 39 w 52"/>
                <a:gd name="T15" fmla="*/ 48 h 57"/>
                <a:gd name="T16" fmla="*/ 44 w 52"/>
                <a:gd name="T17" fmla="*/ 54 h 57"/>
                <a:gd name="T18" fmla="*/ 50 w 52"/>
                <a:gd name="T19" fmla="*/ 57 h 57"/>
                <a:gd name="T20" fmla="*/ 52 w 52"/>
                <a:gd name="T21" fmla="*/ 49 h 57"/>
                <a:gd name="T22" fmla="*/ 49 w 52"/>
                <a:gd name="T23" fmla="*/ 47 h 57"/>
                <a:gd name="T24" fmla="*/ 44 w 52"/>
                <a:gd name="T25" fmla="*/ 43 h 57"/>
                <a:gd name="T26" fmla="*/ 38 w 52"/>
                <a:gd name="T27" fmla="*/ 36 h 57"/>
                <a:gd name="T28" fmla="*/ 31 w 52"/>
                <a:gd name="T29" fmla="*/ 28 h 57"/>
                <a:gd name="T30" fmla="*/ 23 w 52"/>
                <a:gd name="T31" fmla="*/ 21 h 57"/>
                <a:gd name="T32" fmla="*/ 17 w 52"/>
                <a:gd name="T33" fmla="*/ 13 h 57"/>
                <a:gd name="T34" fmla="*/ 11 w 52"/>
                <a:gd name="T35" fmla="*/ 6 h 57"/>
                <a:gd name="T36" fmla="*/ 5 w 52"/>
                <a:gd name="T37" fmla="*/ 0 h 57"/>
                <a:gd name="T38" fmla="*/ 5 w 52"/>
                <a:gd name="T39" fmla="*/ 0 h 57"/>
                <a:gd name="T40" fmla="*/ 0 w 52"/>
                <a:gd name="T41" fmla="*/ 5 h 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2"/>
                <a:gd name="T64" fmla="*/ 0 h 57"/>
                <a:gd name="T65" fmla="*/ 52 w 52"/>
                <a:gd name="T66" fmla="*/ 57 h 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2" h="57">
                  <a:moveTo>
                    <a:pt x="0" y="5"/>
                  </a:moveTo>
                  <a:lnTo>
                    <a:pt x="0" y="5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26"/>
                  </a:lnTo>
                  <a:lnTo>
                    <a:pt x="26" y="34"/>
                  </a:lnTo>
                  <a:lnTo>
                    <a:pt x="33" y="41"/>
                  </a:lnTo>
                  <a:lnTo>
                    <a:pt x="39" y="48"/>
                  </a:lnTo>
                  <a:lnTo>
                    <a:pt x="44" y="54"/>
                  </a:lnTo>
                  <a:lnTo>
                    <a:pt x="50" y="57"/>
                  </a:lnTo>
                  <a:lnTo>
                    <a:pt x="52" y="49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38" y="36"/>
                  </a:lnTo>
                  <a:lnTo>
                    <a:pt x="31" y="28"/>
                  </a:lnTo>
                  <a:lnTo>
                    <a:pt x="23" y="21"/>
                  </a:lnTo>
                  <a:lnTo>
                    <a:pt x="17" y="13"/>
                  </a:lnTo>
                  <a:lnTo>
                    <a:pt x="11" y="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6" name="Freeform 21"/>
            <p:cNvSpPr>
              <a:spLocks/>
            </p:cNvSpPr>
            <p:nvPr/>
          </p:nvSpPr>
          <p:spPr bwMode="auto">
            <a:xfrm>
              <a:off x="2533" y="498"/>
              <a:ext cx="53" cy="28"/>
            </a:xfrm>
            <a:custGeom>
              <a:avLst/>
              <a:gdLst>
                <a:gd name="T0" fmla="*/ 0 w 53"/>
                <a:gd name="T1" fmla="*/ 10 h 28"/>
                <a:gd name="T2" fmla="*/ 0 w 53"/>
                <a:gd name="T3" fmla="*/ 10 h 28"/>
                <a:gd name="T4" fmla="*/ 7 w 53"/>
                <a:gd name="T5" fmla="*/ 9 h 28"/>
                <a:gd name="T6" fmla="*/ 14 w 53"/>
                <a:gd name="T7" fmla="*/ 10 h 28"/>
                <a:gd name="T8" fmla="*/ 19 w 53"/>
                <a:gd name="T9" fmla="*/ 11 h 28"/>
                <a:gd name="T10" fmla="*/ 26 w 53"/>
                <a:gd name="T11" fmla="*/ 14 h 28"/>
                <a:gd name="T12" fmla="*/ 33 w 53"/>
                <a:gd name="T13" fmla="*/ 16 h 28"/>
                <a:gd name="T14" fmla="*/ 37 w 53"/>
                <a:gd name="T15" fmla="*/ 20 h 28"/>
                <a:gd name="T16" fmla="*/ 43 w 53"/>
                <a:gd name="T17" fmla="*/ 24 h 28"/>
                <a:gd name="T18" fmla="*/ 48 w 53"/>
                <a:gd name="T19" fmla="*/ 28 h 28"/>
                <a:gd name="T20" fmla="*/ 53 w 53"/>
                <a:gd name="T21" fmla="*/ 23 h 28"/>
                <a:gd name="T22" fmla="*/ 48 w 53"/>
                <a:gd name="T23" fmla="*/ 16 h 28"/>
                <a:gd name="T24" fmla="*/ 42 w 53"/>
                <a:gd name="T25" fmla="*/ 13 h 28"/>
                <a:gd name="T26" fmla="*/ 35 w 53"/>
                <a:gd name="T27" fmla="*/ 9 h 28"/>
                <a:gd name="T28" fmla="*/ 29 w 53"/>
                <a:gd name="T29" fmla="*/ 6 h 28"/>
                <a:gd name="T30" fmla="*/ 22 w 53"/>
                <a:gd name="T31" fmla="*/ 4 h 28"/>
                <a:gd name="T32" fmla="*/ 14 w 53"/>
                <a:gd name="T33" fmla="*/ 2 h 28"/>
                <a:gd name="T34" fmla="*/ 7 w 53"/>
                <a:gd name="T35" fmla="*/ 1 h 28"/>
                <a:gd name="T36" fmla="*/ 0 w 53"/>
                <a:gd name="T37" fmla="*/ 0 h 28"/>
                <a:gd name="T38" fmla="*/ 0 w 53"/>
                <a:gd name="T39" fmla="*/ 0 h 28"/>
                <a:gd name="T40" fmla="*/ 0 w 53"/>
                <a:gd name="T41" fmla="*/ 10 h 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3"/>
                <a:gd name="T64" fmla="*/ 0 h 28"/>
                <a:gd name="T65" fmla="*/ 53 w 53"/>
                <a:gd name="T66" fmla="*/ 28 h 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3" h="28">
                  <a:moveTo>
                    <a:pt x="0" y="10"/>
                  </a:moveTo>
                  <a:lnTo>
                    <a:pt x="0" y="10"/>
                  </a:lnTo>
                  <a:lnTo>
                    <a:pt x="7" y="9"/>
                  </a:lnTo>
                  <a:lnTo>
                    <a:pt x="14" y="10"/>
                  </a:lnTo>
                  <a:lnTo>
                    <a:pt x="19" y="11"/>
                  </a:lnTo>
                  <a:lnTo>
                    <a:pt x="26" y="14"/>
                  </a:lnTo>
                  <a:lnTo>
                    <a:pt x="33" y="16"/>
                  </a:lnTo>
                  <a:lnTo>
                    <a:pt x="37" y="20"/>
                  </a:lnTo>
                  <a:lnTo>
                    <a:pt x="43" y="24"/>
                  </a:lnTo>
                  <a:lnTo>
                    <a:pt x="48" y="28"/>
                  </a:lnTo>
                  <a:lnTo>
                    <a:pt x="53" y="23"/>
                  </a:lnTo>
                  <a:lnTo>
                    <a:pt x="48" y="16"/>
                  </a:lnTo>
                  <a:lnTo>
                    <a:pt x="42" y="13"/>
                  </a:lnTo>
                  <a:lnTo>
                    <a:pt x="35" y="9"/>
                  </a:lnTo>
                  <a:lnTo>
                    <a:pt x="29" y="6"/>
                  </a:lnTo>
                  <a:lnTo>
                    <a:pt x="22" y="4"/>
                  </a:lnTo>
                  <a:lnTo>
                    <a:pt x="14" y="2"/>
                  </a:lnTo>
                  <a:lnTo>
                    <a:pt x="7" y="1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7" name="Freeform 22"/>
            <p:cNvSpPr>
              <a:spLocks/>
            </p:cNvSpPr>
            <p:nvPr/>
          </p:nvSpPr>
          <p:spPr bwMode="auto">
            <a:xfrm>
              <a:off x="2455" y="498"/>
              <a:ext cx="78" cy="53"/>
            </a:xfrm>
            <a:custGeom>
              <a:avLst/>
              <a:gdLst>
                <a:gd name="T0" fmla="*/ 8 w 78"/>
                <a:gd name="T1" fmla="*/ 48 h 53"/>
                <a:gd name="T2" fmla="*/ 6 w 78"/>
                <a:gd name="T3" fmla="*/ 53 h 53"/>
                <a:gd name="T4" fmla="*/ 14 w 78"/>
                <a:gd name="T5" fmla="*/ 45 h 53"/>
                <a:gd name="T6" fmla="*/ 22 w 78"/>
                <a:gd name="T7" fmla="*/ 38 h 53"/>
                <a:gd name="T8" fmla="*/ 32 w 78"/>
                <a:gd name="T9" fmla="*/ 31 h 53"/>
                <a:gd name="T10" fmla="*/ 43 w 78"/>
                <a:gd name="T11" fmla="*/ 24 h 53"/>
                <a:gd name="T12" fmla="*/ 51 w 78"/>
                <a:gd name="T13" fmla="*/ 18 h 53"/>
                <a:gd name="T14" fmla="*/ 61 w 78"/>
                <a:gd name="T15" fmla="*/ 13 h 53"/>
                <a:gd name="T16" fmla="*/ 69 w 78"/>
                <a:gd name="T17" fmla="*/ 10 h 53"/>
                <a:gd name="T18" fmla="*/ 78 w 78"/>
                <a:gd name="T19" fmla="*/ 10 h 53"/>
                <a:gd name="T20" fmla="*/ 78 w 78"/>
                <a:gd name="T21" fmla="*/ 0 h 53"/>
                <a:gd name="T22" fmla="*/ 69 w 78"/>
                <a:gd name="T23" fmla="*/ 2 h 53"/>
                <a:gd name="T24" fmla="*/ 58 w 78"/>
                <a:gd name="T25" fmla="*/ 5 h 53"/>
                <a:gd name="T26" fmla="*/ 49 w 78"/>
                <a:gd name="T27" fmla="*/ 10 h 53"/>
                <a:gd name="T28" fmla="*/ 38 w 78"/>
                <a:gd name="T29" fmla="*/ 16 h 53"/>
                <a:gd name="T30" fmla="*/ 27 w 78"/>
                <a:gd name="T31" fmla="*/ 23 h 53"/>
                <a:gd name="T32" fmla="*/ 17 w 78"/>
                <a:gd name="T33" fmla="*/ 31 h 53"/>
                <a:gd name="T34" fmla="*/ 9 w 78"/>
                <a:gd name="T35" fmla="*/ 40 h 53"/>
                <a:gd name="T36" fmla="*/ 1 w 78"/>
                <a:gd name="T37" fmla="*/ 48 h 53"/>
                <a:gd name="T38" fmla="*/ 0 w 78"/>
                <a:gd name="T39" fmla="*/ 53 h 53"/>
                <a:gd name="T40" fmla="*/ 8 w 78"/>
                <a:gd name="T41" fmla="*/ 48 h 5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8"/>
                <a:gd name="T64" fmla="*/ 0 h 53"/>
                <a:gd name="T65" fmla="*/ 78 w 78"/>
                <a:gd name="T66" fmla="*/ 53 h 5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8" h="53">
                  <a:moveTo>
                    <a:pt x="8" y="48"/>
                  </a:moveTo>
                  <a:lnTo>
                    <a:pt x="6" y="53"/>
                  </a:lnTo>
                  <a:lnTo>
                    <a:pt x="14" y="45"/>
                  </a:lnTo>
                  <a:lnTo>
                    <a:pt x="22" y="38"/>
                  </a:lnTo>
                  <a:lnTo>
                    <a:pt x="32" y="31"/>
                  </a:lnTo>
                  <a:lnTo>
                    <a:pt x="43" y="24"/>
                  </a:lnTo>
                  <a:lnTo>
                    <a:pt x="51" y="18"/>
                  </a:lnTo>
                  <a:lnTo>
                    <a:pt x="61" y="13"/>
                  </a:lnTo>
                  <a:lnTo>
                    <a:pt x="69" y="10"/>
                  </a:lnTo>
                  <a:lnTo>
                    <a:pt x="78" y="10"/>
                  </a:lnTo>
                  <a:lnTo>
                    <a:pt x="78" y="0"/>
                  </a:lnTo>
                  <a:lnTo>
                    <a:pt x="69" y="2"/>
                  </a:lnTo>
                  <a:lnTo>
                    <a:pt x="58" y="5"/>
                  </a:lnTo>
                  <a:lnTo>
                    <a:pt x="49" y="10"/>
                  </a:lnTo>
                  <a:lnTo>
                    <a:pt x="38" y="16"/>
                  </a:lnTo>
                  <a:lnTo>
                    <a:pt x="27" y="23"/>
                  </a:lnTo>
                  <a:lnTo>
                    <a:pt x="17" y="31"/>
                  </a:lnTo>
                  <a:lnTo>
                    <a:pt x="9" y="40"/>
                  </a:lnTo>
                  <a:lnTo>
                    <a:pt x="1" y="48"/>
                  </a:lnTo>
                  <a:lnTo>
                    <a:pt x="0" y="53"/>
                  </a:lnTo>
                  <a:lnTo>
                    <a:pt x="8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8" name="Freeform 23"/>
            <p:cNvSpPr>
              <a:spLocks/>
            </p:cNvSpPr>
            <p:nvPr/>
          </p:nvSpPr>
          <p:spPr bwMode="auto">
            <a:xfrm>
              <a:off x="2455" y="546"/>
              <a:ext cx="31" cy="38"/>
            </a:xfrm>
            <a:custGeom>
              <a:avLst/>
              <a:gdLst>
                <a:gd name="T0" fmla="*/ 31 w 31"/>
                <a:gd name="T1" fmla="*/ 28 h 38"/>
                <a:gd name="T2" fmla="*/ 31 w 31"/>
                <a:gd name="T3" fmla="*/ 28 h 38"/>
                <a:gd name="T4" fmla="*/ 26 w 31"/>
                <a:gd name="T5" fmla="*/ 24 h 38"/>
                <a:gd name="T6" fmla="*/ 17 w 31"/>
                <a:gd name="T7" fmla="*/ 15 h 38"/>
                <a:gd name="T8" fmla="*/ 10 w 31"/>
                <a:gd name="T9" fmla="*/ 5 h 38"/>
                <a:gd name="T10" fmla="*/ 8 w 31"/>
                <a:gd name="T11" fmla="*/ 0 h 38"/>
                <a:gd name="T12" fmla="*/ 0 w 31"/>
                <a:gd name="T13" fmla="*/ 5 h 38"/>
                <a:gd name="T14" fmla="*/ 3 w 31"/>
                <a:gd name="T15" fmla="*/ 10 h 38"/>
                <a:gd name="T16" fmla="*/ 10 w 31"/>
                <a:gd name="T17" fmla="*/ 20 h 38"/>
                <a:gd name="T18" fmla="*/ 21 w 31"/>
                <a:gd name="T19" fmla="*/ 32 h 38"/>
                <a:gd name="T20" fmla="*/ 31 w 31"/>
                <a:gd name="T21" fmla="*/ 38 h 38"/>
                <a:gd name="T22" fmla="*/ 31 w 31"/>
                <a:gd name="T23" fmla="*/ 38 h 38"/>
                <a:gd name="T24" fmla="*/ 31 w 31"/>
                <a:gd name="T25" fmla="*/ 28 h 3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"/>
                <a:gd name="T40" fmla="*/ 0 h 38"/>
                <a:gd name="T41" fmla="*/ 31 w 31"/>
                <a:gd name="T42" fmla="*/ 38 h 3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" h="38">
                  <a:moveTo>
                    <a:pt x="31" y="28"/>
                  </a:moveTo>
                  <a:lnTo>
                    <a:pt x="31" y="28"/>
                  </a:lnTo>
                  <a:lnTo>
                    <a:pt x="26" y="24"/>
                  </a:lnTo>
                  <a:lnTo>
                    <a:pt x="17" y="15"/>
                  </a:lnTo>
                  <a:lnTo>
                    <a:pt x="10" y="5"/>
                  </a:lnTo>
                  <a:lnTo>
                    <a:pt x="8" y="0"/>
                  </a:lnTo>
                  <a:lnTo>
                    <a:pt x="0" y="5"/>
                  </a:lnTo>
                  <a:lnTo>
                    <a:pt x="3" y="10"/>
                  </a:lnTo>
                  <a:lnTo>
                    <a:pt x="10" y="20"/>
                  </a:lnTo>
                  <a:lnTo>
                    <a:pt x="21" y="32"/>
                  </a:lnTo>
                  <a:lnTo>
                    <a:pt x="31" y="38"/>
                  </a:lnTo>
                  <a:lnTo>
                    <a:pt x="31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9" name="Freeform 24"/>
            <p:cNvSpPr>
              <a:spLocks/>
            </p:cNvSpPr>
            <p:nvPr/>
          </p:nvSpPr>
          <p:spPr bwMode="auto">
            <a:xfrm>
              <a:off x="2486" y="527"/>
              <a:ext cx="47" cy="57"/>
            </a:xfrm>
            <a:custGeom>
              <a:avLst/>
              <a:gdLst>
                <a:gd name="T0" fmla="*/ 47 w 47"/>
                <a:gd name="T1" fmla="*/ 0 h 57"/>
                <a:gd name="T2" fmla="*/ 47 w 47"/>
                <a:gd name="T3" fmla="*/ 0 h 57"/>
                <a:gd name="T4" fmla="*/ 40 w 47"/>
                <a:gd name="T5" fmla="*/ 2 h 57"/>
                <a:gd name="T6" fmla="*/ 31 w 47"/>
                <a:gd name="T7" fmla="*/ 8 h 57"/>
                <a:gd name="T8" fmla="*/ 24 w 47"/>
                <a:gd name="T9" fmla="*/ 16 h 57"/>
                <a:gd name="T10" fmla="*/ 17 w 47"/>
                <a:gd name="T11" fmla="*/ 25 h 57"/>
                <a:gd name="T12" fmla="*/ 10 w 47"/>
                <a:gd name="T13" fmla="*/ 34 h 57"/>
                <a:gd name="T14" fmla="*/ 6 w 47"/>
                <a:gd name="T15" fmla="*/ 42 h 57"/>
                <a:gd name="T16" fmla="*/ 1 w 47"/>
                <a:gd name="T17" fmla="*/ 46 h 57"/>
                <a:gd name="T18" fmla="*/ 0 w 47"/>
                <a:gd name="T19" fmla="*/ 47 h 57"/>
                <a:gd name="T20" fmla="*/ 0 w 47"/>
                <a:gd name="T21" fmla="*/ 57 h 57"/>
                <a:gd name="T22" fmla="*/ 6 w 47"/>
                <a:gd name="T23" fmla="*/ 53 h 57"/>
                <a:gd name="T24" fmla="*/ 10 w 47"/>
                <a:gd name="T25" fmla="*/ 47 h 57"/>
                <a:gd name="T26" fmla="*/ 18 w 47"/>
                <a:gd name="T27" fmla="*/ 39 h 57"/>
                <a:gd name="T28" fmla="*/ 24 w 47"/>
                <a:gd name="T29" fmla="*/ 30 h 57"/>
                <a:gd name="T30" fmla="*/ 31 w 47"/>
                <a:gd name="T31" fmla="*/ 21 h 57"/>
                <a:gd name="T32" fmla="*/ 36 w 47"/>
                <a:gd name="T33" fmla="*/ 13 h 57"/>
                <a:gd name="T34" fmla="*/ 42 w 47"/>
                <a:gd name="T35" fmla="*/ 9 h 57"/>
                <a:gd name="T36" fmla="*/ 47 w 47"/>
                <a:gd name="T37" fmla="*/ 8 h 57"/>
                <a:gd name="T38" fmla="*/ 47 w 47"/>
                <a:gd name="T39" fmla="*/ 8 h 57"/>
                <a:gd name="T40" fmla="*/ 47 w 47"/>
                <a:gd name="T41" fmla="*/ 0 h 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"/>
                <a:gd name="T64" fmla="*/ 0 h 57"/>
                <a:gd name="T65" fmla="*/ 47 w 47"/>
                <a:gd name="T66" fmla="*/ 57 h 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" h="57">
                  <a:moveTo>
                    <a:pt x="47" y="0"/>
                  </a:moveTo>
                  <a:lnTo>
                    <a:pt x="47" y="0"/>
                  </a:lnTo>
                  <a:lnTo>
                    <a:pt x="40" y="2"/>
                  </a:lnTo>
                  <a:lnTo>
                    <a:pt x="31" y="8"/>
                  </a:lnTo>
                  <a:lnTo>
                    <a:pt x="24" y="16"/>
                  </a:lnTo>
                  <a:lnTo>
                    <a:pt x="17" y="25"/>
                  </a:lnTo>
                  <a:lnTo>
                    <a:pt x="10" y="34"/>
                  </a:lnTo>
                  <a:lnTo>
                    <a:pt x="6" y="42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57"/>
                  </a:lnTo>
                  <a:lnTo>
                    <a:pt x="6" y="53"/>
                  </a:lnTo>
                  <a:lnTo>
                    <a:pt x="10" y="47"/>
                  </a:lnTo>
                  <a:lnTo>
                    <a:pt x="18" y="39"/>
                  </a:lnTo>
                  <a:lnTo>
                    <a:pt x="24" y="30"/>
                  </a:lnTo>
                  <a:lnTo>
                    <a:pt x="31" y="21"/>
                  </a:lnTo>
                  <a:lnTo>
                    <a:pt x="36" y="13"/>
                  </a:lnTo>
                  <a:lnTo>
                    <a:pt x="42" y="9"/>
                  </a:lnTo>
                  <a:lnTo>
                    <a:pt x="47" y="8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0" name="Freeform 25"/>
            <p:cNvSpPr>
              <a:spLocks/>
            </p:cNvSpPr>
            <p:nvPr/>
          </p:nvSpPr>
          <p:spPr bwMode="auto">
            <a:xfrm>
              <a:off x="2533" y="527"/>
              <a:ext cx="30" cy="50"/>
            </a:xfrm>
            <a:custGeom>
              <a:avLst/>
              <a:gdLst>
                <a:gd name="T0" fmla="*/ 30 w 30"/>
                <a:gd name="T1" fmla="*/ 50 h 50"/>
                <a:gd name="T2" fmla="*/ 30 w 30"/>
                <a:gd name="T3" fmla="*/ 50 h 50"/>
                <a:gd name="T4" fmla="*/ 30 w 30"/>
                <a:gd name="T5" fmla="*/ 29 h 50"/>
                <a:gd name="T6" fmla="*/ 24 w 30"/>
                <a:gd name="T7" fmla="*/ 12 h 50"/>
                <a:gd name="T8" fmla="*/ 12 w 30"/>
                <a:gd name="T9" fmla="*/ 4 h 50"/>
                <a:gd name="T10" fmla="*/ 0 w 30"/>
                <a:gd name="T11" fmla="*/ 0 h 50"/>
                <a:gd name="T12" fmla="*/ 0 w 30"/>
                <a:gd name="T13" fmla="*/ 8 h 50"/>
                <a:gd name="T14" fmla="*/ 9 w 30"/>
                <a:gd name="T15" fmla="*/ 12 h 50"/>
                <a:gd name="T16" fmla="*/ 17 w 30"/>
                <a:gd name="T17" fmla="*/ 17 h 50"/>
                <a:gd name="T18" fmla="*/ 23 w 30"/>
                <a:gd name="T19" fmla="*/ 29 h 50"/>
                <a:gd name="T20" fmla="*/ 23 w 30"/>
                <a:gd name="T21" fmla="*/ 50 h 50"/>
                <a:gd name="T22" fmla="*/ 23 w 30"/>
                <a:gd name="T23" fmla="*/ 50 h 50"/>
                <a:gd name="T24" fmla="*/ 30 w 30"/>
                <a:gd name="T25" fmla="*/ 50 h 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"/>
                <a:gd name="T40" fmla="*/ 0 h 50"/>
                <a:gd name="T41" fmla="*/ 30 w 30"/>
                <a:gd name="T42" fmla="*/ 50 h 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" h="50">
                  <a:moveTo>
                    <a:pt x="30" y="50"/>
                  </a:moveTo>
                  <a:lnTo>
                    <a:pt x="30" y="50"/>
                  </a:lnTo>
                  <a:lnTo>
                    <a:pt x="30" y="29"/>
                  </a:lnTo>
                  <a:lnTo>
                    <a:pt x="24" y="12"/>
                  </a:lnTo>
                  <a:lnTo>
                    <a:pt x="12" y="4"/>
                  </a:lnTo>
                  <a:lnTo>
                    <a:pt x="0" y="0"/>
                  </a:lnTo>
                  <a:lnTo>
                    <a:pt x="0" y="8"/>
                  </a:lnTo>
                  <a:lnTo>
                    <a:pt x="9" y="12"/>
                  </a:lnTo>
                  <a:lnTo>
                    <a:pt x="17" y="17"/>
                  </a:lnTo>
                  <a:lnTo>
                    <a:pt x="23" y="29"/>
                  </a:lnTo>
                  <a:lnTo>
                    <a:pt x="23" y="50"/>
                  </a:lnTo>
                  <a:lnTo>
                    <a:pt x="3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1" name="Freeform 26"/>
            <p:cNvSpPr>
              <a:spLocks/>
            </p:cNvSpPr>
            <p:nvPr/>
          </p:nvSpPr>
          <p:spPr bwMode="auto">
            <a:xfrm>
              <a:off x="2556" y="577"/>
              <a:ext cx="43" cy="29"/>
            </a:xfrm>
            <a:custGeom>
              <a:avLst/>
              <a:gdLst>
                <a:gd name="T0" fmla="*/ 43 w 43"/>
                <a:gd name="T1" fmla="*/ 19 h 29"/>
                <a:gd name="T2" fmla="*/ 41 w 43"/>
                <a:gd name="T3" fmla="*/ 19 h 29"/>
                <a:gd name="T4" fmla="*/ 36 w 43"/>
                <a:gd name="T5" fmla="*/ 20 h 29"/>
                <a:gd name="T6" fmla="*/ 30 w 43"/>
                <a:gd name="T7" fmla="*/ 19 h 29"/>
                <a:gd name="T8" fmla="*/ 22 w 43"/>
                <a:gd name="T9" fmla="*/ 20 h 29"/>
                <a:gd name="T10" fmla="*/ 16 w 43"/>
                <a:gd name="T11" fmla="*/ 18 h 29"/>
                <a:gd name="T12" fmla="*/ 10 w 43"/>
                <a:gd name="T13" fmla="*/ 15 h 29"/>
                <a:gd name="T14" fmla="*/ 7 w 43"/>
                <a:gd name="T15" fmla="*/ 10 h 29"/>
                <a:gd name="T16" fmla="*/ 7 w 43"/>
                <a:gd name="T17" fmla="*/ 0 h 29"/>
                <a:gd name="T18" fmla="*/ 0 w 43"/>
                <a:gd name="T19" fmla="*/ 0 h 29"/>
                <a:gd name="T20" fmla="*/ 0 w 43"/>
                <a:gd name="T21" fmla="*/ 10 h 29"/>
                <a:gd name="T22" fmla="*/ 5 w 43"/>
                <a:gd name="T23" fmla="*/ 20 h 29"/>
                <a:gd name="T24" fmla="*/ 13 w 43"/>
                <a:gd name="T25" fmla="*/ 25 h 29"/>
                <a:gd name="T26" fmla="*/ 22 w 43"/>
                <a:gd name="T27" fmla="*/ 28 h 29"/>
                <a:gd name="T28" fmla="*/ 30 w 43"/>
                <a:gd name="T29" fmla="*/ 29 h 29"/>
                <a:gd name="T30" fmla="*/ 36 w 43"/>
                <a:gd name="T31" fmla="*/ 28 h 29"/>
                <a:gd name="T32" fmla="*/ 41 w 43"/>
                <a:gd name="T33" fmla="*/ 27 h 29"/>
                <a:gd name="T34" fmla="*/ 43 w 43"/>
                <a:gd name="T35" fmla="*/ 27 h 29"/>
                <a:gd name="T36" fmla="*/ 43 w 43"/>
                <a:gd name="T37" fmla="*/ 19 h 2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3"/>
                <a:gd name="T58" fmla="*/ 0 h 29"/>
                <a:gd name="T59" fmla="*/ 43 w 43"/>
                <a:gd name="T60" fmla="*/ 29 h 2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3" h="29">
                  <a:moveTo>
                    <a:pt x="43" y="19"/>
                  </a:moveTo>
                  <a:lnTo>
                    <a:pt x="41" y="19"/>
                  </a:lnTo>
                  <a:lnTo>
                    <a:pt x="36" y="20"/>
                  </a:lnTo>
                  <a:lnTo>
                    <a:pt x="30" y="19"/>
                  </a:lnTo>
                  <a:lnTo>
                    <a:pt x="22" y="20"/>
                  </a:lnTo>
                  <a:lnTo>
                    <a:pt x="16" y="18"/>
                  </a:lnTo>
                  <a:lnTo>
                    <a:pt x="10" y="15"/>
                  </a:lnTo>
                  <a:lnTo>
                    <a:pt x="7" y="10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5" y="20"/>
                  </a:lnTo>
                  <a:lnTo>
                    <a:pt x="13" y="25"/>
                  </a:lnTo>
                  <a:lnTo>
                    <a:pt x="22" y="28"/>
                  </a:lnTo>
                  <a:lnTo>
                    <a:pt x="30" y="29"/>
                  </a:lnTo>
                  <a:lnTo>
                    <a:pt x="36" y="28"/>
                  </a:lnTo>
                  <a:lnTo>
                    <a:pt x="41" y="27"/>
                  </a:lnTo>
                  <a:lnTo>
                    <a:pt x="43" y="27"/>
                  </a:lnTo>
                  <a:lnTo>
                    <a:pt x="43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2" name="Freeform 27"/>
            <p:cNvSpPr>
              <a:spLocks/>
            </p:cNvSpPr>
            <p:nvPr/>
          </p:nvSpPr>
          <p:spPr bwMode="auto">
            <a:xfrm>
              <a:off x="2438" y="531"/>
              <a:ext cx="197" cy="132"/>
            </a:xfrm>
            <a:custGeom>
              <a:avLst/>
              <a:gdLst>
                <a:gd name="T0" fmla="*/ 21 w 197"/>
                <a:gd name="T1" fmla="*/ 17 h 132"/>
                <a:gd name="T2" fmla="*/ 23 w 197"/>
                <a:gd name="T3" fmla="*/ 22 h 132"/>
                <a:gd name="T4" fmla="*/ 31 w 197"/>
                <a:gd name="T5" fmla="*/ 33 h 132"/>
                <a:gd name="T6" fmla="*/ 40 w 197"/>
                <a:gd name="T7" fmla="*/ 43 h 132"/>
                <a:gd name="T8" fmla="*/ 48 w 197"/>
                <a:gd name="T9" fmla="*/ 48 h 132"/>
                <a:gd name="T10" fmla="*/ 51 w 197"/>
                <a:gd name="T11" fmla="*/ 46 h 132"/>
                <a:gd name="T12" fmla="*/ 56 w 197"/>
                <a:gd name="T13" fmla="*/ 40 h 132"/>
                <a:gd name="T14" fmla="*/ 62 w 197"/>
                <a:gd name="T15" fmla="*/ 33 h 132"/>
                <a:gd name="T16" fmla="*/ 68 w 197"/>
                <a:gd name="T17" fmla="*/ 24 h 132"/>
                <a:gd name="T18" fmla="*/ 75 w 197"/>
                <a:gd name="T19" fmla="*/ 15 h 132"/>
                <a:gd name="T20" fmla="*/ 81 w 197"/>
                <a:gd name="T21" fmla="*/ 7 h 132"/>
                <a:gd name="T22" fmla="*/ 89 w 197"/>
                <a:gd name="T23" fmla="*/ 2 h 132"/>
                <a:gd name="T24" fmla="*/ 95 w 197"/>
                <a:gd name="T25" fmla="*/ 0 h 132"/>
                <a:gd name="T26" fmla="*/ 106 w 197"/>
                <a:gd name="T27" fmla="*/ 4 h 132"/>
                <a:gd name="T28" fmla="*/ 115 w 197"/>
                <a:gd name="T29" fmla="*/ 11 h 132"/>
                <a:gd name="T30" fmla="*/ 121 w 197"/>
                <a:gd name="T31" fmla="*/ 25 h 132"/>
                <a:gd name="T32" fmla="*/ 121 w 197"/>
                <a:gd name="T33" fmla="*/ 46 h 132"/>
                <a:gd name="T34" fmla="*/ 121 w 197"/>
                <a:gd name="T35" fmla="*/ 56 h 132"/>
                <a:gd name="T36" fmla="*/ 125 w 197"/>
                <a:gd name="T37" fmla="*/ 64 h 132"/>
                <a:gd name="T38" fmla="*/ 132 w 197"/>
                <a:gd name="T39" fmla="*/ 68 h 132"/>
                <a:gd name="T40" fmla="*/ 140 w 197"/>
                <a:gd name="T41" fmla="*/ 70 h 132"/>
                <a:gd name="T42" fmla="*/ 148 w 197"/>
                <a:gd name="T43" fmla="*/ 70 h 132"/>
                <a:gd name="T44" fmla="*/ 154 w 197"/>
                <a:gd name="T45" fmla="*/ 70 h 132"/>
                <a:gd name="T46" fmla="*/ 159 w 197"/>
                <a:gd name="T47" fmla="*/ 69 h 132"/>
                <a:gd name="T48" fmla="*/ 161 w 197"/>
                <a:gd name="T49" fmla="*/ 69 h 132"/>
                <a:gd name="T50" fmla="*/ 164 w 197"/>
                <a:gd name="T51" fmla="*/ 69 h 132"/>
                <a:gd name="T52" fmla="*/ 170 w 197"/>
                <a:gd name="T53" fmla="*/ 66 h 132"/>
                <a:gd name="T54" fmla="*/ 181 w 197"/>
                <a:gd name="T55" fmla="*/ 60 h 132"/>
                <a:gd name="T56" fmla="*/ 197 w 197"/>
                <a:gd name="T57" fmla="*/ 47 h 132"/>
                <a:gd name="T58" fmla="*/ 195 w 197"/>
                <a:gd name="T59" fmla="*/ 48 h 132"/>
                <a:gd name="T60" fmla="*/ 193 w 197"/>
                <a:gd name="T61" fmla="*/ 52 h 132"/>
                <a:gd name="T62" fmla="*/ 188 w 197"/>
                <a:gd name="T63" fmla="*/ 59 h 132"/>
                <a:gd name="T64" fmla="*/ 182 w 197"/>
                <a:gd name="T65" fmla="*/ 66 h 132"/>
                <a:gd name="T66" fmla="*/ 175 w 197"/>
                <a:gd name="T67" fmla="*/ 75 h 132"/>
                <a:gd name="T68" fmla="*/ 168 w 197"/>
                <a:gd name="T69" fmla="*/ 84 h 132"/>
                <a:gd name="T70" fmla="*/ 159 w 197"/>
                <a:gd name="T71" fmla="*/ 93 h 132"/>
                <a:gd name="T72" fmla="*/ 151 w 197"/>
                <a:gd name="T73" fmla="*/ 101 h 132"/>
                <a:gd name="T74" fmla="*/ 141 w 197"/>
                <a:gd name="T75" fmla="*/ 109 h 132"/>
                <a:gd name="T76" fmla="*/ 132 w 197"/>
                <a:gd name="T77" fmla="*/ 117 h 132"/>
                <a:gd name="T78" fmla="*/ 123 w 197"/>
                <a:gd name="T79" fmla="*/ 125 h 132"/>
                <a:gd name="T80" fmla="*/ 113 w 197"/>
                <a:gd name="T81" fmla="*/ 130 h 132"/>
                <a:gd name="T82" fmla="*/ 102 w 197"/>
                <a:gd name="T83" fmla="*/ 132 h 132"/>
                <a:gd name="T84" fmla="*/ 92 w 197"/>
                <a:gd name="T85" fmla="*/ 132 h 132"/>
                <a:gd name="T86" fmla="*/ 81 w 197"/>
                <a:gd name="T87" fmla="*/ 127 h 132"/>
                <a:gd name="T88" fmla="*/ 71 w 197"/>
                <a:gd name="T89" fmla="*/ 117 h 132"/>
                <a:gd name="T90" fmla="*/ 60 w 197"/>
                <a:gd name="T91" fmla="*/ 104 h 132"/>
                <a:gd name="T92" fmla="*/ 50 w 197"/>
                <a:gd name="T93" fmla="*/ 90 h 132"/>
                <a:gd name="T94" fmla="*/ 41 w 197"/>
                <a:gd name="T95" fmla="*/ 77 h 132"/>
                <a:gd name="T96" fmla="*/ 33 w 197"/>
                <a:gd name="T97" fmla="*/ 65 h 132"/>
                <a:gd name="T98" fmla="*/ 25 w 197"/>
                <a:gd name="T99" fmla="*/ 55 h 132"/>
                <a:gd name="T100" fmla="*/ 17 w 197"/>
                <a:gd name="T101" fmla="*/ 46 h 132"/>
                <a:gd name="T102" fmla="*/ 9 w 197"/>
                <a:gd name="T103" fmla="*/ 40 h 132"/>
                <a:gd name="T104" fmla="*/ 0 w 197"/>
                <a:gd name="T105" fmla="*/ 38 h 132"/>
                <a:gd name="T106" fmla="*/ 21 w 197"/>
                <a:gd name="T107" fmla="*/ 17 h 1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97"/>
                <a:gd name="T163" fmla="*/ 0 h 132"/>
                <a:gd name="T164" fmla="*/ 197 w 197"/>
                <a:gd name="T165" fmla="*/ 132 h 1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97" h="132">
                  <a:moveTo>
                    <a:pt x="21" y="17"/>
                  </a:moveTo>
                  <a:lnTo>
                    <a:pt x="23" y="22"/>
                  </a:lnTo>
                  <a:lnTo>
                    <a:pt x="31" y="33"/>
                  </a:lnTo>
                  <a:lnTo>
                    <a:pt x="40" y="43"/>
                  </a:lnTo>
                  <a:lnTo>
                    <a:pt x="48" y="48"/>
                  </a:lnTo>
                  <a:lnTo>
                    <a:pt x="51" y="46"/>
                  </a:lnTo>
                  <a:lnTo>
                    <a:pt x="56" y="40"/>
                  </a:lnTo>
                  <a:lnTo>
                    <a:pt x="62" y="33"/>
                  </a:lnTo>
                  <a:lnTo>
                    <a:pt x="68" y="24"/>
                  </a:lnTo>
                  <a:lnTo>
                    <a:pt x="75" y="15"/>
                  </a:lnTo>
                  <a:lnTo>
                    <a:pt x="81" y="7"/>
                  </a:lnTo>
                  <a:lnTo>
                    <a:pt x="89" y="2"/>
                  </a:lnTo>
                  <a:lnTo>
                    <a:pt x="95" y="0"/>
                  </a:lnTo>
                  <a:lnTo>
                    <a:pt x="106" y="4"/>
                  </a:lnTo>
                  <a:lnTo>
                    <a:pt x="115" y="11"/>
                  </a:lnTo>
                  <a:lnTo>
                    <a:pt x="121" y="25"/>
                  </a:lnTo>
                  <a:lnTo>
                    <a:pt x="121" y="46"/>
                  </a:lnTo>
                  <a:lnTo>
                    <a:pt x="121" y="56"/>
                  </a:lnTo>
                  <a:lnTo>
                    <a:pt x="125" y="64"/>
                  </a:lnTo>
                  <a:lnTo>
                    <a:pt x="132" y="68"/>
                  </a:lnTo>
                  <a:lnTo>
                    <a:pt x="140" y="70"/>
                  </a:lnTo>
                  <a:lnTo>
                    <a:pt x="148" y="70"/>
                  </a:lnTo>
                  <a:lnTo>
                    <a:pt x="154" y="70"/>
                  </a:lnTo>
                  <a:lnTo>
                    <a:pt x="159" y="69"/>
                  </a:lnTo>
                  <a:lnTo>
                    <a:pt x="161" y="69"/>
                  </a:lnTo>
                  <a:lnTo>
                    <a:pt x="164" y="69"/>
                  </a:lnTo>
                  <a:lnTo>
                    <a:pt x="170" y="66"/>
                  </a:lnTo>
                  <a:lnTo>
                    <a:pt x="181" y="60"/>
                  </a:lnTo>
                  <a:lnTo>
                    <a:pt x="197" y="47"/>
                  </a:lnTo>
                  <a:lnTo>
                    <a:pt x="195" y="48"/>
                  </a:lnTo>
                  <a:lnTo>
                    <a:pt x="193" y="52"/>
                  </a:lnTo>
                  <a:lnTo>
                    <a:pt x="188" y="59"/>
                  </a:lnTo>
                  <a:lnTo>
                    <a:pt x="182" y="66"/>
                  </a:lnTo>
                  <a:lnTo>
                    <a:pt x="175" y="75"/>
                  </a:lnTo>
                  <a:lnTo>
                    <a:pt x="168" y="84"/>
                  </a:lnTo>
                  <a:lnTo>
                    <a:pt x="159" y="93"/>
                  </a:lnTo>
                  <a:lnTo>
                    <a:pt x="151" y="101"/>
                  </a:lnTo>
                  <a:lnTo>
                    <a:pt x="141" y="109"/>
                  </a:lnTo>
                  <a:lnTo>
                    <a:pt x="132" y="117"/>
                  </a:lnTo>
                  <a:lnTo>
                    <a:pt x="123" y="125"/>
                  </a:lnTo>
                  <a:lnTo>
                    <a:pt x="113" y="130"/>
                  </a:lnTo>
                  <a:lnTo>
                    <a:pt x="102" y="132"/>
                  </a:lnTo>
                  <a:lnTo>
                    <a:pt x="92" y="132"/>
                  </a:lnTo>
                  <a:lnTo>
                    <a:pt x="81" y="127"/>
                  </a:lnTo>
                  <a:lnTo>
                    <a:pt x="71" y="117"/>
                  </a:lnTo>
                  <a:lnTo>
                    <a:pt x="60" y="104"/>
                  </a:lnTo>
                  <a:lnTo>
                    <a:pt x="50" y="90"/>
                  </a:lnTo>
                  <a:lnTo>
                    <a:pt x="41" y="77"/>
                  </a:lnTo>
                  <a:lnTo>
                    <a:pt x="33" y="65"/>
                  </a:lnTo>
                  <a:lnTo>
                    <a:pt x="25" y="55"/>
                  </a:lnTo>
                  <a:lnTo>
                    <a:pt x="17" y="46"/>
                  </a:lnTo>
                  <a:lnTo>
                    <a:pt x="9" y="40"/>
                  </a:lnTo>
                  <a:lnTo>
                    <a:pt x="0" y="38"/>
                  </a:lnTo>
                  <a:lnTo>
                    <a:pt x="21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3" name="Freeform 28"/>
            <p:cNvSpPr>
              <a:spLocks/>
            </p:cNvSpPr>
            <p:nvPr/>
          </p:nvSpPr>
          <p:spPr bwMode="auto">
            <a:xfrm>
              <a:off x="495" y="574"/>
              <a:ext cx="1972" cy="3259"/>
            </a:xfrm>
            <a:custGeom>
              <a:avLst/>
              <a:gdLst>
                <a:gd name="T0" fmla="*/ 0 w 1972"/>
                <a:gd name="T1" fmla="*/ 3149 h 3259"/>
                <a:gd name="T2" fmla="*/ 0 w 1972"/>
                <a:gd name="T3" fmla="*/ 96 h 3259"/>
                <a:gd name="T4" fmla="*/ 1 w 1972"/>
                <a:gd name="T5" fmla="*/ 80 h 3259"/>
                <a:gd name="T6" fmla="*/ 7 w 1972"/>
                <a:gd name="T7" fmla="*/ 63 h 3259"/>
                <a:gd name="T8" fmla="*/ 14 w 1972"/>
                <a:gd name="T9" fmla="*/ 48 h 3259"/>
                <a:gd name="T10" fmla="*/ 25 w 1972"/>
                <a:gd name="T11" fmla="*/ 32 h 3259"/>
                <a:gd name="T12" fmla="*/ 38 w 1972"/>
                <a:gd name="T13" fmla="*/ 19 h 3259"/>
                <a:gd name="T14" fmla="*/ 55 w 1972"/>
                <a:gd name="T15" fmla="*/ 9 h 3259"/>
                <a:gd name="T16" fmla="*/ 72 w 1972"/>
                <a:gd name="T17" fmla="*/ 3 h 3259"/>
                <a:gd name="T18" fmla="*/ 93 w 1972"/>
                <a:gd name="T19" fmla="*/ 0 h 3259"/>
                <a:gd name="T20" fmla="*/ 1892 w 1972"/>
                <a:gd name="T21" fmla="*/ 0 h 3259"/>
                <a:gd name="T22" fmla="*/ 1907 w 1972"/>
                <a:gd name="T23" fmla="*/ 1 h 3259"/>
                <a:gd name="T24" fmla="*/ 1920 w 1972"/>
                <a:gd name="T25" fmla="*/ 6 h 3259"/>
                <a:gd name="T26" fmla="*/ 1935 w 1972"/>
                <a:gd name="T27" fmla="*/ 14 h 3259"/>
                <a:gd name="T28" fmla="*/ 1947 w 1972"/>
                <a:gd name="T29" fmla="*/ 25 h 3259"/>
                <a:gd name="T30" fmla="*/ 1957 w 1972"/>
                <a:gd name="T31" fmla="*/ 38 h 3259"/>
                <a:gd name="T32" fmla="*/ 1965 w 1972"/>
                <a:gd name="T33" fmla="*/ 52 h 3259"/>
                <a:gd name="T34" fmla="*/ 1970 w 1972"/>
                <a:gd name="T35" fmla="*/ 66 h 3259"/>
                <a:gd name="T36" fmla="*/ 1972 w 1972"/>
                <a:gd name="T37" fmla="*/ 82 h 3259"/>
                <a:gd name="T38" fmla="*/ 1972 w 1972"/>
                <a:gd name="T39" fmla="*/ 3164 h 3259"/>
                <a:gd name="T40" fmla="*/ 1970 w 1972"/>
                <a:gd name="T41" fmla="*/ 3179 h 3259"/>
                <a:gd name="T42" fmla="*/ 1965 w 1972"/>
                <a:gd name="T43" fmla="*/ 3195 h 3259"/>
                <a:gd name="T44" fmla="*/ 1957 w 1972"/>
                <a:gd name="T45" fmla="*/ 3210 h 3259"/>
                <a:gd name="T46" fmla="*/ 1946 w 1972"/>
                <a:gd name="T47" fmla="*/ 3226 h 3259"/>
                <a:gd name="T48" fmla="*/ 1932 w 1972"/>
                <a:gd name="T49" fmla="*/ 3239 h 3259"/>
                <a:gd name="T50" fmla="*/ 1918 w 1972"/>
                <a:gd name="T51" fmla="*/ 3250 h 3259"/>
                <a:gd name="T52" fmla="*/ 1902 w 1972"/>
                <a:gd name="T53" fmla="*/ 3257 h 3259"/>
                <a:gd name="T54" fmla="*/ 1885 w 1972"/>
                <a:gd name="T55" fmla="*/ 3259 h 3259"/>
                <a:gd name="T56" fmla="*/ 109 w 1972"/>
                <a:gd name="T57" fmla="*/ 3259 h 3259"/>
                <a:gd name="T58" fmla="*/ 92 w 1972"/>
                <a:gd name="T59" fmla="*/ 3258 h 3259"/>
                <a:gd name="T60" fmla="*/ 72 w 1972"/>
                <a:gd name="T61" fmla="*/ 3253 h 3259"/>
                <a:gd name="T62" fmla="*/ 54 w 1972"/>
                <a:gd name="T63" fmla="*/ 3244 h 3259"/>
                <a:gd name="T64" fmla="*/ 37 w 1972"/>
                <a:gd name="T65" fmla="*/ 3232 h 3259"/>
                <a:gd name="T66" fmla="*/ 23 w 1972"/>
                <a:gd name="T67" fmla="*/ 3217 h 3259"/>
                <a:gd name="T68" fmla="*/ 11 w 1972"/>
                <a:gd name="T69" fmla="*/ 3197 h 3259"/>
                <a:gd name="T70" fmla="*/ 2 w 1972"/>
                <a:gd name="T71" fmla="*/ 3175 h 3259"/>
                <a:gd name="T72" fmla="*/ 0 w 1972"/>
                <a:gd name="T73" fmla="*/ 3149 h 325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972"/>
                <a:gd name="T112" fmla="*/ 0 h 3259"/>
                <a:gd name="T113" fmla="*/ 1972 w 1972"/>
                <a:gd name="T114" fmla="*/ 3259 h 325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972" h="3259">
                  <a:moveTo>
                    <a:pt x="0" y="3149"/>
                  </a:moveTo>
                  <a:lnTo>
                    <a:pt x="0" y="96"/>
                  </a:lnTo>
                  <a:lnTo>
                    <a:pt x="1" y="80"/>
                  </a:lnTo>
                  <a:lnTo>
                    <a:pt x="7" y="63"/>
                  </a:lnTo>
                  <a:lnTo>
                    <a:pt x="14" y="48"/>
                  </a:lnTo>
                  <a:lnTo>
                    <a:pt x="25" y="32"/>
                  </a:lnTo>
                  <a:lnTo>
                    <a:pt x="38" y="19"/>
                  </a:lnTo>
                  <a:lnTo>
                    <a:pt x="55" y="9"/>
                  </a:lnTo>
                  <a:lnTo>
                    <a:pt x="72" y="3"/>
                  </a:lnTo>
                  <a:lnTo>
                    <a:pt x="93" y="0"/>
                  </a:lnTo>
                  <a:lnTo>
                    <a:pt x="1892" y="0"/>
                  </a:lnTo>
                  <a:lnTo>
                    <a:pt x="1907" y="1"/>
                  </a:lnTo>
                  <a:lnTo>
                    <a:pt x="1920" y="6"/>
                  </a:lnTo>
                  <a:lnTo>
                    <a:pt x="1935" y="14"/>
                  </a:lnTo>
                  <a:lnTo>
                    <a:pt x="1947" y="25"/>
                  </a:lnTo>
                  <a:lnTo>
                    <a:pt x="1957" y="38"/>
                  </a:lnTo>
                  <a:lnTo>
                    <a:pt x="1965" y="52"/>
                  </a:lnTo>
                  <a:lnTo>
                    <a:pt x="1970" y="66"/>
                  </a:lnTo>
                  <a:lnTo>
                    <a:pt x="1972" y="82"/>
                  </a:lnTo>
                  <a:lnTo>
                    <a:pt x="1972" y="3164"/>
                  </a:lnTo>
                  <a:lnTo>
                    <a:pt x="1970" y="3179"/>
                  </a:lnTo>
                  <a:lnTo>
                    <a:pt x="1965" y="3195"/>
                  </a:lnTo>
                  <a:lnTo>
                    <a:pt x="1957" y="3210"/>
                  </a:lnTo>
                  <a:lnTo>
                    <a:pt x="1946" y="3226"/>
                  </a:lnTo>
                  <a:lnTo>
                    <a:pt x="1932" y="3239"/>
                  </a:lnTo>
                  <a:lnTo>
                    <a:pt x="1918" y="3250"/>
                  </a:lnTo>
                  <a:lnTo>
                    <a:pt x="1902" y="3257"/>
                  </a:lnTo>
                  <a:lnTo>
                    <a:pt x="1885" y="3259"/>
                  </a:lnTo>
                  <a:lnTo>
                    <a:pt x="109" y="3259"/>
                  </a:lnTo>
                  <a:lnTo>
                    <a:pt x="92" y="3258"/>
                  </a:lnTo>
                  <a:lnTo>
                    <a:pt x="72" y="3253"/>
                  </a:lnTo>
                  <a:lnTo>
                    <a:pt x="54" y="3244"/>
                  </a:lnTo>
                  <a:lnTo>
                    <a:pt x="37" y="3232"/>
                  </a:lnTo>
                  <a:lnTo>
                    <a:pt x="23" y="3217"/>
                  </a:lnTo>
                  <a:lnTo>
                    <a:pt x="11" y="3197"/>
                  </a:lnTo>
                  <a:lnTo>
                    <a:pt x="2" y="3175"/>
                  </a:lnTo>
                  <a:lnTo>
                    <a:pt x="0" y="3149"/>
                  </a:lnTo>
                  <a:close/>
                </a:path>
              </a:pathLst>
            </a:custGeom>
            <a:solidFill>
              <a:srgbClr val="FFF2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4" name="Freeform 29"/>
            <p:cNvSpPr>
              <a:spLocks/>
            </p:cNvSpPr>
            <p:nvPr/>
          </p:nvSpPr>
          <p:spPr bwMode="auto">
            <a:xfrm>
              <a:off x="490" y="670"/>
              <a:ext cx="10" cy="3053"/>
            </a:xfrm>
            <a:custGeom>
              <a:avLst/>
              <a:gdLst>
                <a:gd name="T0" fmla="*/ 0 w 10"/>
                <a:gd name="T1" fmla="*/ 0 h 3053"/>
                <a:gd name="T2" fmla="*/ 0 w 10"/>
                <a:gd name="T3" fmla="*/ 0 h 3053"/>
                <a:gd name="T4" fmla="*/ 0 w 10"/>
                <a:gd name="T5" fmla="*/ 3053 h 3053"/>
                <a:gd name="T6" fmla="*/ 10 w 10"/>
                <a:gd name="T7" fmla="*/ 3053 h 3053"/>
                <a:gd name="T8" fmla="*/ 10 w 10"/>
                <a:gd name="T9" fmla="*/ 0 h 3053"/>
                <a:gd name="T10" fmla="*/ 10 w 10"/>
                <a:gd name="T11" fmla="*/ 0 h 3053"/>
                <a:gd name="T12" fmla="*/ 0 w 10"/>
                <a:gd name="T13" fmla="*/ 0 h 30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3053"/>
                <a:gd name="T23" fmla="*/ 10 w 10"/>
                <a:gd name="T24" fmla="*/ 3053 h 30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3053">
                  <a:moveTo>
                    <a:pt x="0" y="0"/>
                  </a:moveTo>
                  <a:lnTo>
                    <a:pt x="0" y="0"/>
                  </a:lnTo>
                  <a:lnTo>
                    <a:pt x="0" y="3053"/>
                  </a:lnTo>
                  <a:lnTo>
                    <a:pt x="10" y="3053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5" name="Freeform 30"/>
            <p:cNvSpPr>
              <a:spLocks/>
            </p:cNvSpPr>
            <p:nvPr/>
          </p:nvSpPr>
          <p:spPr bwMode="auto">
            <a:xfrm>
              <a:off x="490" y="569"/>
              <a:ext cx="98" cy="101"/>
            </a:xfrm>
            <a:custGeom>
              <a:avLst/>
              <a:gdLst>
                <a:gd name="T0" fmla="*/ 98 w 98"/>
                <a:gd name="T1" fmla="*/ 0 h 101"/>
                <a:gd name="T2" fmla="*/ 98 w 98"/>
                <a:gd name="T3" fmla="*/ 0 h 101"/>
                <a:gd name="T4" fmla="*/ 77 w 98"/>
                <a:gd name="T5" fmla="*/ 4 h 101"/>
                <a:gd name="T6" fmla="*/ 59 w 98"/>
                <a:gd name="T7" fmla="*/ 10 h 101"/>
                <a:gd name="T8" fmla="*/ 41 w 98"/>
                <a:gd name="T9" fmla="*/ 21 h 101"/>
                <a:gd name="T10" fmla="*/ 28 w 98"/>
                <a:gd name="T11" fmla="*/ 35 h 101"/>
                <a:gd name="T12" fmla="*/ 16 w 98"/>
                <a:gd name="T13" fmla="*/ 50 h 101"/>
                <a:gd name="T14" fmla="*/ 8 w 98"/>
                <a:gd name="T15" fmla="*/ 67 h 101"/>
                <a:gd name="T16" fmla="*/ 2 w 98"/>
                <a:gd name="T17" fmla="*/ 85 h 101"/>
                <a:gd name="T18" fmla="*/ 0 w 98"/>
                <a:gd name="T19" fmla="*/ 101 h 101"/>
                <a:gd name="T20" fmla="*/ 10 w 98"/>
                <a:gd name="T21" fmla="*/ 101 h 101"/>
                <a:gd name="T22" fmla="*/ 10 w 98"/>
                <a:gd name="T23" fmla="*/ 85 h 101"/>
                <a:gd name="T24" fmla="*/ 16 w 98"/>
                <a:gd name="T25" fmla="*/ 70 h 101"/>
                <a:gd name="T26" fmla="*/ 23 w 98"/>
                <a:gd name="T27" fmla="*/ 55 h 101"/>
                <a:gd name="T28" fmla="*/ 33 w 98"/>
                <a:gd name="T29" fmla="*/ 40 h 101"/>
                <a:gd name="T30" fmla="*/ 46 w 98"/>
                <a:gd name="T31" fmla="*/ 28 h 101"/>
                <a:gd name="T32" fmla="*/ 62 w 98"/>
                <a:gd name="T33" fmla="*/ 18 h 101"/>
                <a:gd name="T34" fmla="*/ 77 w 98"/>
                <a:gd name="T35" fmla="*/ 11 h 101"/>
                <a:gd name="T36" fmla="*/ 98 w 98"/>
                <a:gd name="T37" fmla="*/ 10 h 101"/>
                <a:gd name="T38" fmla="*/ 98 w 98"/>
                <a:gd name="T39" fmla="*/ 10 h 101"/>
                <a:gd name="T40" fmla="*/ 98 w 98"/>
                <a:gd name="T41" fmla="*/ 0 h 1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8"/>
                <a:gd name="T64" fmla="*/ 0 h 101"/>
                <a:gd name="T65" fmla="*/ 98 w 98"/>
                <a:gd name="T66" fmla="*/ 101 h 1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8" h="101">
                  <a:moveTo>
                    <a:pt x="98" y="0"/>
                  </a:moveTo>
                  <a:lnTo>
                    <a:pt x="98" y="0"/>
                  </a:lnTo>
                  <a:lnTo>
                    <a:pt x="77" y="4"/>
                  </a:lnTo>
                  <a:lnTo>
                    <a:pt x="59" y="10"/>
                  </a:lnTo>
                  <a:lnTo>
                    <a:pt x="41" y="21"/>
                  </a:lnTo>
                  <a:lnTo>
                    <a:pt x="28" y="35"/>
                  </a:lnTo>
                  <a:lnTo>
                    <a:pt x="16" y="50"/>
                  </a:lnTo>
                  <a:lnTo>
                    <a:pt x="8" y="67"/>
                  </a:lnTo>
                  <a:lnTo>
                    <a:pt x="2" y="85"/>
                  </a:lnTo>
                  <a:lnTo>
                    <a:pt x="0" y="101"/>
                  </a:lnTo>
                  <a:lnTo>
                    <a:pt x="10" y="101"/>
                  </a:lnTo>
                  <a:lnTo>
                    <a:pt x="10" y="85"/>
                  </a:lnTo>
                  <a:lnTo>
                    <a:pt x="16" y="70"/>
                  </a:lnTo>
                  <a:lnTo>
                    <a:pt x="23" y="55"/>
                  </a:lnTo>
                  <a:lnTo>
                    <a:pt x="33" y="40"/>
                  </a:lnTo>
                  <a:lnTo>
                    <a:pt x="46" y="28"/>
                  </a:lnTo>
                  <a:lnTo>
                    <a:pt x="62" y="18"/>
                  </a:lnTo>
                  <a:lnTo>
                    <a:pt x="77" y="11"/>
                  </a:lnTo>
                  <a:lnTo>
                    <a:pt x="98" y="10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6" name="Freeform 31"/>
            <p:cNvSpPr>
              <a:spLocks/>
            </p:cNvSpPr>
            <p:nvPr/>
          </p:nvSpPr>
          <p:spPr bwMode="auto">
            <a:xfrm>
              <a:off x="588" y="569"/>
              <a:ext cx="1799" cy="10"/>
            </a:xfrm>
            <a:custGeom>
              <a:avLst/>
              <a:gdLst>
                <a:gd name="T0" fmla="*/ 1799 w 1799"/>
                <a:gd name="T1" fmla="*/ 0 h 10"/>
                <a:gd name="T2" fmla="*/ 1799 w 1799"/>
                <a:gd name="T3" fmla="*/ 0 h 10"/>
                <a:gd name="T4" fmla="*/ 0 w 1799"/>
                <a:gd name="T5" fmla="*/ 0 h 10"/>
                <a:gd name="T6" fmla="*/ 0 w 1799"/>
                <a:gd name="T7" fmla="*/ 10 h 10"/>
                <a:gd name="T8" fmla="*/ 1799 w 1799"/>
                <a:gd name="T9" fmla="*/ 10 h 10"/>
                <a:gd name="T10" fmla="*/ 1799 w 1799"/>
                <a:gd name="T11" fmla="*/ 10 h 10"/>
                <a:gd name="T12" fmla="*/ 1799 w 1799"/>
                <a:gd name="T13" fmla="*/ 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99"/>
                <a:gd name="T22" fmla="*/ 0 h 10"/>
                <a:gd name="T23" fmla="*/ 1799 w 1799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99" h="10">
                  <a:moveTo>
                    <a:pt x="1799" y="0"/>
                  </a:moveTo>
                  <a:lnTo>
                    <a:pt x="1799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799" y="10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7" name="Freeform 32"/>
            <p:cNvSpPr>
              <a:spLocks/>
            </p:cNvSpPr>
            <p:nvPr/>
          </p:nvSpPr>
          <p:spPr bwMode="auto">
            <a:xfrm>
              <a:off x="2387" y="569"/>
              <a:ext cx="85" cy="87"/>
            </a:xfrm>
            <a:custGeom>
              <a:avLst/>
              <a:gdLst>
                <a:gd name="T0" fmla="*/ 85 w 85"/>
                <a:gd name="T1" fmla="*/ 87 h 87"/>
                <a:gd name="T2" fmla="*/ 85 w 85"/>
                <a:gd name="T3" fmla="*/ 87 h 87"/>
                <a:gd name="T4" fmla="*/ 82 w 85"/>
                <a:gd name="T5" fmla="*/ 70 h 87"/>
                <a:gd name="T6" fmla="*/ 77 w 85"/>
                <a:gd name="T7" fmla="*/ 55 h 87"/>
                <a:gd name="T8" fmla="*/ 68 w 85"/>
                <a:gd name="T9" fmla="*/ 40 h 87"/>
                <a:gd name="T10" fmla="*/ 57 w 85"/>
                <a:gd name="T11" fmla="*/ 27 h 87"/>
                <a:gd name="T12" fmla="*/ 45 w 85"/>
                <a:gd name="T13" fmla="*/ 15 h 87"/>
                <a:gd name="T14" fmla="*/ 29 w 85"/>
                <a:gd name="T15" fmla="*/ 8 h 87"/>
                <a:gd name="T16" fmla="*/ 15 w 85"/>
                <a:gd name="T17" fmla="*/ 2 h 87"/>
                <a:gd name="T18" fmla="*/ 0 w 85"/>
                <a:gd name="T19" fmla="*/ 0 h 87"/>
                <a:gd name="T20" fmla="*/ 0 w 85"/>
                <a:gd name="T21" fmla="*/ 10 h 87"/>
                <a:gd name="T22" fmla="*/ 15 w 85"/>
                <a:gd name="T23" fmla="*/ 10 h 87"/>
                <a:gd name="T24" fmla="*/ 27 w 85"/>
                <a:gd name="T25" fmla="*/ 15 h 87"/>
                <a:gd name="T26" fmla="*/ 40 w 85"/>
                <a:gd name="T27" fmla="*/ 23 h 87"/>
                <a:gd name="T28" fmla="*/ 52 w 85"/>
                <a:gd name="T29" fmla="*/ 32 h 87"/>
                <a:gd name="T30" fmla="*/ 61 w 85"/>
                <a:gd name="T31" fmla="*/ 45 h 87"/>
                <a:gd name="T32" fmla="*/ 69 w 85"/>
                <a:gd name="T33" fmla="*/ 58 h 87"/>
                <a:gd name="T34" fmla="*/ 74 w 85"/>
                <a:gd name="T35" fmla="*/ 72 h 87"/>
                <a:gd name="T36" fmla="*/ 76 w 85"/>
                <a:gd name="T37" fmla="*/ 87 h 87"/>
                <a:gd name="T38" fmla="*/ 76 w 85"/>
                <a:gd name="T39" fmla="*/ 87 h 87"/>
                <a:gd name="T40" fmla="*/ 85 w 85"/>
                <a:gd name="T41" fmla="*/ 87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5"/>
                <a:gd name="T64" fmla="*/ 0 h 87"/>
                <a:gd name="T65" fmla="*/ 85 w 8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5" h="87">
                  <a:moveTo>
                    <a:pt x="85" y="87"/>
                  </a:moveTo>
                  <a:lnTo>
                    <a:pt x="85" y="87"/>
                  </a:lnTo>
                  <a:lnTo>
                    <a:pt x="82" y="70"/>
                  </a:lnTo>
                  <a:lnTo>
                    <a:pt x="77" y="55"/>
                  </a:lnTo>
                  <a:lnTo>
                    <a:pt x="68" y="40"/>
                  </a:lnTo>
                  <a:lnTo>
                    <a:pt x="57" y="27"/>
                  </a:lnTo>
                  <a:lnTo>
                    <a:pt x="45" y="15"/>
                  </a:lnTo>
                  <a:lnTo>
                    <a:pt x="29" y="8"/>
                  </a:lnTo>
                  <a:lnTo>
                    <a:pt x="15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5" y="10"/>
                  </a:lnTo>
                  <a:lnTo>
                    <a:pt x="27" y="15"/>
                  </a:lnTo>
                  <a:lnTo>
                    <a:pt x="40" y="23"/>
                  </a:lnTo>
                  <a:lnTo>
                    <a:pt x="52" y="32"/>
                  </a:lnTo>
                  <a:lnTo>
                    <a:pt x="61" y="45"/>
                  </a:lnTo>
                  <a:lnTo>
                    <a:pt x="69" y="58"/>
                  </a:lnTo>
                  <a:lnTo>
                    <a:pt x="74" y="72"/>
                  </a:lnTo>
                  <a:lnTo>
                    <a:pt x="76" y="87"/>
                  </a:lnTo>
                  <a:lnTo>
                    <a:pt x="85" y="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8" name="Freeform 33"/>
            <p:cNvSpPr>
              <a:spLocks/>
            </p:cNvSpPr>
            <p:nvPr/>
          </p:nvSpPr>
          <p:spPr bwMode="auto">
            <a:xfrm>
              <a:off x="2463" y="656"/>
              <a:ext cx="9" cy="3082"/>
            </a:xfrm>
            <a:custGeom>
              <a:avLst/>
              <a:gdLst>
                <a:gd name="T0" fmla="*/ 9 w 9"/>
                <a:gd name="T1" fmla="*/ 3082 h 3082"/>
                <a:gd name="T2" fmla="*/ 9 w 9"/>
                <a:gd name="T3" fmla="*/ 3082 h 3082"/>
                <a:gd name="T4" fmla="*/ 9 w 9"/>
                <a:gd name="T5" fmla="*/ 0 h 3082"/>
                <a:gd name="T6" fmla="*/ 0 w 9"/>
                <a:gd name="T7" fmla="*/ 0 h 3082"/>
                <a:gd name="T8" fmla="*/ 0 w 9"/>
                <a:gd name="T9" fmla="*/ 3082 h 3082"/>
                <a:gd name="T10" fmla="*/ 0 w 9"/>
                <a:gd name="T11" fmla="*/ 3082 h 3082"/>
                <a:gd name="T12" fmla="*/ 9 w 9"/>
                <a:gd name="T13" fmla="*/ 3082 h 30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3082"/>
                <a:gd name="T23" fmla="*/ 9 w 9"/>
                <a:gd name="T24" fmla="*/ 3082 h 30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3082">
                  <a:moveTo>
                    <a:pt x="9" y="3082"/>
                  </a:moveTo>
                  <a:lnTo>
                    <a:pt x="9" y="308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082"/>
                  </a:lnTo>
                  <a:lnTo>
                    <a:pt x="9" y="30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9" name="Freeform 34"/>
            <p:cNvSpPr>
              <a:spLocks/>
            </p:cNvSpPr>
            <p:nvPr/>
          </p:nvSpPr>
          <p:spPr bwMode="auto">
            <a:xfrm>
              <a:off x="2380" y="3738"/>
              <a:ext cx="92" cy="100"/>
            </a:xfrm>
            <a:custGeom>
              <a:avLst/>
              <a:gdLst>
                <a:gd name="T0" fmla="*/ 0 w 92"/>
                <a:gd name="T1" fmla="*/ 100 h 100"/>
                <a:gd name="T2" fmla="*/ 0 w 92"/>
                <a:gd name="T3" fmla="*/ 100 h 100"/>
                <a:gd name="T4" fmla="*/ 18 w 92"/>
                <a:gd name="T5" fmla="*/ 97 h 100"/>
                <a:gd name="T6" fmla="*/ 34 w 92"/>
                <a:gd name="T7" fmla="*/ 90 h 100"/>
                <a:gd name="T8" fmla="*/ 50 w 92"/>
                <a:gd name="T9" fmla="*/ 78 h 100"/>
                <a:gd name="T10" fmla="*/ 63 w 92"/>
                <a:gd name="T11" fmla="*/ 64 h 100"/>
                <a:gd name="T12" fmla="*/ 75 w 92"/>
                <a:gd name="T13" fmla="*/ 49 h 100"/>
                <a:gd name="T14" fmla="*/ 84 w 92"/>
                <a:gd name="T15" fmla="*/ 32 h 100"/>
                <a:gd name="T16" fmla="*/ 89 w 92"/>
                <a:gd name="T17" fmla="*/ 15 h 100"/>
                <a:gd name="T18" fmla="*/ 92 w 92"/>
                <a:gd name="T19" fmla="*/ 0 h 100"/>
                <a:gd name="T20" fmla="*/ 83 w 92"/>
                <a:gd name="T21" fmla="*/ 0 h 100"/>
                <a:gd name="T22" fmla="*/ 81 w 92"/>
                <a:gd name="T23" fmla="*/ 15 h 100"/>
                <a:gd name="T24" fmla="*/ 76 w 92"/>
                <a:gd name="T25" fmla="*/ 29 h 100"/>
                <a:gd name="T26" fmla="*/ 68 w 92"/>
                <a:gd name="T27" fmla="*/ 44 h 100"/>
                <a:gd name="T28" fmla="*/ 58 w 92"/>
                <a:gd name="T29" fmla="*/ 59 h 100"/>
                <a:gd name="T30" fmla="*/ 45 w 92"/>
                <a:gd name="T31" fmla="*/ 71 h 100"/>
                <a:gd name="T32" fmla="*/ 32 w 92"/>
                <a:gd name="T33" fmla="*/ 82 h 100"/>
                <a:gd name="T34" fmla="*/ 16 w 92"/>
                <a:gd name="T35" fmla="*/ 89 h 100"/>
                <a:gd name="T36" fmla="*/ 0 w 92"/>
                <a:gd name="T37" fmla="*/ 90 h 100"/>
                <a:gd name="T38" fmla="*/ 0 w 92"/>
                <a:gd name="T39" fmla="*/ 90 h 100"/>
                <a:gd name="T40" fmla="*/ 0 w 92"/>
                <a:gd name="T41" fmla="*/ 10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2"/>
                <a:gd name="T64" fmla="*/ 0 h 100"/>
                <a:gd name="T65" fmla="*/ 92 w 92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2" h="100">
                  <a:moveTo>
                    <a:pt x="0" y="100"/>
                  </a:moveTo>
                  <a:lnTo>
                    <a:pt x="0" y="100"/>
                  </a:lnTo>
                  <a:lnTo>
                    <a:pt x="18" y="97"/>
                  </a:lnTo>
                  <a:lnTo>
                    <a:pt x="34" y="90"/>
                  </a:lnTo>
                  <a:lnTo>
                    <a:pt x="50" y="78"/>
                  </a:lnTo>
                  <a:lnTo>
                    <a:pt x="63" y="64"/>
                  </a:lnTo>
                  <a:lnTo>
                    <a:pt x="75" y="49"/>
                  </a:lnTo>
                  <a:lnTo>
                    <a:pt x="84" y="32"/>
                  </a:lnTo>
                  <a:lnTo>
                    <a:pt x="89" y="15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81" y="15"/>
                  </a:lnTo>
                  <a:lnTo>
                    <a:pt x="76" y="29"/>
                  </a:lnTo>
                  <a:lnTo>
                    <a:pt x="68" y="44"/>
                  </a:lnTo>
                  <a:lnTo>
                    <a:pt x="58" y="59"/>
                  </a:lnTo>
                  <a:lnTo>
                    <a:pt x="45" y="71"/>
                  </a:lnTo>
                  <a:lnTo>
                    <a:pt x="32" y="82"/>
                  </a:lnTo>
                  <a:lnTo>
                    <a:pt x="16" y="89"/>
                  </a:lnTo>
                  <a:lnTo>
                    <a:pt x="0" y="90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0" name="Freeform 35"/>
            <p:cNvSpPr>
              <a:spLocks/>
            </p:cNvSpPr>
            <p:nvPr/>
          </p:nvSpPr>
          <p:spPr bwMode="auto">
            <a:xfrm>
              <a:off x="604" y="3828"/>
              <a:ext cx="1776" cy="10"/>
            </a:xfrm>
            <a:custGeom>
              <a:avLst/>
              <a:gdLst>
                <a:gd name="T0" fmla="*/ 0 w 1776"/>
                <a:gd name="T1" fmla="*/ 10 h 10"/>
                <a:gd name="T2" fmla="*/ 0 w 1776"/>
                <a:gd name="T3" fmla="*/ 10 h 10"/>
                <a:gd name="T4" fmla="*/ 1776 w 1776"/>
                <a:gd name="T5" fmla="*/ 10 h 10"/>
                <a:gd name="T6" fmla="*/ 1776 w 1776"/>
                <a:gd name="T7" fmla="*/ 0 h 10"/>
                <a:gd name="T8" fmla="*/ 0 w 1776"/>
                <a:gd name="T9" fmla="*/ 0 h 10"/>
                <a:gd name="T10" fmla="*/ 0 w 1776"/>
                <a:gd name="T11" fmla="*/ 0 h 10"/>
                <a:gd name="T12" fmla="*/ 0 w 1776"/>
                <a:gd name="T13" fmla="*/ 1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6"/>
                <a:gd name="T22" fmla="*/ 0 h 10"/>
                <a:gd name="T23" fmla="*/ 1776 w 1776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6" h="10">
                  <a:moveTo>
                    <a:pt x="0" y="10"/>
                  </a:moveTo>
                  <a:lnTo>
                    <a:pt x="0" y="10"/>
                  </a:lnTo>
                  <a:lnTo>
                    <a:pt x="1776" y="10"/>
                  </a:lnTo>
                  <a:lnTo>
                    <a:pt x="1776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1" name="Freeform 36"/>
            <p:cNvSpPr>
              <a:spLocks/>
            </p:cNvSpPr>
            <p:nvPr/>
          </p:nvSpPr>
          <p:spPr bwMode="auto">
            <a:xfrm>
              <a:off x="490" y="3723"/>
              <a:ext cx="114" cy="115"/>
            </a:xfrm>
            <a:custGeom>
              <a:avLst/>
              <a:gdLst>
                <a:gd name="T0" fmla="*/ 0 w 114"/>
                <a:gd name="T1" fmla="*/ 0 h 115"/>
                <a:gd name="T2" fmla="*/ 0 w 114"/>
                <a:gd name="T3" fmla="*/ 0 h 115"/>
                <a:gd name="T4" fmla="*/ 3 w 114"/>
                <a:gd name="T5" fmla="*/ 26 h 115"/>
                <a:gd name="T6" fmla="*/ 12 w 114"/>
                <a:gd name="T7" fmla="*/ 49 h 115"/>
                <a:gd name="T8" fmla="*/ 24 w 114"/>
                <a:gd name="T9" fmla="*/ 70 h 115"/>
                <a:gd name="T10" fmla="*/ 40 w 114"/>
                <a:gd name="T11" fmla="*/ 87 h 115"/>
                <a:gd name="T12" fmla="*/ 58 w 114"/>
                <a:gd name="T13" fmla="*/ 99 h 115"/>
                <a:gd name="T14" fmla="*/ 76 w 114"/>
                <a:gd name="T15" fmla="*/ 108 h 115"/>
                <a:gd name="T16" fmla="*/ 97 w 114"/>
                <a:gd name="T17" fmla="*/ 113 h 115"/>
                <a:gd name="T18" fmla="*/ 114 w 114"/>
                <a:gd name="T19" fmla="*/ 115 h 115"/>
                <a:gd name="T20" fmla="*/ 114 w 114"/>
                <a:gd name="T21" fmla="*/ 105 h 115"/>
                <a:gd name="T22" fmla="*/ 97 w 114"/>
                <a:gd name="T23" fmla="*/ 105 h 115"/>
                <a:gd name="T24" fmla="*/ 79 w 114"/>
                <a:gd name="T25" fmla="*/ 100 h 115"/>
                <a:gd name="T26" fmla="*/ 60 w 114"/>
                <a:gd name="T27" fmla="*/ 91 h 115"/>
                <a:gd name="T28" fmla="*/ 45 w 114"/>
                <a:gd name="T29" fmla="*/ 79 h 115"/>
                <a:gd name="T30" fmla="*/ 31 w 114"/>
                <a:gd name="T31" fmla="*/ 65 h 115"/>
                <a:gd name="T32" fmla="*/ 19 w 114"/>
                <a:gd name="T33" fmla="*/ 47 h 115"/>
                <a:gd name="T34" fmla="*/ 11 w 114"/>
                <a:gd name="T35" fmla="*/ 26 h 115"/>
                <a:gd name="T36" fmla="*/ 10 w 114"/>
                <a:gd name="T37" fmla="*/ 0 h 115"/>
                <a:gd name="T38" fmla="*/ 10 w 114"/>
                <a:gd name="T39" fmla="*/ 0 h 115"/>
                <a:gd name="T40" fmla="*/ 0 w 114"/>
                <a:gd name="T41" fmla="*/ 0 h 1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115"/>
                <a:gd name="T65" fmla="*/ 114 w 114"/>
                <a:gd name="T66" fmla="*/ 115 h 1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115">
                  <a:moveTo>
                    <a:pt x="0" y="0"/>
                  </a:moveTo>
                  <a:lnTo>
                    <a:pt x="0" y="0"/>
                  </a:lnTo>
                  <a:lnTo>
                    <a:pt x="3" y="26"/>
                  </a:lnTo>
                  <a:lnTo>
                    <a:pt x="12" y="49"/>
                  </a:lnTo>
                  <a:lnTo>
                    <a:pt x="24" y="70"/>
                  </a:lnTo>
                  <a:lnTo>
                    <a:pt x="40" y="87"/>
                  </a:lnTo>
                  <a:lnTo>
                    <a:pt x="58" y="99"/>
                  </a:lnTo>
                  <a:lnTo>
                    <a:pt x="76" y="108"/>
                  </a:lnTo>
                  <a:lnTo>
                    <a:pt x="97" y="113"/>
                  </a:lnTo>
                  <a:lnTo>
                    <a:pt x="114" y="115"/>
                  </a:lnTo>
                  <a:lnTo>
                    <a:pt x="114" y="105"/>
                  </a:lnTo>
                  <a:lnTo>
                    <a:pt x="97" y="105"/>
                  </a:lnTo>
                  <a:lnTo>
                    <a:pt x="79" y="100"/>
                  </a:lnTo>
                  <a:lnTo>
                    <a:pt x="60" y="91"/>
                  </a:lnTo>
                  <a:lnTo>
                    <a:pt x="45" y="79"/>
                  </a:lnTo>
                  <a:lnTo>
                    <a:pt x="31" y="65"/>
                  </a:lnTo>
                  <a:lnTo>
                    <a:pt x="19" y="47"/>
                  </a:lnTo>
                  <a:lnTo>
                    <a:pt x="11" y="2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2" name="Freeform 37"/>
            <p:cNvSpPr>
              <a:spLocks/>
            </p:cNvSpPr>
            <p:nvPr/>
          </p:nvSpPr>
          <p:spPr bwMode="auto">
            <a:xfrm>
              <a:off x="2578" y="574"/>
              <a:ext cx="1971" cy="3259"/>
            </a:xfrm>
            <a:custGeom>
              <a:avLst/>
              <a:gdLst>
                <a:gd name="T0" fmla="*/ 0 w 1971"/>
                <a:gd name="T1" fmla="*/ 3149 h 3259"/>
                <a:gd name="T2" fmla="*/ 0 w 1971"/>
                <a:gd name="T3" fmla="*/ 96 h 3259"/>
                <a:gd name="T4" fmla="*/ 1 w 1971"/>
                <a:gd name="T5" fmla="*/ 80 h 3259"/>
                <a:gd name="T6" fmla="*/ 7 w 1971"/>
                <a:gd name="T7" fmla="*/ 63 h 3259"/>
                <a:gd name="T8" fmla="*/ 14 w 1971"/>
                <a:gd name="T9" fmla="*/ 48 h 3259"/>
                <a:gd name="T10" fmla="*/ 25 w 1971"/>
                <a:gd name="T11" fmla="*/ 32 h 3259"/>
                <a:gd name="T12" fmla="*/ 38 w 1971"/>
                <a:gd name="T13" fmla="*/ 19 h 3259"/>
                <a:gd name="T14" fmla="*/ 54 w 1971"/>
                <a:gd name="T15" fmla="*/ 9 h 3259"/>
                <a:gd name="T16" fmla="*/ 72 w 1971"/>
                <a:gd name="T17" fmla="*/ 3 h 3259"/>
                <a:gd name="T18" fmla="*/ 92 w 1971"/>
                <a:gd name="T19" fmla="*/ 0 h 3259"/>
                <a:gd name="T20" fmla="*/ 1891 w 1971"/>
                <a:gd name="T21" fmla="*/ 0 h 3259"/>
                <a:gd name="T22" fmla="*/ 1906 w 1971"/>
                <a:gd name="T23" fmla="*/ 1 h 3259"/>
                <a:gd name="T24" fmla="*/ 1919 w 1971"/>
                <a:gd name="T25" fmla="*/ 6 h 3259"/>
                <a:gd name="T26" fmla="*/ 1934 w 1971"/>
                <a:gd name="T27" fmla="*/ 14 h 3259"/>
                <a:gd name="T28" fmla="*/ 1946 w 1971"/>
                <a:gd name="T29" fmla="*/ 25 h 3259"/>
                <a:gd name="T30" fmla="*/ 1955 w 1971"/>
                <a:gd name="T31" fmla="*/ 38 h 3259"/>
                <a:gd name="T32" fmla="*/ 1964 w 1971"/>
                <a:gd name="T33" fmla="*/ 52 h 3259"/>
                <a:gd name="T34" fmla="*/ 1969 w 1971"/>
                <a:gd name="T35" fmla="*/ 66 h 3259"/>
                <a:gd name="T36" fmla="*/ 1971 w 1971"/>
                <a:gd name="T37" fmla="*/ 82 h 3259"/>
                <a:gd name="T38" fmla="*/ 1971 w 1971"/>
                <a:gd name="T39" fmla="*/ 3164 h 3259"/>
                <a:gd name="T40" fmla="*/ 1969 w 1971"/>
                <a:gd name="T41" fmla="*/ 3179 h 3259"/>
                <a:gd name="T42" fmla="*/ 1964 w 1971"/>
                <a:gd name="T43" fmla="*/ 3195 h 3259"/>
                <a:gd name="T44" fmla="*/ 1955 w 1971"/>
                <a:gd name="T45" fmla="*/ 3210 h 3259"/>
                <a:gd name="T46" fmla="*/ 1944 w 1971"/>
                <a:gd name="T47" fmla="*/ 3226 h 3259"/>
                <a:gd name="T48" fmla="*/ 1931 w 1971"/>
                <a:gd name="T49" fmla="*/ 3239 h 3259"/>
                <a:gd name="T50" fmla="*/ 1917 w 1971"/>
                <a:gd name="T51" fmla="*/ 3250 h 3259"/>
                <a:gd name="T52" fmla="*/ 1901 w 1971"/>
                <a:gd name="T53" fmla="*/ 3257 h 3259"/>
                <a:gd name="T54" fmla="*/ 1884 w 1971"/>
                <a:gd name="T55" fmla="*/ 3259 h 3259"/>
                <a:gd name="T56" fmla="*/ 107 w 1971"/>
                <a:gd name="T57" fmla="*/ 3259 h 3259"/>
                <a:gd name="T58" fmla="*/ 91 w 1971"/>
                <a:gd name="T59" fmla="*/ 3258 h 3259"/>
                <a:gd name="T60" fmla="*/ 71 w 1971"/>
                <a:gd name="T61" fmla="*/ 3253 h 3259"/>
                <a:gd name="T62" fmla="*/ 54 w 1971"/>
                <a:gd name="T63" fmla="*/ 3244 h 3259"/>
                <a:gd name="T64" fmla="*/ 37 w 1971"/>
                <a:gd name="T65" fmla="*/ 3232 h 3259"/>
                <a:gd name="T66" fmla="*/ 21 w 1971"/>
                <a:gd name="T67" fmla="*/ 3217 h 3259"/>
                <a:gd name="T68" fmla="*/ 11 w 1971"/>
                <a:gd name="T69" fmla="*/ 3197 h 3259"/>
                <a:gd name="T70" fmla="*/ 2 w 1971"/>
                <a:gd name="T71" fmla="*/ 3175 h 3259"/>
                <a:gd name="T72" fmla="*/ 0 w 1971"/>
                <a:gd name="T73" fmla="*/ 3149 h 325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971"/>
                <a:gd name="T112" fmla="*/ 0 h 3259"/>
                <a:gd name="T113" fmla="*/ 1971 w 1971"/>
                <a:gd name="T114" fmla="*/ 3259 h 325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971" h="3259">
                  <a:moveTo>
                    <a:pt x="0" y="3149"/>
                  </a:moveTo>
                  <a:lnTo>
                    <a:pt x="0" y="96"/>
                  </a:lnTo>
                  <a:lnTo>
                    <a:pt x="1" y="80"/>
                  </a:lnTo>
                  <a:lnTo>
                    <a:pt x="7" y="63"/>
                  </a:lnTo>
                  <a:lnTo>
                    <a:pt x="14" y="48"/>
                  </a:lnTo>
                  <a:lnTo>
                    <a:pt x="25" y="32"/>
                  </a:lnTo>
                  <a:lnTo>
                    <a:pt x="38" y="19"/>
                  </a:lnTo>
                  <a:lnTo>
                    <a:pt x="54" y="9"/>
                  </a:lnTo>
                  <a:lnTo>
                    <a:pt x="72" y="3"/>
                  </a:lnTo>
                  <a:lnTo>
                    <a:pt x="92" y="0"/>
                  </a:lnTo>
                  <a:lnTo>
                    <a:pt x="1891" y="0"/>
                  </a:lnTo>
                  <a:lnTo>
                    <a:pt x="1906" y="1"/>
                  </a:lnTo>
                  <a:lnTo>
                    <a:pt x="1919" y="6"/>
                  </a:lnTo>
                  <a:lnTo>
                    <a:pt x="1934" y="14"/>
                  </a:lnTo>
                  <a:lnTo>
                    <a:pt x="1946" y="25"/>
                  </a:lnTo>
                  <a:lnTo>
                    <a:pt x="1955" y="38"/>
                  </a:lnTo>
                  <a:lnTo>
                    <a:pt x="1964" y="52"/>
                  </a:lnTo>
                  <a:lnTo>
                    <a:pt x="1969" y="66"/>
                  </a:lnTo>
                  <a:lnTo>
                    <a:pt x="1971" y="82"/>
                  </a:lnTo>
                  <a:lnTo>
                    <a:pt x="1971" y="3164"/>
                  </a:lnTo>
                  <a:lnTo>
                    <a:pt x="1969" y="3179"/>
                  </a:lnTo>
                  <a:lnTo>
                    <a:pt x="1964" y="3195"/>
                  </a:lnTo>
                  <a:lnTo>
                    <a:pt x="1955" y="3210"/>
                  </a:lnTo>
                  <a:lnTo>
                    <a:pt x="1944" y="3226"/>
                  </a:lnTo>
                  <a:lnTo>
                    <a:pt x="1931" y="3239"/>
                  </a:lnTo>
                  <a:lnTo>
                    <a:pt x="1917" y="3250"/>
                  </a:lnTo>
                  <a:lnTo>
                    <a:pt x="1901" y="3257"/>
                  </a:lnTo>
                  <a:lnTo>
                    <a:pt x="1884" y="3259"/>
                  </a:lnTo>
                  <a:lnTo>
                    <a:pt x="107" y="3259"/>
                  </a:lnTo>
                  <a:lnTo>
                    <a:pt x="91" y="3258"/>
                  </a:lnTo>
                  <a:lnTo>
                    <a:pt x="71" y="3253"/>
                  </a:lnTo>
                  <a:lnTo>
                    <a:pt x="54" y="3244"/>
                  </a:lnTo>
                  <a:lnTo>
                    <a:pt x="37" y="3232"/>
                  </a:lnTo>
                  <a:lnTo>
                    <a:pt x="21" y="3217"/>
                  </a:lnTo>
                  <a:lnTo>
                    <a:pt x="11" y="3197"/>
                  </a:lnTo>
                  <a:lnTo>
                    <a:pt x="2" y="3175"/>
                  </a:lnTo>
                  <a:lnTo>
                    <a:pt x="0" y="3149"/>
                  </a:lnTo>
                  <a:close/>
                </a:path>
              </a:pathLst>
            </a:custGeom>
            <a:solidFill>
              <a:srgbClr val="FFF2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3" name="Freeform 38"/>
            <p:cNvSpPr>
              <a:spLocks/>
            </p:cNvSpPr>
            <p:nvPr/>
          </p:nvSpPr>
          <p:spPr bwMode="auto">
            <a:xfrm>
              <a:off x="2573" y="670"/>
              <a:ext cx="9" cy="3053"/>
            </a:xfrm>
            <a:custGeom>
              <a:avLst/>
              <a:gdLst>
                <a:gd name="T0" fmla="*/ 0 w 9"/>
                <a:gd name="T1" fmla="*/ 0 h 3053"/>
                <a:gd name="T2" fmla="*/ 0 w 9"/>
                <a:gd name="T3" fmla="*/ 0 h 3053"/>
                <a:gd name="T4" fmla="*/ 0 w 9"/>
                <a:gd name="T5" fmla="*/ 3053 h 3053"/>
                <a:gd name="T6" fmla="*/ 9 w 9"/>
                <a:gd name="T7" fmla="*/ 3053 h 3053"/>
                <a:gd name="T8" fmla="*/ 9 w 9"/>
                <a:gd name="T9" fmla="*/ 0 h 3053"/>
                <a:gd name="T10" fmla="*/ 9 w 9"/>
                <a:gd name="T11" fmla="*/ 0 h 3053"/>
                <a:gd name="T12" fmla="*/ 0 w 9"/>
                <a:gd name="T13" fmla="*/ 0 h 30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3053"/>
                <a:gd name="T23" fmla="*/ 9 w 9"/>
                <a:gd name="T24" fmla="*/ 3053 h 30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3053">
                  <a:moveTo>
                    <a:pt x="0" y="0"/>
                  </a:moveTo>
                  <a:lnTo>
                    <a:pt x="0" y="0"/>
                  </a:lnTo>
                  <a:lnTo>
                    <a:pt x="0" y="3053"/>
                  </a:lnTo>
                  <a:lnTo>
                    <a:pt x="9" y="3053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4" name="Freeform 39"/>
            <p:cNvSpPr>
              <a:spLocks/>
            </p:cNvSpPr>
            <p:nvPr/>
          </p:nvSpPr>
          <p:spPr bwMode="auto">
            <a:xfrm>
              <a:off x="2573" y="569"/>
              <a:ext cx="97" cy="101"/>
            </a:xfrm>
            <a:custGeom>
              <a:avLst/>
              <a:gdLst>
                <a:gd name="T0" fmla="*/ 97 w 97"/>
                <a:gd name="T1" fmla="*/ 0 h 101"/>
                <a:gd name="T2" fmla="*/ 97 w 97"/>
                <a:gd name="T3" fmla="*/ 0 h 101"/>
                <a:gd name="T4" fmla="*/ 77 w 97"/>
                <a:gd name="T5" fmla="*/ 4 h 101"/>
                <a:gd name="T6" fmla="*/ 58 w 97"/>
                <a:gd name="T7" fmla="*/ 10 h 101"/>
                <a:gd name="T8" fmla="*/ 41 w 97"/>
                <a:gd name="T9" fmla="*/ 21 h 101"/>
                <a:gd name="T10" fmla="*/ 28 w 97"/>
                <a:gd name="T11" fmla="*/ 35 h 101"/>
                <a:gd name="T12" fmla="*/ 16 w 97"/>
                <a:gd name="T13" fmla="*/ 50 h 101"/>
                <a:gd name="T14" fmla="*/ 8 w 97"/>
                <a:gd name="T15" fmla="*/ 67 h 101"/>
                <a:gd name="T16" fmla="*/ 2 w 97"/>
                <a:gd name="T17" fmla="*/ 85 h 101"/>
                <a:gd name="T18" fmla="*/ 0 w 97"/>
                <a:gd name="T19" fmla="*/ 101 h 101"/>
                <a:gd name="T20" fmla="*/ 9 w 97"/>
                <a:gd name="T21" fmla="*/ 101 h 101"/>
                <a:gd name="T22" fmla="*/ 9 w 97"/>
                <a:gd name="T23" fmla="*/ 85 h 101"/>
                <a:gd name="T24" fmla="*/ 16 w 97"/>
                <a:gd name="T25" fmla="*/ 70 h 101"/>
                <a:gd name="T26" fmla="*/ 23 w 97"/>
                <a:gd name="T27" fmla="*/ 55 h 101"/>
                <a:gd name="T28" fmla="*/ 33 w 97"/>
                <a:gd name="T29" fmla="*/ 40 h 101"/>
                <a:gd name="T30" fmla="*/ 46 w 97"/>
                <a:gd name="T31" fmla="*/ 28 h 101"/>
                <a:gd name="T32" fmla="*/ 60 w 97"/>
                <a:gd name="T33" fmla="*/ 18 h 101"/>
                <a:gd name="T34" fmla="*/ 77 w 97"/>
                <a:gd name="T35" fmla="*/ 11 h 101"/>
                <a:gd name="T36" fmla="*/ 97 w 97"/>
                <a:gd name="T37" fmla="*/ 10 h 101"/>
                <a:gd name="T38" fmla="*/ 97 w 97"/>
                <a:gd name="T39" fmla="*/ 10 h 101"/>
                <a:gd name="T40" fmla="*/ 97 w 97"/>
                <a:gd name="T41" fmla="*/ 0 h 1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7"/>
                <a:gd name="T64" fmla="*/ 0 h 101"/>
                <a:gd name="T65" fmla="*/ 97 w 97"/>
                <a:gd name="T66" fmla="*/ 101 h 1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7" h="101">
                  <a:moveTo>
                    <a:pt x="97" y="0"/>
                  </a:moveTo>
                  <a:lnTo>
                    <a:pt x="97" y="0"/>
                  </a:lnTo>
                  <a:lnTo>
                    <a:pt x="77" y="4"/>
                  </a:lnTo>
                  <a:lnTo>
                    <a:pt x="58" y="10"/>
                  </a:lnTo>
                  <a:lnTo>
                    <a:pt x="41" y="21"/>
                  </a:lnTo>
                  <a:lnTo>
                    <a:pt x="28" y="35"/>
                  </a:lnTo>
                  <a:lnTo>
                    <a:pt x="16" y="50"/>
                  </a:lnTo>
                  <a:lnTo>
                    <a:pt x="8" y="67"/>
                  </a:lnTo>
                  <a:lnTo>
                    <a:pt x="2" y="85"/>
                  </a:lnTo>
                  <a:lnTo>
                    <a:pt x="0" y="101"/>
                  </a:lnTo>
                  <a:lnTo>
                    <a:pt x="9" y="101"/>
                  </a:lnTo>
                  <a:lnTo>
                    <a:pt x="9" y="85"/>
                  </a:lnTo>
                  <a:lnTo>
                    <a:pt x="16" y="70"/>
                  </a:lnTo>
                  <a:lnTo>
                    <a:pt x="23" y="55"/>
                  </a:lnTo>
                  <a:lnTo>
                    <a:pt x="33" y="40"/>
                  </a:lnTo>
                  <a:lnTo>
                    <a:pt x="46" y="28"/>
                  </a:lnTo>
                  <a:lnTo>
                    <a:pt x="60" y="18"/>
                  </a:lnTo>
                  <a:lnTo>
                    <a:pt x="77" y="11"/>
                  </a:lnTo>
                  <a:lnTo>
                    <a:pt x="97" y="1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5" name="Freeform 40"/>
            <p:cNvSpPr>
              <a:spLocks/>
            </p:cNvSpPr>
            <p:nvPr/>
          </p:nvSpPr>
          <p:spPr bwMode="auto">
            <a:xfrm>
              <a:off x="2670" y="569"/>
              <a:ext cx="1799" cy="10"/>
            </a:xfrm>
            <a:custGeom>
              <a:avLst/>
              <a:gdLst>
                <a:gd name="T0" fmla="*/ 1799 w 1799"/>
                <a:gd name="T1" fmla="*/ 0 h 10"/>
                <a:gd name="T2" fmla="*/ 1799 w 1799"/>
                <a:gd name="T3" fmla="*/ 0 h 10"/>
                <a:gd name="T4" fmla="*/ 0 w 1799"/>
                <a:gd name="T5" fmla="*/ 0 h 10"/>
                <a:gd name="T6" fmla="*/ 0 w 1799"/>
                <a:gd name="T7" fmla="*/ 10 h 10"/>
                <a:gd name="T8" fmla="*/ 1799 w 1799"/>
                <a:gd name="T9" fmla="*/ 10 h 10"/>
                <a:gd name="T10" fmla="*/ 1799 w 1799"/>
                <a:gd name="T11" fmla="*/ 10 h 10"/>
                <a:gd name="T12" fmla="*/ 1799 w 1799"/>
                <a:gd name="T13" fmla="*/ 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99"/>
                <a:gd name="T22" fmla="*/ 0 h 10"/>
                <a:gd name="T23" fmla="*/ 1799 w 1799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99" h="10">
                  <a:moveTo>
                    <a:pt x="1799" y="0"/>
                  </a:moveTo>
                  <a:lnTo>
                    <a:pt x="1799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799" y="10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6" name="Freeform 41"/>
            <p:cNvSpPr>
              <a:spLocks/>
            </p:cNvSpPr>
            <p:nvPr/>
          </p:nvSpPr>
          <p:spPr bwMode="auto">
            <a:xfrm>
              <a:off x="4469" y="569"/>
              <a:ext cx="85" cy="87"/>
            </a:xfrm>
            <a:custGeom>
              <a:avLst/>
              <a:gdLst>
                <a:gd name="T0" fmla="*/ 85 w 85"/>
                <a:gd name="T1" fmla="*/ 87 h 87"/>
                <a:gd name="T2" fmla="*/ 85 w 85"/>
                <a:gd name="T3" fmla="*/ 87 h 87"/>
                <a:gd name="T4" fmla="*/ 81 w 85"/>
                <a:gd name="T5" fmla="*/ 70 h 87"/>
                <a:gd name="T6" fmla="*/ 76 w 85"/>
                <a:gd name="T7" fmla="*/ 55 h 87"/>
                <a:gd name="T8" fmla="*/ 68 w 85"/>
                <a:gd name="T9" fmla="*/ 40 h 87"/>
                <a:gd name="T10" fmla="*/ 57 w 85"/>
                <a:gd name="T11" fmla="*/ 27 h 87"/>
                <a:gd name="T12" fmla="*/ 45 w 85"/>
                <a:gd name="T13" fmla="*/ 15 h 87"/>
                <a:gd name="T14" fmla="*/ 29 w 85"/>
                <a:gd name="T15" fmla="*/ 8 h 87"/>
                <a:gd name="T16" fmla="*/ 15 w 85"/>
                <a:gd name="T17" fmla="*/ 2 h 87"/>
                <a:gd name="T18" fmla="*/ 0 w 85"/>
                <a:gd name="T19" fmla="*/ 0 h 87"/>
                <a:gd name="T20" fmla="*/ 0 w 85"/>
                <a:gd name="T21" fmla="*/ 10 h 87"/>
                <a:gd name="T22" fmla="*/ 15 w 85"/>
                <a:gd name="T23" fmla="*/ 10 h 87"/>
                <a:gd name="T24" fmla="*/ 27 w 85"/>
                <a:gd name="T25" fmla="*/ 15 h 87"/>
                <a:gd name="T26" fmla="*/ 40 w 85"/>
                <a:gd name="T27" fmla="*/ 23 h 87"/>
                <a:gd name="T28" fmla="*/ 52 w 85"/>
                <a:gd name="T29" fmla="*/ 32 h 87"/>
                <a:gd name="T30" fmla="*/ 61 w 85"/>
                <a:gd name="T31" fmla="*/ 45 h 87"/>
                <a:gd name="T32" fmla="*/ 69 w 85"/>
                <a:gd name="T33" fmla="*/ 58 h 87"/>
                <a:gd name="T34" fmla="*/ 74 w 85"/>
                <a:gd name="T35" fmla="*/ 72 h 87"/>
                <a:gd name="T36" fmla="*/ 75 w 85"/>
                <a:gd name="T37" fmla="*/ 87 h 87"/>
                <a:gd name="T38" fmla="*/ 75 w 85"/>
                <a:gd name="T39" fmla="*/ 87 h 87"/>
                <a:gd name="T40" fmla="*/ 85 w 85"/>
                <a:gd name="T41" fmla="*/ 87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5"/>
                <a:gd name="T64" fmla="*/ 0 h 87"/>
                <a:gd name="T65" fmla="*/ 85 w 8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5" h="87">
                  <a:moveTo>
                    <a:pt x="85" y="87"/>
                  </a:moveTo>
                  <a:lnTo>
                    <a:pt x="85" y="87"/>
                  </a:lnTo>
                  <a:lnTo>
                    <a:pt x="81" y="70"/>
                  </a:lnTo>
                  <a:lnTo>
                    <a:pt x="76" y="55"/>
                  </a:lnTo>
                  <a:lnTo>
                    <a:pt x="68" y="40"/>
                  </a:lnTo>
                  <a:lnTo>
                    <a:pt x="57" y="27"/>
                  </a:lnTo>
                  <a:lnTo>
                    <a:pt x="45" y="15"/>
                  </a:lnTo>
                  <a:lnTo>
                    <a:pt x="29" y="8"/>
                  </a:lnTo>
                  <a:lnTo>
                    <a:pt x="15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5" y="10"/>
                  </a:lnTo>
                  <a:lnTo>
                    <a:pt x="27" y="15"/>
                  </a:lnTo>
                  <a:lnTo>
                    <a:pt x="40" y="23"/>
                  </a:lnTo>
                  <a:lnTo>
                    <a:pt x="52" y="32"/>
                  </a:lnTo>
                  <a:lnTo>
                    <a:pt x="61" y="45"/>
                  </a:lnTo>
                  <a:lnTo>
                    <a:pt x="69" y="58"/>
                  </a:lnTo>
                  <a:lnTo>
                    <a:pt x="74" y="72"/>
                  </a:lnTo>
                  <a:lnTo>
                    <a:pt x="75" y="87"/>
                  </a:lnTo>
                  <a:lnTo>
                    <a:pt x="85" y="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7" name="Freeform 42"/>
            <p:cNvSpPr>
              <a:spLocks/>
            </p:cNvSpPr>
            <p:nvPr/>
          </p:nvSpPr>
          <p:spPr bwMode="auto">
            <a:xfrm>
              <a:off x="4544" y="656"/>
              <a:ext cx="10" cy="3082"/>
            </a:xfrm>
            <a:custGeom>
              <a:avLst/>
              <a:gdLst>
                <a:gd name="T0" fmla="*/ 10 w 10"/>
                <a:gd name="T1" fmla="*/ 3082 h 3082"/>
                <a:gd name="T2" fmla="*/ 10 w 10"/>
                <a:gd name="T3" fmla="*/ 3082 h 3082"/>
                <a:gd name="T4" fmla="*/ 10 w 10"/>
                <a:gd name="T5" fmla="*/ 0 h 3082"/>
                <a:gd name="T6" fmla="*/ 0 w 10"/>
                <a:gd name="T7" fmla="*/ 0 h 3082"/>
                <a:gd name="T8" fmla="*/ 0 w 10"/>
                <a:gd name="T9" fmla="*/ 3082 h 3082"/>
                <a:gd name="T10" fmla="*/ 0 w 10"/>
                <a:gd name="T11" fmla="*/ 3082 h 3082"/>
                <a:gd name="T12" fmla="*/ 10 w 10"/>
                <a:gd name="T13" fmla="*/ 3082 h 30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3082"/>
                <a:gd name="T23" fmla="*/ 10 w 10"/>
                <a:gd name="T24" fmla="*/ 3082 h 30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3082">
                  <a:moveTo>
                    <a:pt x="10" y="3082"/>
                  </a:moveTo>
                  <a:lnTo>
                    <a:pt x="10" y="3082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82"/>
                  </a:lnTo>
                  <a:lnTo>
                    <a:pt x="10" y="30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8" name="Freeform 43"/>
            <p:cNvSpPr>
              <a:spLocks/>
            </p:cNvSpPr>
            <p:nvPr/>
          </p:nvSpPr>
          <p:spPr bwMode="auto">
            <a:xfrm>
              <a:off x="4462" y="3738"/>
              <a:ext cx="92" cy="100"/>
            </a:xfrm>
            <a:custGeom>
              <a:avLst/>
              <a:gdLst>
                <a:gd name="T0" fmla="*/ 0 w 92"/>
                <a:gd name="T1" fmla="*/ 100 h 100"/>
                <a:gd name="T2" fmla="*/ 0 w 92"/>
                <a:gd name="T3" fmla="*/ 100 h 100"/>
                <a:gd name="T4" fmla="*/ 18 w 92"/>
                <a:gd name="T5" fmla="*/ 97 h 100"/>
                <a:gd name="T6" fmla="*/ 34 w 92"/>
                <a:gd name="T7" fmla="*/ 90 h 100"/>
                <a:gd name="T8" fmla="*/ 50 w 92"/>
                <a:gd name="T9" fmla="*/ 78 h 100"/>
                <a:gd name="T10" fmla="*/ 63 w 92"/>
                <a:gd name="T11" fmla="*/ 64 h 100"/>
                <a:gd name="T12" fmla="*/ 75 w 92"/>
                <a:gd name="T13" fmla="*/ 49 h 100"/>
                <a:gd name="T14" fmla="*/ 83 w 92"/>
                <a:gd name="T15" fmla="*/ 32 h 100"/>
                <a:gd name="T16" fmla="*/ 88 w 92"/>
                <a:gd name="T17" fmla="*/ 15 h 100"/>
                <a:gd name="T18" fmla="*/ 92 w 92"/>
                <a:gd name="T19" fmla="*/ 0 h 100"/>
                <a:gd name="T20" fmla="*/ 82 w 92"/>
                <a:gd name="T21" fmla="*/ 0 h 100"/>
                <a:gd name="T22" fmla="*/ 81 w 92"/>
                <a:gd name="T23" fmla="*/ 15 h 100"/>
                <a:gd name="T24" fmla="*/ 76 w 92"/>
                <a:gd name="T25" fmla="*/ 29 h 100"/>
                <a:gd name="T26" fmla="*/ 68 w 92"/>
                <a:gd name="T27" fmla="*/ 44 h 100"/>
                <a:gd name="T28" fmla="*/ 58 w 92"/>
                <a:gd name="T29" fmla="*/ 59 h 100"/>
                <a:gd name="T30" fmla="*/ 45 w 92"/>
                <a:gd name="T31" fmla="*/ 71 h 100"/>
                <a:gd name="T32" fmla="*/ 31 w 92"/>
                <a:gd name="T33" fmla="*/ 82 h 100"/>
                <a:gd name="T34" fmla="*/ 16 w 92"/>
                <a:gd name="T35" fmla="*/ 89 h 100"/>
                <a:gd name="T36" fmla="*/ 0 w 92"/>
                <a:gd name="T37" fmla="*/ 90 h 100"/>
                <a:gd name="T38" fmla="*/ 0 w 92"/>
                <a:gd name="T39" fmla="*/ 90 h 100"/>
                <a:gd name="T40" fmla="*/ 0 w 92"/>
                <a:gd name="T41" fmla="*/ 10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2"/>
                <a:gd name="T64" fmla="*/ 0 h 100"/>
                <a:gd name="T65" fmla="*/ 92 w 92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2" h="100">
                  <a:moveTo>
                    <a:pt x="0" y="100"/>
                  </a:moveTo>
                  <a:lnTo>
                    <a:pt x="0" y="100"/>
                  </a:lnTo>
                  <a:lnTo>
                    <a:pt x="18" y="97"/>
                  </a:lnTo>
                  <a:lnTo>
                    <a:pt x="34" y="90"/>
                  </a:lnTo>
                  <a:lnTo>
                    <a:pt x="50" y="78"/>
                  </a:lnTo>
                  <a:lnTo>
                    <a:pt x="63" y="64"/>
                  </a:lnTo>
                  <a:lnTo>
                    <a:pt x="75" y="49"/>
                  </a:lnTo>
                  <a:lnTo>
                    <a:pt x="83" y="32"/>
                  </a:lnTo>
                  <a:lnTo>
                    <a:pt x="88" y="15"/>
                  </a:lnTo>
                  <a:lnTo>
                    <a:pt x="92" y="0"/>
                  </a:lnTo>
                  <a:lnTo>
                    <a:pt x="82" y="0"/>
                  </a:lnTo>
                  <a:lnTo>
                    <a:pt x="81" y="15"/>
                  </a:lnTo>
                  <a:lnTo>
                    <a:pt x="76" y="29"/>
                  </a:lnTo>
                  <a:lnTo>
                    <a:pt x="68" y="44"/>
                  </a:lnTo>
                  <a:lnTo>
                    <a:pt x="58" y="59"/>
                  </a:lnTo>
                  <a:lnTo>
                    <a:pt x="45" y="71"/>
                  </a:lnTo>
                  <a:lnTo>
                    <a:pt x="31" y="82"/>
                  </a:lnTo>
                  <a:lnTo>
                    <a:pt x="16" y="89"/>
                  </a:lnTo>
                  <a:lnTo>
                    <a:pt x="0" y="90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9" name="Freeform 44"/>
            <p:cNvSpPr>
              <a:spLocks/>
            </p:cNvSpPr>
            <p:nvPr/>
          </p:nvSpPr>
          <p:spPr bwMode="auto">
            <a:xfrm>
              <a:off x="2685" y="3828"/>
              <a:ext cx="1777" cy="10"/>
            </a:xfrm>
            <a:custGeom>
              <a:avLst/>
              <a:gdLst>
                <a:gd name="T0" fmla="*/ 0 w 1777"/>
                <a:gd name="T1" fmla="*/ 10 h 10"/>
                <a:gd name="T2" fmla="*/ 0 w 1777"/>
                <a:gd name="T3" fmla="*/ 10 h 10"/>
                <a:gd name="T4" fmla="*/ 1777 w 1777"/>
                <a:gd name="T5" fmla="*/ 10 h 10"/>
                <a:gd name="T6" fmla="*/ 1777 w 1777"/>
                <a:gd name="T7" fmla="*/ 0 h 10"/>
                <a:gd name="T8" fmla="*/ 0 w 1777"/>
                <a:gd name="T9" fmla="*/ 0 h 10"/>
                <a:gd name="T10" fmla="*/ 0 w 1777"/>
                <a:gd name="T11" fmla="*/ 0 h 10"/>
                <a:gd name="T12" fmla="*/ 0 w 1777"/>
                <a:gd name="T13" fmla="*/ 1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7"/>
                <a:gd name="T22" fmla="*/ 0 h 10"/>
                <a:gd name="T23" fmla="*/ 1777 w 1777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7" h="10">
                  <a:moveTo>
                    <a:pt x="0" y="10"/>
                  </a:moveTo>
                  <a:lnTo>
                    <a:pt x="0" y="10"/>
                  </a:lnTo>
                  <a:lnTo>
                    <a:pt x="1777" y="10"/>
                  </a:lnTo>
                  <a:lnTo>
                    <a:pt x="1777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0" name="Freeform 45"/>
            <p:cNvSpPr>
              <a:spLocks/>
            </p:cNvSpPr>
            <p:nvPr/>
          </p:nvSpPr>
          <p:spPr bwMode="auto">
            <a:xfrm>
              <a:off x="2573" y="3723"/>
              <a:ext cx="112" cy="115"/>
            </a:xfrm>
            <a:custGeom>
              <a:avLst/>
              <a:gdLst>
                <a:gd name="T0" fmla="*/ 0 w 112"/>
                <a:gd name="T1" fmla="*/ 0 h 115"/>
                <a:gd name="T2" fmla="*/ 0 w 112"/>
                <a:gd name="T3" fmla="*/ 0 h 115"/>
                <a:gd name="T4" fmla="*/ 3 w 112"/>
                <a:gd name="T5" fmla="*/ 26 h 115"/>
                <a:gd name="T6" fmla="*/ 12 w 112"/>
                <a:gd name="T7" fmla="*/ 49 h 115"/>
                <a:gd name="T8" fmla="*/ 23 w 112"/>
                <a:gd name="T9" fmla="*/ 70 h 115"/>
                <a:gd name="T10" fmla="*/ 40 w 112"/>
                <a:gd name="T11" fmla="*/ 87 h 115"/>
                <a:gd name="T12" fmla="*/ 58 w 112"/>
                <a:gd name="T13" fmla="*/ 99 h 115"/>
                <a:gd name="T14" fmla="*/ 75 w 112"/>
                <a:gd name="T15" fmla="*/ 108 h 115"/>
                <a:gd name="T16" fmla="*/ 96 w 112"/>
                <a:gd name="T17" fmla="*/ 113 h 115"/>
                <a:gd name="T18" fmla="*/ 112 w 112"/>
                <a:gd name="T19" fmla="*/ 115 h 115"/>
                <a:gd name="T20" fmla="*/ 112 w 112"/>
                <a:gd name="T21" fmla="*/ 105 h 115"/>
                <a:gd name="T22" fmla="*/ 96 w 112"/>
                <a:gd name="T23" fmla="*/ 105 h 115"/>
                <a:gd name="T24" fmla="*/ 77 w 112"/>
                <a:gd name="T25" fmla="*/ 100 h 115"/>
                <a:gd name="T26" fmla="*/ 60 w 112"/>
                <a:gd name="T27" fmla="*/ 91 h 115"/>
                <a:gd name="T28" fmla="*/ 45 w 112"/>
                <a:gd name="T29" fmla="*/ 79 h 115"/>
                <a:gd name="T30" fmla="*/ 30 w 112"/>
                <a:gd name="T31" fmla="*/ 65 h 115"/>
                <a:gd name="T32" fmla="*/ 19 w 112"/>
                <a:gd name="T33" fmla="*/ 47 h 115"/>
                <a:gd name="T34" fmla="*/ 11 w 112"/>
                <a:gd name="T35" fmla="*/ 26 h 115"/>
                <a:gd name="T36" fmla="*/ 9 w 112"/>
                <a:gd name="T37" fmla="*/ 0 h 115"/>
                <a:gd name="T38" fmla="*/ 9 w 112"/>
                <a:gd name="T39" fmla="*/ 0 h 115"/>
                <a:gd name="T40" fmla="*/ 0 w 112"/>
                <a:gd name="T41" fmla="*/ 0 h 1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2"/>
                <a:gd name="T64" fmla="*/ 0 h 115"/>
                <a:gd name="T65" fmla="*/ 112 w 112"/>
                <a:gd name="T66" fmla="*/ 115 h 1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2" h="115">
                  <a:moveTo>
                    <a:pt x="0" y="0"/>
                  </a:moveTo>
                  <a:lnTo>
                    <a:pt x="0" y="0"/>
                  </a:lnTo>
                  <a:lnTo>
                    <a:pt x="3" y="26"/>
                  </a:lnTo>
                  <a:lnTo>
                    <a:pt x="12" y="49"/>
                  </a:lnTo>
                  <a:lnTo>
                    <a:pt x="23" y="70"/>
                  </a:lnTo>
                  <a:lnTo>
                    <a:pt x="40" y="87"/>
                  </a:lnTo>
                  <a:lnTo>
                    <a:pt x="58" y="99"/>
                  </a:lnTo>
                  <a:lnTo>
                    <a:pt x="75" y="108"/>
                  </a:lnTo>
                  <a:lnTo>
                    <a:pt x="96" y="113"/>
                  </a:lnTo>
                  <a:lnTo>
                    <a:pt x="112" y="115"/>
                  </a:lnTo>
                  <a:lnTo>
                    <a:pt x="112" y="105"/>
                  </a:lnTo>
                  <a:lnTo>
                    <a:pt x="96" y="105"/>
                  </a:lnTo>
                  <a:lnTo>
                    <a:pt x="77" y="100"/>
                  </a:lnTo>
                  <a:lnTo>
                    <a:pt x="60" y="91"/>
                  </a:lnTo>
                  <a:lnTo>
                    <a:pt x="45" y="79"/>
                  </a:lnTo>
                  <a:lnTo>
                    <a:pt x="30" y="65"/>
                  </a:lnTo>
                  <a:lnTo>
                    <a:pt x="19" y="47"/>
                  </a:lnTo>
                  <a:lnTo>
                    <a:pt x="11" y="26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1" name="Freeform 46"/>
            <p:cNvSpPr>
              <a:spLocks/>
            </p:cNvSpPr>
            <p:nvPr/>
          </p:nvSpPr>
          <p:spPr bwMode="auto">
            <a:xfrm>
              <a:off x="2505" y="2173"/>
              <a:ext cx="57" cy="57"/>
            </a:xfrm>
            <a:custGeom>
              <a:avLst/>
              <a:gdLst>
                <a:gd name="T0" fmla="*/ 57 w 57"/>
                <a:gd name="T1" fmla="*/ 21 h 57"/>
                <a:gd name="T2" fmla="*/ 57 w 57"/>
                <a:gd name="T3" fmla="*/ 16 h 57"/>
                <a:gd name="T4" fmla="*/ 56 w 57"/>
                <a:gd name="T5" fmla="*/ 12 h 57"/>
                <a:gd name="T6" fmla="*/ 52 w 57"/>
                <a:gd name="T7" fmla="*/ 8 h 57"/>
                <a:gd name="T8" fmla="*/ 47 w 57"/>
                <a:gd name="T9" fmla="*/ 4 h 57"/>
                <a:gd name="T10" fmla="*/ 41 w 57"/>
                <a:gd name="T11" fmla="*/ 2 h 57"/>
                <a:gd name="T12" fmla="*/ 34 w 57"/>
                <a:gd name="T13" fmla="*/ 0 h 57"/>
                <a:gd name="T14" fmla="*/ 27 w 57"/>
                <a:gd name="T15" fmla="*/ 0 h 57"/>
                <a:gd name="T16" fmla="*/ 18 w 57"/>
                <a:gd name="T17" fmla="*/ 3 h 57"/>
                <a:gd name="T18" fmla="*/ 11 w 57"/>
                <a:gd name="T19" fmla="*/ 8 h 57"/>
                <a:gd name="T20" fmla="*/ 5 w 57"/>
                <a:gd name="T21" fmla="*/ 14 h 57"/>
                <a:gd name="T22" fmla="*/ 1 w 57"/>
                <a:gd name="T23" fmla="*/ 24 h 57"/>
                <a:gd name="T24" fmla="*/ 0 w 57"/>
                <a:gd name="T25" fmla="*/ 33 h 57"/>
                <a:gd name="T26" fmla="*/ 1 w 57"/>
                <a:gd name="T27" fmla="*/ 42 h 57"/>
                <a:gd name="T28" fmla="*/ 6 w 57"/>
                <a:gd name="T29" fmla="*/ 49 h 57"/>
                <a:gd name="T30" fmla="*/ 13 w 57"/>
                <a:gd name="T31" fmla="*/ 55 h 57"/>
                <a:gd name="T32" fmla="*/ 25 w 57"/>
                <a:gd name="T33" fmla="*/ 57 h 57"/>
                <a:gd name="T34" fmla="*/ 41 w 57"/>
                <a:gd name="T35" fmla="*/ 55 h 57"/>
                <a:gd name="T36" fmla="*/ 41 w 57"/>
                <a:gd name="T37" fmla="*/ 47 h 57"/>
                <a:gd name="T38" fmla="*/ 34 w 57"/>
                <a:gd name="T39" fmla="*/ 39 h 57"/>
                <a:gd name="T40" fmla="*/ 30 w 57"/>
                <a:gd name="T41" fmla="*/ 35 h 57"/>
                <a:gd name="T42" fmla="*/ 29 w 57"/>
                <a:gd name="T43" fmla="*/ 31 h 57"/>
                <a:gd name="T44" fmla="*/ 28 w 57"/>
                <a:gd name="T45" fmla="*/ 24 h 57"/>
                <a:gd name="T46" fmla="*/ 30 w 57"/>
                <a:gd name="T47" fmla="*/ 18 h 57"/>
                <a:gd name="T48" fmla="*/ 40 w 57"/>
                <a:gd name="T49" fmla="*/ 20 h 57"/>
                <a:gd name="T50" fmla="*/ 51 w 57"/>
                <a:gd name="T51" fmla="*/ 25 h 57"/>
                <a:gd name="T52" fmla="*/ 56 w 57"/>
                <a:gd name="T53" fmla="*/ 24 h 57"/>
                <a:gd name="T54" fmla="*/ 57 w 57"/>
                <a:gd name="T55" fmla="*/ 22 h 57"/>
                <a:gd name="T56" fmla="*/ 57 w 57"/>
                <a:gd name="T57" fmla="*/ 2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7"/>
                <a:gd name="T89" fmla="*/ 57 w 57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7">
                  <a:moveTo>
                    <a:pt x="57" y="21"/>
                  </a:moveTo>
                  <a:lnTo>
                    <a:pt x="57" y="16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4"/>
                  </a:lnTo>
                  <a:lnTo>
                    <a:pt x="1" y="24"/>
                  </a:lnTo>
                  <a:lnTo>
                    <a:pt x="0" y="33"/>
                  </a:lnTo>
                  <a:lnTo>
                    <a:pt x="1" y="42"/>
                  </a:lnTo>
                  <a:lnTo>
                    <a:pt x="6" y="49"/>
                  </a:lnTo>
                  <a:lnTo>
                    <a:pt x="13" y="55"/>
                  </a:lnTo>
                  <a:lnTo>
                    <a:pt x="25" y="57"/>
                  </a:lnTo>
                  <a:lnTo>
                    <a:pt x="41" y="55"/>
                  </a:lnTo>
                  <a:lnTo>
                    <a:pt x="41" y="47"/>
                  </a:lnTo>
                  <a:lnTo>
                    <a:pt x="34" y="39"/>
                  </a:lnTo>
                  <a:lnTo>
                    <a:pt x="30" y="35"/>
                  </a:lnTo>
                  <a:lnTo>
                    <a:pt x="29" y="31"/>
                  </a:lnTo>
                  <a:lnTo>
                    <a:pt x="28" y="24"/>
                  </a:lnTo>
                  <a:lnTo>
                    <a:pt x="30" y="18"/>
                  </a:lnTo>
                  <a:lnTo>
                    <a:pt x="40" y="20"/>
                  </a:lnTo>
                  <a:lnTo>
                    <a:pt x="51" y="25"/>
                  </a:lnTo>
                  <a:lnTo>
                    <a:pt x="56" y="24"/>
                  </a:lnTo>
                  <a:lnTo>
                    <a:pt x="57" y="22"/>
                  </a:lnTo>
                  <a:lnTo>
                    <a:pt x="57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2" name="Freeform 47"/>
            <p:cNvSpPr>
              <a:spLocks/>
            </p:cNvSpPr>
            <p:nvPr/>
          </p:nvSpPr>
          <p:spPr bwMode="auto">
            <a:xfrm>
              <a:off x="2505" y="2768"/>
              <a:ext cx="57" cy="57"/>
            </a:xfrm>
            <a:custGeom>
              <a:avLst/>
              <a:gdLst>
                <a:gd name="T0" fmla="*/ 57 w 57"/>
                <a:gd name="T1" fmla="*/ 22 h 57"/>
                <a:gd name="T2" fmla="*/ 57 w 57"/>
                <a:gd name="T3" fmla="*/ 17 h 57"/>
                <a:gd name="T4" fmla="*/ 56 w 57"/>
                <a:gd name="T5" fmla="*/ 12 h 57"/>
                <a:gd name="T6" fmla="*/ 52 w 57"/>
                <a:gd name="T7" fmla="*/ 8 h 57"/>
                <a:gd name="T8" fmla="*/ 47 w 57"/>
                <a:gd name="T9" fmla="*/ 4 h 57"/>
                <a:gd name="T10" fmla="*/ 41 w 57"/>
                <a:gd name="T11" fmla="*/ 2 h 57"/>
                <a:gd name="T12" fmla="*/ 34 w 57"/>
                <a:gd name="T13" fmla="*/ 0 h 57"/>
                <a:gd name="T14" fmla="*/ 27 w 57"/>
                <a:gd name="T15" fmla="*/ 0 h 57"/>
                <a:gd name="T16" fmla="*/ 18 w 57"/>
                <a:gd name="T17" fmla="*/ 3 h 57"/>
                <a:gd name="T18" fmla="*/ 11 w 57"/>
                <a:gd name="T19" fmla="*/ 8 h 57"/>
                <a:gd name="T20" fmla="*/ 5 w 57"/>
                <a:gd name="T21" fmla="*/ 15 h 57"/>
                <a:gd name="T22" fmla="*/ 1 w 57"/>
                <a:gd name="T23" fmla="*/ 24 h 57"/>
                <a:gd name="T24" fmla="*/ 0 w 57"/>
                <a:gd name="T25" fmla="*/ 33 h 57"/>
                <a:gd name="T26" fmla="*/ 1 w 57"/>
                <a:gd name="T27" fmla="*/ 42 h 57"/>
                <a:gd name="T28" fmla="*/ 6 w 57"/>
                <a:gd name="T29" fmla="*/ 50 h 57"/>
                <a:gd name="T30" fmla="*/ 13 w 57"/>
                <a:gd name="T31" fmla="*/ 55 h 57"/>
                <a:gd name="T32" fmla="*/ 25 w 57"/>
                <a:gd name="T33" fmla="*/ 57 h 57"/>
                <a:gd name="T34" fmla="*/ 41 w 57"/>
                <a:gd name="T35" fmla="*/ 55 h 57"/>
                <a:gd name="T36" fmla="*/ 41 w 57"/>
                <a:gd name="T37" fmla="*/ 48 h 57"/>
                <a:gd name="T38" fmla="*/ 34 w 57"/>
                <a:gd name="T39" fmla="*/ 41 h 57"/>
                <a:gd name="T40" fmla="*/ 30 w 57"/>
                <a:gd name="T41" fmla="*/ 37 h 57"/>
                <a:gd name="T42" fmla="*/ 29 w 57"/>
                <a:gd name="T43" fmla="*/ 33 h 57"/>
                <a:gd name="T44" fmla="*/ 28 w 57"/>
                <a:gd name="T45" fmla="*/ 25 h 57"/>
                <a:gd name="T46" fmla="*/ 30 w 57"/>
                <a:gd name="T47" fmla="*/ 19 h 57"/>
                <a:gd name="T48" fmla="*/ 40 w 57"/>
                <a:gd name="T49" fmla="*/ 21 h 57"/>
                <a:gd name="T50" fmla="*/ 51 w 57"/>
                <a:gd name="T51" fmla="*/ 25 h 57"/>
                <a:gd name="T52" fmla="*/ 56 w 57"/>
                <a:gd name="T53" fmla="*/ 25 h 57"/>
                <a:gd name="T54" fmla="*/ 57 w 57"/>
                <a:gd name="T55" fmla="*/ 24 h 57"/>
                <a:gd name="T56" fmla="*/ 57 w 57"/>
                <a:gd name="T57" fmla="*/ 22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7"/>
                <a:gd name="T89" fmla="*/ 57 w 57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7">
                  <a:moveTo>
                    <a:pt x="57" y="22"/>
                  </a:moveTo>
                  <a:lnTo>
                    <a:pt x="57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5"/>
                  </a:lnTo>
                  <a:lnTo>
                    <a:pt x="1" y="24"/>
                  </a:lnTo>
                  <a:lnTo>
                    <a:pt x="0" y="33"/>
                  </a:lnTo>
                  <a:lnTo>
                    <a:pt x="1" y="42"/>
                  </a:lnTo>
                  <a:lnTo>
                    <a:pt x="6" y="50"/>
                  </a:lnTo>
                  <a:lnTo>
                    <a:pt x="13" y="55"/>
                  </a:lnTo>
                  <a:lnTo>
                    <a:pt x="25" y="57"/>
                  </a:lnTo>
                  <a:lnTo>
                    <a:pt x="41" y="55"/>
                  </a:lnTo>
                  <a:lnTo>
                    <a:pt x="41" y="48"/>
                  </a:lnTo>
                  <a:lnTo>
                    <a:pt x="34" y="41"/>
                  </a:lnTo>
                  <a:lnTo>
                    <a:pt x="30" y="37"/>
                  </a:lnTo>
                  <a:lnTo>
                    <a:pt x="29" y="33"/>
                  </a:lnTo>
                  <a:lnTo>
                    <a:pt x="28" y="25"/>
                  </a:lnTo>
                  <a:lnTo>
                    <a:pt x="30" y="19"/>
                  </a:lnTo>
                  <a:lnTo>
                    <a:pt x="40" y="21"/>
                  </a:lnTo>
                  <a:lnTo>
                    <a:pt x="51" y="25"/>
                  </a:lnTo>
                  <a:lnTo>
                    <a:pt x="56" y="25"/>
                  </a:lnTo>
                  <a:lnTo>
                    <a:pt x="57" y="24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3" name="Freeform 48"/>
            <p:cNvSpPr>
              <a:spLocks/>
            </p:cNvSpPr>
            <p:nvPr/>
          </p:nvSpPr>
          <p:spPr bwMode="auto">
            <a:xfrm>
              <a:off x="2505" y="979"/>
              <a:ext cx="57" cy="58"/>
            </a:xfrm>
            <a:custGeom>
              <a:avLst/>
              <a:gdLst>
                <a:gd name="T0" fmla="*/ 57 w 57"/>
                <a:gd name="T1" fmla="*/ 22 h 58"/>
                <a:gd name="T2" fmla="*/ 57 w 57"/>
                <a:gd name="T3" fmla="*/ 17 h 58"/>
                <a:gd name="T4" fmla="*/ 56 w 57"/>
                <a:gd name="T5" fmla="*/ 13 h 58"/>
                <a:gd name="T6" fmla="*/ 52 w 57"/>
                <a:gd name="T7" fmla="*/ 8 h 58"/>
                <a:gd name="T8" fmla="*/ 47 w 57"/>
                <a:gd name="T9" fmla="*/ 4 h 58"/>
                <a:gd name="T10" fmla="*/ 41 w 57"/>
                <a:gd name="T11" fmla="*/ 1 h 58"/>
                <a:gd name="T12" fmla="*/ 34 w 57"/>
                <a:gd name="T13" fmla="*/ 0 h 58"/>
                <a:gd name="T14" fmla="*/ 27 w 57"/>
                <a:gd name="T15" fmla="*/ 0 h 58"/>
                <a:gd name="T16" fmla="*/ 18 w 57"/>
                <a:gd name="T17" fmla="*/ 3 h 58"/>
                <a:gd name="T18" fmla="*/ 11 w 57"/>
                <a:gd name="T19" fmla="*/ 8 h 58"/>
                <a:gd name="T20" fmla="*/ 5 w 57"/>
                <a:gd name="T21" fmla="*/ 16 h 58"/>
                <a:gd name="T22" fmla="*/ 1 w 57"/>
                <a:gd name="T23" fmla="*/ 25 h 58"/>
                <a:gd name="T24" fmla="*/ 0 w 57"/>
                <a:gd name="T25" fmla="*/ 34 h 58"/>
                <a:gd name="T26" fmla="*/ 1 w 57"/>
                <a:gd name="T27" fmla="*/ 43 h 58"/>
                <a:gd name="T28" fmla="*/ 6 w 57"/>
                <a:gd name="T29" fmla="*/ 50 h 58"/>
                <a:gd name="T30" fmla="*/ 13 w 57"/>
                <a:gd name="T31" fmla="*/ 56 h 58"/>
                <a:gd name="T32" fmla="*/ 25 w 57"/>
                <a:gd name="T33" fmla="*/ 58 h 58"/>
                <a:gd name="T34" fmla="*/ 41 w 57"/>
                <a:gd name="T35" fmla="*/ 56 h 58"/>
                <a:gd name="T36" fmla="*/ 41 w 57"/>
                <a:gd name="T37" fmla="*/ 48 h 58"/>
                <a:gd name="T38" fmla="*/ 34 w 57"/>
                <a:gd name="T39" fmla="*/ 40 h 58"/>
                <a:gd name="T40" fmla="*/ 30 w 57"/>
                <a:gd name="T41" fmla="*/ 36 h 58"/>
                <a:gd name="T42" fmla="*/ 29 w 57"/>
                <a:gd name="T43" fmla="*/ 32 h 58"/>
                <a:gd name="T44" fmla="*/ 28 w 57"/>
                <a:gd name="T45" fmla="*/ 25 h 58"/>
                <a:gd name="T46" fmla="*/ 30 w 57"/>
                <a:gd name="T47" fmla="*/ 19 h 58"/>
                <a:gd name="T48" fmla="*/ 40 w 57"/>
                <a:gd name="T49" fmla="*/ 21 h 58"/>
                <a:gd name="T50" fmla="*/ 51 w 57"/>
                <a:gd name="T51" fmla="*/ 26 h 58"/>
                <a:gd name="T52" fmla="*/ 56 w 57"/>
                <a:gd name="T53" fmla="*/ 25 h 58"/>
                <a:gd name="T54" fmla="*/ 57 w 57"/>
                <a:gd name="T55" fmla="*/ 23 h 58"/>
                <a:gd name="T56" fmla="*/ 57 w 57"/>
                <a:gd name="T57" fmla="*/ 22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8"/>
                <a:gd name="T89" fmla="*/ 57 w 57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8">
                  <a:moveTo>
                    <a:pt x="57" y="22"/>
                  </a:moveTo>
                  <a:lnTo>
                    <a:pt x="57" y="17"/>
                  </a:lnTo>
                  <a:lnTo>
                    <a:pt x="56" y="13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6"/>
                  </a:lnTo>
                  <a:lnTo>
                    <a:pt x="1" y="25"/>
                  </a:lnTo>
                  <a:lnTo>
                    <a:pt x="0" y="34"/>
                  </a:lnTo>
                  <a:lnTo>
                    <a:pt x="1" y="43"/>
                  </a:lnTo>
                  <a:lnTo>
                    <a:pt x="6" y="50"/>
                  </a:lnTo>
                  <a:lnTo>
                    <a:pt x="13" y="56"/>
                  </a:lnTo>
                  <a:lnTo>
                    <a:pt x="25" y="58"/>
                  </a:lnTo>
                  <a:lnTo>
                    <a:pt x="41" y="56"/>
                  </a:lnTo>
                  <a:lnTo>
                    <a:pt x="41" y="48"/>
                  </a:lnTo>
                  <a:lnTo>
                    <a:pt x="34" y="40"/>
                  </a:lnTo>
                  <a:lnTo>
                    <a:pt x="30" y="36"/>
                  </a:lnTo>
                  <a:lnTo>
                    <a:pt x="29" y="32"/>
                  </a:lnTo>
                  <a:lnTo>
                    <a:pt x="28" y="25"/>
                  </a:lnTo>
                  <a:lnTo>
                    <a:pt x="30" y="19"/>
                  </a:lnTo>
                  <a:lnTo>
                    <a:pt x="40" y="21"/>
                  </a:lnTo>
                  <a:lnTo>
                    <a:pt x="51" y="26"/>
                  </a:lnTo>
                  <a:lnTo>
                    <a:pt x="56" y="25"/>
                  </a:lnTo>
                  <a:lnTo>
                    <a:pt x="57" y="23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4" name="Freeform 49"/>
            <p:cNvSpPr>
              <a:spLocks/>
            </p:cNvSpPr>
            <p:nvPr/>
          </p:nvSpPr>
          <p:spPr bwMode="auto">
            <a:xfrm>
              <a:off x="2505" y="3365"/>
              <a:ext cx="57" cy="57"/>
            </a:xfrm>
            <a:custGeom>
              <a:avLst/>
              <a:gdLst>
                <a:gd name="T0" fmla="*/ 57 w 57"/>
                <a:gd name="T1" fmla="*/ 22 h 57"/>
                <a:gd name="T2" fmla="*/ 57 w 57"/>
                <a:gd name="T3" fmla="*/ 17 h 57"/>
                <a:gd name="T4" fmla="*/ 56 w 57"/>
                <a:gd name="T5" fmla="*/ 12 h 57"/>
                <a:gd name="T6" fmla="*/ 52 w 57"/>
                <a:gd name="T7" fmla="*/ 8 h 57"/>
                <a:gd name="T8" fmla="*/ 47 w 57"/>
                <a:gd name="T9" fmla="*/ 4 h 57"/>
                <a:gd name="T10" fmla="*/ 41 w 57"/>
                <a:gd name="T11" fmla="*/ 1 h 57"/>
                <a:gd name="T12" fmla="*/ 34 w 57"/>
                <a:gd name="T13" fmla="*/ 0 h 57"/>
                <a:gd name="T14" fmla="*/ 27 w 57"/>
                <a:gd name="T15" fmla="*/ 0 h 57"/>
                <a:gd name="T16" fmla="*/ 18 w 57"/>
                <a:gd name="T17" fmla="*/ 3 h 57"/>
                <a:gd name="T18" fmla="*/ 11 w 57"/>
                <a:gd name="T19" fmla="*/ 8 h 57"/>
                <a:gd name="T20" fmla="*/ 5 w 57"/>
                <a:gd name="T21" fmla="*/ 14 h 57"/>
                <a:gd name="T22" fmla="*/ 1 w 57"/>
                <a:gd name="T23" fmla="*/ 23 h 57"/>
                <a:gd name="T24" fmla="*/ 0 w 57"/>
                <a:gd name="T25" fmla="*/ 32 h 57"/>
                <a:gd name="T26" fmla="*/ 1 w 57"/>
                <a:gd name="T27" fmla="*/ 41 h 57"/>
                <a:gd name="T28" fmla="*/ 6 w 57"/>
                <a:gd name="T29" fmla="*/ 49 h 57"/>
                <a:gd name="T30" fmla="*/ 13 w 57"/>
                <a:gd name="T31" fmla="*/ 54 h 57"/>
                <a:gd name="T32" fmla="*/ 25 w 57"/>
                <a:gd name="T33" fmla="*/ 57 h 57"/>
                <a:gd name="T34" fmla="*/ 41 w 57"/>
                <a:gd name="T35" fmla="*/ 54 h 57"/>
                <a:gd name="T36" fmla="*/ 41 w 57"/>
                <a:gd name="T37" fmla="*/ 48 h 57"/>
                <a:gd name="T38" fmla="*/ 34 w 57"/>
                <a:gd name="T39" fmla="*/ 40 h 57"/>
                <a:gd name="T40" fmla="*/ 30 w 57"/>
                <a:gd name="T41" fmla="*/ 36 h 57"/>
                <a:gd name="T42" fmla="*/ 29 w 57"/>
                <a:gd name="T43" fmla="*/ 32 h 57"/>
                <a:gd name="T44" fmla="*/ 28 w 57"/>
                <a:gd name="T45" fmla="*/ 25 h 57"/>
                <a:gd name="T46" fmla="*/ 30 w 57"/>
                <a:gd name="T47" fmla="*/ 18 h 57"/>
                <a:gd name="T48" fmla="*/ 40 w 57"/>
                <a:gd name="T49" fmla="*/ 21 h 57"/>
                <a:gd name="T50" fmla="*/ 51 w 57"/>
                <a:gd name="T51" fmla="*/ 25 h 57"/>
                <a:gd name="T52" fmla="*/ 56 w 57"/>
                <a:gd name="T53" fmla="*/ 25 h 57"/>
                <a:gd name="T54" fmla="*/ 57 w 57"/>
                <a:gd name="T55" fmla="*/ 23 h 57"/>
                <a:gd name="T56" fmla="*/ 57 w 57"/>
                <a:gd name="T57" fmla="*/ 22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7"/>
                <a:gd name="T89" fmla="*/ 57 w 57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7">
                  <a:moveTo>
                    <a:pt x="57" y="22"/>
                  </a:moveTo>
                  <a:lnTo>
                    <a:pt x="57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4"/>
                  </a:lnTo>
                  <a:lnTo>
                    <a:pt x="1" y="23"/>
                  </a:lnTo>
                  <a:lnTo>
                    <a:pt x="0" y="32"/>
                  </a:lnTo>
                  <a:lnTo>
                    <a:pt x="1" y="41"/>
                  </a:lnTo>
                  <a:lnTo>
                    <a:pt x="6" y="49"/>
                  </a:lnTo>
                  <a:lnTo>
                    <a:pt x="13" y="54"/>
                  </a:lnTo>
                  <a:lnTo>
                    <a:pt x="25" y="57"/>
                  </a:lnTo>
                  <a:lnTo>
                    <a:pt x="41" y="54"/>
                  </a:lnTo>
                  <a:lnTo>
                    <a:pt x="41" y="48"/>
                  </a:lnTo>
                  <a:lnTo>
                    <a:pt x="34" y="40"/>
                  </a:lnTo>
                  <a:lnTo>
                    <a:pt x="30" y="36"/>
                  </a:lnTo>
                  <a:lnTo>
                    <a:pt x="29" y="32"/>
                  </a:lnTo>
                  <a:lnTo>
                    <a:pt x="28" y="25"/>
                  </a:lnTo>
                  <a:lnTo>
                    <a:pt x="30" y="18"/>
                  </a:lnTo>
                  <a:lnTo>
                    <a:pt x="40" y="21"/>
                  </a:lnTo>
                  <a:lnTo>
                    <a:pt x="51" y="25"/>
                  </a:lnTo>
                  <a:lnTo>
                    <a:pt x="56" y="25"/>
                  </a:lnTo>
                  <a:lnTo>
                    <a:pt x="57" y="23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5" name="Freeform 50"/>
            <p:cNvSpPr>
              <a:spLocks/>
            </p:cNvSpPr>
            <p:nvPr/>
          </p:nvSpPr>
          <p:spPr bwMode="auto">
            <a:xfrm>
              <a:off x="4549" y="3404"/>
              <a:ext cx="113" cy="305"/>
            </a:xfrm>
            <a:custGeom>
              <a:avLst/>
              <a:gdLst>
                <a:gd name="T0" fmla="*/ 0 w 113"/>
                <a:gd name="T1" fmla="*/ 305 h 305"/>
                <a:gd name="T2" fmla="*/ 5 w 113"/>
                <a:gd name="T3" fmla="*/ 300 h 305"/>
                <a:gd name="T4" fmla="*/ 11 w 113"/>
                <a:gd name="T5" fmla="*/ 296 h 305"/>
                <a:gd name="T6" fmla="*/ 17 w 113"/>
                <a:gd name="T7" fmla="*/ 293 h 305"/>
                <a:gd name="T8" fmla="*/ 23 w 113"/>
                <a:gd name="T9" fmla="*/ 291 h 305"/>
                <a:gd name="T10" fmla="*/ 29 w 113"/>
                <a:gd name="T11" fmla="*/ 288 h 305"/>
                <a:gd name="T12" fmla="*/ 38 w 113"/>
                <a:gd name="T13" fmla="*/ 287 h 305"/>
                <a:gd name="T14" fmla="*/ 45 w 113"/>
                <a:gd name="T15" fmla="*/ 284 h 305"/>
                <a:gd name="T16" fmla="*/ 55 w 113"/>
                <a:gd name="T17" fmla="*/ 283 h 305"/>
                <a:gd name="T18" fmla="*/ 64 w 113"/>
                <a:gd name="T19" fmla="*/ 282 h 305"/>
                <a:gd name="T20" fmla="*/ 74 w 113"/>
                <a:gd name="T21" fmla="*/ 279 h 305"/>
                <a:gd name="T22" fmla="*/ 84 w 113"/>
                <a:gd name="T23" fmla="*/ 278 h 305"/>
                <a:gd name="T24" fmla="*/ 93 w 113"/>
                <a:gd name="T25" fmla="*/ 275 h 305"/>
                <a:gd name="T26" fmla="*/ 101 w 113"/>
                <a:gd name="T27" fmla="*/ 273 h 305"/>
                <a:gd name="T28" fmla="*/ 107 w 113"/>
                <a:gd name="T29" fmla="*/ 268 h 305"/>
                <a:gd name="T30" fmla="*/ 112 w 113"/>
                <a:gd name="T31" fmla="*/ 262 h 305"/>
                <a:gd name="T32" fmla="*/ 113 w 113"/>
                <a:gd name="T33" fmla="*/ 255 h 305"/>
                <a:gd name="T34" fmla="*/ 113 w 113"/>
                <a:gd name="T35" fmla="*/ 49 h 305"/>
                <a:gd name="T36" fmla="*/ 112 w 113"/>
                <a:gd name="T37" fmla="*/ 41 h 305"/>
                <a:gd name="T38" fmla="*/ 107 w 113"/>
                <a:gd name="T39" fmla="*/ 36 h 305"/>
                <a:gd name="T40" fmla="*/ 101 w 113"/>
                <a:gd name="T41" fmla="*/ 31 h 305"/>
                <a:gd name="T42" fmla="*/ 93 w 113"/>
                <a:gd name="T43" fmla="*/ 28 h 305"/>
                <a:gd name="T44" fmla="*/ 84 w 113"/>
                <a:gd name="T45" fmla="*/ 26 h 305"/>
                <a:gd name="T46" fmla="*/ 74 w 113"/>
                <a:gd name="T47" fmla="*/ 24 h 305"/>
                <a:gd name="T48" fmla="*/ 64 w 113"/>
                <a:gd name="T49" fmla="*/ 22 h 305"/>
                <a:gd name="T50" fmla="*/ 55 w 113"/>
                <a:gd name="T51" fmla="*/ 20 h 305"/>
                <a:gd name="T52" fmla="*/ 45 w 113"/>
                <a:gd name="T53" fmla="*/ 19 h 305"/>
                <a:gd name="T54" fmla="*/ 38 w 113"/>
                <a:gd name="T55" fmla="*/ 17 h 305"/>
                <a:gd name="T56" fmla="*/ 29 w 113"/>
                <a:gd name="T57" fmla="*/ 15 h 305"/>
                <a:gd name="T58" fmla="*/ 23 w 113"/>
                <a:gd name="T59" fmla="*/ 14 h 305"/>
                <a:gd name="T60" fmla="*/ 17 w 113"/>
                <a:gd name="T61" fmla="*/ 11 h 305"/>
                <a:gd name="T62" fmla="*/ 11 w 113"/>
                <a:gd name="T63" fmla="*/ 9 h 305"/>
                <a:gd name="T64" fmla="*/ 5 w 113"/>
                <a:gd name="T65" fmla="*/ 5 h 305"/>
                <a:gd name="T66" fmla="*/ 0 w 113"/>
                <a:gd name="T67" fmla="*/ 0 h 305"/>
                <a:gd name="T68" fmla="*/ 0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0" y="305"/>
                  </a:moveTo>
                  <a:lnTo>
                    <a:pt x="5" y="300"/>
                  </a:lnTo>
                  <a:lnTo>
                    <a:pt x="11" y="296"/>
                  </a:lnTo>
                  <a:lnTo>
                    <a:pt x="17" y="293"/>
                  </a:lnTo>
                  <a:lnTo>
                    <a:pt x="23" y="291"/>
                  </a:lnTo>
                  <a:lnTo>
                    <a:pt x="29" y="288"/>
                  </a:lnTo>
                  <a:lnTo>
                    <a:pt x="38" y="287"/>
                  </a:lnTo>
                  <a:lnTo>
                    <a:pt x="45" y="284"/>
                  </a:lnTo>
                  <a:lnTo>
                    <a:pt x="55" y="283"/>
                  </a:lnTo>
                  <a:lnTo>
                    <a:pt x="64" y="282"/>
                  </a:lnTo>
                  <a:lnTo>
                    <a:pt x="74" y="279"/>
                  </a:lnTo>
                  <a:lnTo>
                    <a:pt x="84" y="278"/>
                  </a:lnTo>
                  <a:lnTo>
                    <a:pt x="93" y="275"/>
                  </a:lnTo>
                  <a:lnTo>
                    <a:pt x="101" y="273"/>
                  </a:lnTo>
                  <a:lnTo>
                    <a:pt x="107" y="268"/>
                  </a:lnTo>
                  <a:lnTo>
                    <a:pt x="112" y="262"/>
                  </a:lnTo>
                  <a:lnTo>
                    <a:pt x="113" y="255"/>
                  </a:lnTo>
                  <a:lnTo>
                    <a:pt x="113" y="49"/>
                  </a:lnTo>
                  <a:lnTo>
                    <a:pt x="112" y="41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8"/>
                  </a:lnTo>
                  <a:lnTo>
                    <a:pt x="84" y="26"/>
                  </a:lnTo>
                  <a:lnTo>
                    <a:pt x="74" y="24"/>
                  </a:lnTo>
                  <a:lnTo>
                    <a:pt x="64" y="22"/>
                  </a:lnTo>
                  <a:lnTo>
                    <a:pt x="55" y="20"/>
                  </a:lnTo>
                  <a:lnTo>
                    <a:pt x="45" y="19"/>
                  </a:lnTo>
                  <a:lnTo>
                    <a:pt x="38" y="17"/>
                  </a:lnTo>
                  <a:lnTo>
                    <a:pt x="29" y="15"/>
                  </a:lnTo>
                  <a:lnTo>
                    <a:pt x="23" y="14"/>
                  </a:lnTo>
                  <a:lnTo>
                    <a:pt x="17" y="11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66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6" name="Freeform 51"/>
            <p:cNvSpPr>
              <a:spLocks/>
            </p:cNvSpPr>
            <p:nvPr/>
          </p:nvSpPr>
          <p:spPr bwMode="auto">
            <a:xfrm>
              <a:off x="4547" y="3683"/>
              <a:ext cx="57" cy="29"/>
            </a:xfrm>
            <a:custGeom>
              <a:avLst/>
              <a:gdLst>
                <a:gd name="T0" fmla="*/ 57 w 57"/>
                <a:gd name="T1" fmla="*/ 0 h 29"/>
                <a:gd name="T2" fmla="*/ 57 w 57"/>
                <a:gd name="T3" fmla="*/ 0 h 29"/>
                <a:gd name="T4" fmla="*/ 47 w 57"/>
                <a:gd name="T5" fmla="*/ 2 h 29"/>
                <a:gd name="T6" fmla="*/ 40 w 57"/>
                <a:gd name="T7" fmla="*/ 4 h 29"/>
                <a:gd name="T8" fmla="*/ 31 w 57"/>
                <a:gd name="T9" fmla="*/ 5 h 29"/>
                <a:gd name="T10" fmla="*/ 24 w 57"/>
                <a:gd name="T11" fmla="*/ 8 h 29"/>
                <a:gd name="T12" fmla="*/ 18 w 57"/>
                <a:gd name="T13" fmla="*/ 11 h 29"/>
                <a:gd name="T14" fmla="*/ 12 w 57"/>
                <a:gd name="T15" fmla="*/ 13 h 29"/>
                <a:gd name="T16" fmla="*/ 5 w 57"/>
                <a:gd name="T17" fmla="*/ 17 h 29"/>
                <a:gd name="T18" fmla="*/ 0 w 57"/>
                <a:gd name="T19" fmla="*/ 24 h 29"/>
                <a:gd name="T20" fmla="*/ 5 w 57"/>
                <a:gd name="T21" fmla="*/ 29 h 29"/>
                <a:gd name="T22" fmla="*/ 9 w 57"/>
                <a:gd name="T23" fmla="*/ 25 h 29"/>
                <a:gd name="T24" fmla="*/ 14 w 57"/>
                <a:gd name="T25" fmla="*/ 21 h 29"/>
                <a:gd name="T26" fmla="*/ 20 w 57"/>
                <a:gd name="T27" fmla="*/ 18 h 29"/>
                <a:gd name="T28" fmla="*/ 26 w 57"/>
                <a:gd name="T29" fmla="*/ 16 h 29"/>
                <a:gd name="T30" fmla="*/ 31 w 57"/>
                <a:gd name="T31" fmla="*/ 13 h 29"/>
                <a:gd name="T32" fmla="*/ 40 w 57"/>
                <a:gd name="T33" fmla="*/ 12 h 29"/>
                <a:gd name="T34" fmla="*/ 47 w 57"/>
                <a:gd name="T35" fmla="*/ 9 h 29"/>
                <a:gd name="T36" fmla="*/ 57 w 57"/>
                <a:gd name="T37" fmla="*/ 8 h 29"/>
                <a:gd name="T38" fmla="*/ 57 w 57"/>
                <a:gd name="T39" fmla="*/ 8 h 29"/>
                <a:gd name="T40" fmla="*/ 57 w 57"/>
                <a:gd name="T41" fmla="*/ 0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57" y="0"/>
                  </a:moveTo>
                  <a:lnTo>
                    <a:pt x="57" y="0"/>
                  </a:lnTo>
                  <a:lnTo>
                    <a:pt x="47" y="2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8"/>
                  </a:lnTo>
                  <a:lnTo>
                    <a:pt x="18" y="11"/>
                  </a:lnTo>
                  <a:lnTo>
                    <a:pt x="12" y="13"/>
                  </a:lnTo>
                  <a:lnTo>
                    <a:pt x="5" y="17"/>
                  </a:lnTo>
                  <a:lnTo>
                    <a:pt x="0" y="24"/>
                  </a:lnTo>
                  <a:lnTo>
                    <a:pt x="5" y="29"/>
                  </a:lnTo>
                  <a:lnTo>
                    <a:pt x="9" y="25"/>
                  </a:lnTo>
                  <a:lnTo>
                    <a:pt x="14" y="21"/>
                  </a:lnTo>
                  <a:lnTo>
                    <a:pt x="20" y="18"/>
                  </a:lnTo>
                  <a:lnTo>
                    <a:pt x="26" y="16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7" name="Freeform 52"/>
            <p:cNvSpPr>
              <a:spLocks/>
            </p:cNvSpPr>
            <p:nvPr/>
          </p:nvSpPr>
          <p:spPr bwMode="auto">
            <a:xfrm>
              <a:off x="4604" y="3659"/>
              <a:ext cx="63" cy="32"/>
            </a:xfrm>
            <a:custGeom>
              <a:avLst/>
              <a:gdLst>
                <a:gd name="T0" fmla="*/ 53 w 63"/>
                <a:gd name="T1" fmla="*/ 0 h 32"/>
                <a:gd name="T2" fmla="*/ 53 w 63"/>
                <a:gd name="T3" fmla="*/ 0 h 32"/>
                <a:gd name="T4" fmla="*/ 53 w 63"/>
                <a:gd name="T5" fmla="*/ 6 h 32"/>
                <a:gd name="T6" fmla="*/ 49 w 63"/>
                <a:gd name="T7" fmla="*/ 10 h 32"/>
                <a:gd name="T8" fmla="*/ 44 w 63"/>
                <a:gd name="T9" fmla="*/ 14 h 32"/>
                <a:gd name="T10" fmla="*/ 37 w 63"/>
                <a:gd name="T11" fmla="*/ 16 h 32"/>
                <a:gd name="T12" fmla="*/ 29 w 63"/>
                <a:gd name="T13" fmla="*/ 19 h 32"/>
                <a:gd name="T14" fmla="*/ 19 w 63"/>
                <a:gd name="T15" fmla="*/ 20 h 32"/>
                <a:gd name="T16" fmla="*/ 9 w 63"/>
                <a:gd name="T17" fmla="*/ 23 h 32"/>
                <a:gd name="T18" fmla="*/ 0 w 63"/>
                <a:gd name="T19" fmla="*/ 24 h 32"/>
                <a:gd name="T20" fmla="*/ 0 w 63"/>
                <a:gd name="T21" fmla="*/ 32 h 32"/>
                <a:gd name="T22" fmla="*/ 9 w 63"/>
                <a:gd name="T23" fmla="*/ 31 h 32"/>
                <a:gd name="T24" fmla="*/ 19 w 63"/>
                <a:gd name="T25" fmla="*/ 28 h 32"/>
                <a:gd name="T26" fmla="*/ 29 w 63"/>
                <a:gd name="T27" fmla="*/ 27 h 32"/>
                <a:gd name="T28" fmla="*/ 40 w 63"/>
                <a:gd name="T29" fmla="*/ 24 h 32"/>
                <a:gd name="T30" fmla="*/ 47 w 63"/>
                <a:gd name="T31" fmla="*/ 22 h 32"/>
                <a:gd name="T32" fmla="*/ 54 w 63"/>
                <a:gd name="T33" fmla="*/ 15 h 32"/>
                <a:gd name="T34" fmla="*/ 60 w 63"/>
                <a:gd name="T35" fmla="*/ 9 h 32"/>
                <a:gd name="T36" fmla="*/ 63 w 63"/>
                <a:gd name="T37" fmla="*/ 0 h 32"/>
                <a:gd name="T38" fmla="*/ 63 w 63"/>
                <a:gd name="T39" fmla="*/ 0 h 32"/>
                <a:gd name="T40" fmla="*/ 5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53" y="0"/>
                  </a:moveTo>
                  <a:lnTo>
                    <a:pt x="53" y="0"/>
                  </a:lnTo>
                  <a:lnTo>
                    <a:pt x="53" y="6"/>
                  </a:lnTo>
                  <a:lnTo>
                    <a:pt x="49" y="10"/>
                  </a:lnTo>
                  <a:lnTo>
                    <a:pt x="44" y="14"/>
                  </a:lnTo>
                  <a:lnTo>
                    <a:pt x="37" y="16"/>
                  </a:lnTo>
                  <a:lnTo>
                    <a:pt x="29" y="19"/>
                  </a:lnTo>
                  <a:lnTo>
                    <a:pt x="19" y="20"/>
                  </a:lnTo>
                  <a:lnTo>
                    <a:pt x="9" y="23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9" y="31"/>
                  </a:lnTo>
                  <a:lnTo>
                    <a:pt x="19" y="28"/>
                  </a:lnTo>
                  <a:lnTo>
                    <a:pt x="29" y="27"/>
                  </a:lnTo>
                  <a:lnTo>
                    <a:pt x="40" y="24"/>
                  </a:lnTo>
                  <a:lnTo>
                    <a:pt x="47" y="22"/>
                  </a:lnTo>
                  <a:lnTo>
                    <a:pt x="54" y="15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8" name="Freeform 53"/>
            <p:cNvSpPr>
              <a:spLocks/>
            </p:cNvSpPr>
            <p:nvPr/>
          </p:nvSpPr>
          <p:spPr bwMode="auto">
            <a:xfrm>
              <a:off x="4657" y="3453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Freeform 54"/>
            <p:cNvSpPr>
              <a:spLocks/>
            </p:cNvSpPr>
            <p:nvPr/>
          </p:nvSpPr>
          <p:spPr bwMode="auto">
            <a:xfrm>
              <a:off x="4604" y="3421"/>
              <a:ext cx="63" cy="32"/>
            </a:xfrm>
            <a:custGeom>
              <a:avLst/>
              <a:gdLst>
                <a:gd name="T0" fmla="*/ 0 w 63"/>
                <a:gd name="T1" fmla="*/ 7 h 32"/>
                <a:gd name="T2" fmla="*/ 0 w 63"/>
                <a:gd name="T3" fmla="*/ 7 h 32"/>
                <a:gd name="T4" fmla="*/ 9 w 63"/>
                <a:gd name="T5" fmla="*/ 9 h 32"/>
                <a:gd name="T6" fmla="*/ 19 w 63"/>
                <a:gd name="T7" fmla="*/ 11 h 32"/>
                <a:gd name="T8" fmla="*/ 29 w 63"/>
                <a:gd name="T9" fmla="*/ 12 h 32"/>
                <a:gd name="T10" fmla="*/ 37 w 63"/>
                <a:gd name="T11" fmla="*/ 15 h 32"/>
                <a:gd name="T12" fmla="*/ 44 w 63"/>
                <a:gd name="T13" fmla="*/ 18 h 32"/>
                <a:gd name="T14" fmla="*/ 49 w 63"/>
                <a:gd name="T15" fmla="*/ 22 h 32"/>
                <a:gd name="T16" fmla="*/ 53 w 63"/>
                <a:gd name="T17" fmla="*/ 25 h 32"/>
                <a:gd name="T18" fmla="*/ 53 w 63"/>
                <a:gd name="T19" fmla="*/ 32 h 32"/>
                <a:gd name="T20" fmla="*/ 63 w 63"/>
                <a:gd name="T21" fmla="*/ 32 h 32"/>
                <a:gd name="T22" fmla="*/ 60 w 63"/>
                <a:gd name="T23" fmla="*/ 23 h 32"/>
                <a:gd name="T24" fmla="*/ 54 w 63"/>
                <a:gd name="T25" fmla="*/ 16 h 32"/>
                <a:gd name="T26" fmla="*/ 47 w 63"/>
                <a:gd name="T27" fmla="*/ 10 h 32"/>
                <a:gd name="T28" fmla="*/ 40 w 63"/>
                <a:gd name="T29" fmla="*/ 7 h 32"/>
                <a:gd name="T30" fmla="*/ 29 w 63"/>
                <a:gd name="T31" fmla="*/ 5 h 32"/>
                <a:gd name="T32" fmla="*/ 19 w 63"/>
                <a:gd name="T33" fmla="*/ 3 h 32"/>
                <a:gd name="T34" fmla="*/ 9 w 63"/>
                <a:gd name="T35" fmla="*/ 1 h 32"/>
                <a:gd name="T36" fmla="*/ 0 w 63"/>
                <a:gd name="T37" fmla="*/ 0 h 32"/>
                <a:gd name="T38" fmla="*/ 0 w 63"/>
                <a:gd name="T39" fmla="*/ 0 h 32"/>
                <a:gd name="T40" fmla="*/ 0 w 63"/>
                <a:gd name="T41" fmla="*/ 7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7"/>
                  </a:moveTo>
                  <a:lnTo>
                    <a:pt x="0" y="7"/>
                  </a:lnTo>
                  <a:lnTo>
                    <a:pt x="9" y="9"/>
                  </a:lnTo>
                  <a:lnTo>
                    <a:pt x="19" y="11"/>
                  </a:lnTo>
                  <a:lnTo>
                    <a:pt x="29" y="12"/>
                  </a:lnTo>
                  <a:lnTo>
                    <a:pt x="37" y="15"/>
                  </a:lnTo>
                  <a:lnTo>
                    <a:pt x="44" y="18"/>
                  </a:lnTo>
                  <a:lnTo>
                    <a:pt x="49" y="22"/>
                  </a:lnTo>
                  <a:lnTo>
                    <a:pt x="53" y="25"/>
                  </a:lnTo>
                  <a:lnTo>
                    <a:pt x="53" y="32"/>
                  </a:lnTo>
                  <a:lnTo>
                    <a:pt x="63" y="32"/>
                  </a:lnTo>
                  <a:lnTo>
                    <a:pt x="60" y="23"/>
                  </a:lnTo>
                  <a:lnTo>
                    <a:pt x="54" y="16"/>
                  </a:lnTo>
                  <a:lnTo>
                    <a:pt x="47" y="10"/>
                  </a:lnTo>
                  <a:lnTo>
                    <a:pt x="40" y="7"/>
                  </a:lnTo>
                  <a:lnTo>
                    <a:pt x="29" y="5"/>
                  </a:lnTo>
                  <a:lnTo>
                    <a:pt x="19" y="3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0" name="Freeform 55"/>
            <p:cNvSpPr>
              <a:spLocks/>
            </p:cNvSpPr>
            <p:nvPr/>
          </p:nvSpPr>
          <p:spPr bwMode="auto">
            <a:xfrm>
              <a:off x="4544" y="3392"/>
              <a:ext cx="60" cy="36"/>
            </a:xfrm>
            <a:custGeom>
              <a:avLst/>
              <a:gdLst>
                <a:gd name="T0" fmla="*/ 10 w 60"/>
                <a:gd name="T1" fmla="*/ 12 h 36"/>
                <a:gd name="T2" fmla="*/ 3 w 60"/>
                <a:gd name="T3" fmla="*/ 14 h 36"/>
                <a:gd name="T4" fmla="*/ 8 w 60"/>
                <a:gd name="T5" fmla="*/ 21 h 36"/>
                <a:gd name="T6" fmla="*/ 15 w 60"/>
                <a:gd name="T7" fmla="*/ 25 h 36"/>
                <a:gd name="T8" fmla="*/ 21 w 60"/>
                <a:gd name="T9" fmla="*/ 27 h 36"/>
                <a:gd name="T10" fmla="*/ 27 w 60"/>
                <a:gd name="T11" fmla="*/ 30 h 36"/>
                <a:gd name="T12" fmla="*/ 34 w 60"/>
                <a:gd name="T13" fmla="*/ 31 h 36"/>
                <a:gd name="T14" fmla="*/ 43 w 60"/>
                <a:gd name="T15" fmla="*/ 32 h 36"/>
                <a:gd name="T16" fmla="*/ 50 w 60"/>
                <a:gd name="T17" fmla="*/ 35 h 36"/>
                <a:gd name="T18" fmla="*/ 60 w 60"/>
                <a:gd name="T19" fmla="*/ 36 h 36"/>
                <a:gd name="T20" fmla="*/ 60 w 60"/>
                <a:gd name="T21" fmla="*/ 29 h 36"/>
                <a:gd name="T22" fmla="*/ 50 w 60"/>
                <a:gd name="T23" fmla="*/ 27 h 36"/>
                <a:gd name="T24" fmla="*/ 43 w 60"/>
                <a:gd name="T25" fmla="*/ 25 h 36"/>
                <a:gd name="T26" fmla="*/ 34 w 60"/>
                <a:gd name="T27" fmla="*/ 23 h 36"/>
                <a:gd name="T28" fmla="*/ 29 w 60"/>
                <a:gd name="T29" fmla="*/ 22 h 36"/>
                <a:gd name="T30" fmla="*/ 23 w 60"/>
                <a:gd name="T31" fmla="*/ 20 h 36"/>
                <a:gd name="T32" fmla="*/ 17 w 60"/>
                <a:gd name="T33" fmla="*/ 17 h 36"/>
                <a:gd name="T34" fmla="*/ 12 w 60"/>
                <a:gd name="T35" fmla="*/ 13 h 36"/>
                <a:gd name="T36" fmla="*/ 8 w 60"/>
                <a:gd name="T37" fmla="*/ 9 h 36"/>
                <a:gd name="T38" fmla="*/ 0 w 60"/>
                <a:gd name="T39" fmla="*/ 12 h 36"/>
                <a:gd name="T40" fmla="*/ 8 w 60"/>
                <a:gd name="T41" fmla="*/ 9 h 36"/>
                <a:gd name="T42" fmla="*/ 0 w 60"/>
                <a:gd name="T43" fmla="*/ 0 h 36"/>
                <a:gd name="T44" fmla="*/ 0 w 60"/>
                <a:gd name="T45" fmla="*/ 12 h 36"/>
                <a:gd name="T46" fmla="*/ 10 w 60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6"/>
                <a:gd name="T74" fmla="*/ 60 w 60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6">
                  <a:moveTo>
                    <a:pt x="10" y="12"/>
                  </a:moveTo>
                  <a:lnTo>
                    <a:pt x="3" y="14"/>
                  </a:lnTo>
                  <a:lnTo>
                    <a:pt x="8" y="21"/>
                  </a:lnTo>
                  <a:lnTo>
                    <a:pt x="15" y="25"/>
                  </a:lnTo>
                  <a:lnTo>
                    <a:pt x="21" y="27"/>
                  </a:lnTo>
                  <a:lnTo>
                    <a:pt x="27" y="30"/>
                  </a:lnTo>
                  <a:lnTo>
                    <a:pt x="34" y="31"/>
                  </a:lnTo>
                  <a:lnTo>
                    <a:pt x="43" y="32"/>
                  </a:lnTo>
                  <a:lnTo>
                    <a:pt x="50" y="35"/>
                  </a:lnTo>
                  <a:lnTo>
                    <a:pt x="60" y="36"/>
                  </a:lnTo>
                  <a:lnTo>
                    <a:pt x="60" y="29"/>
                  </a:lnTo>
                  <a:lnTo>
                    <a:pt x="50" y="27"/>
                  </a:lnTo>
                  <a:lnTo>
                    <a:pt x="43" y="25"/>
                  </a:lnTo>
                  <a:lnTo>
                    <a:pt x="34" y="23"/>
                  </a:lnTo>
                  <a:lnTo>
                    <a:pt x="29" y="22"/>
                  </a:lnTo>
                  <a:lnTo>
                    <a:pt x="23" y="20"/>
                  </a:lnTo>
                  <a:lnTo>
                    <a:pt x="17" y="17"/>
                  </a:lnTo>
                  <a:lnTo>
                    <a:pt x="12" y="13"/>
                  </a:lnTo>
                  <a:lnTo>
                    <a:pt x="8" y="9"/>
                  </a:lnTo>
                  <a:lnTo>
                    <a:pt x="0" y="12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1" name="Freeform 56"/>
            <p:cNvSpPr>
              <a:spLocks/>
            </p:cNvSpPr>
            <p:nvPr/>
          </p:nvSpPr>
          <p:spPr bwMode="auto">
            <a:xfrm>
              <a:off x="4544" y="3404"/>
              <a:ext cx="10" cy="317"/>
            </a:xfrm>
            <a:custGeom>
              <a:avLst/>
              <a:gdLst>
                <a:gd name="T0" fmla="*/ 3 w 10"/>
                <a:gd name="T1" fmla="*/ 303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8 w 10"/>
                <a:gd name="T11" fmla="*/ 308 h 317"/>
                <a:gd name="T12" fmla="*/ 0 w 10"/>
                <a:gd name="T13" fmla="*/ 305 h 317"/>
                <a:gd name="T14" fmla="*/ 0 w 10"/>
                <a:gd name="T15" fmla="*/ 317 h 317"/>
                <a:gd name="T16" fmla="*/ 8 w 10"/>
                <a:gd name="T17" fmla="*/ 308 h 317"/>
                <a:gd name="T18" fmla="*/ 3 w 10"/>
                <a:gd name="T19" fmla="*/ 303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3" y="303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8" y="308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8" y="308"/>
                  </a:lnTo>
                  <a:lnTo>
                    <a:pt x="3" y="3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2" name="Freeform 57"/>
            <p:cNvSpPr>
              <a:spLocks/>
            </p:cNvSpPr>
            <p:nvPr/>
          </p:nvSpPr>
          <p:spPr bwMode="auto">
            <a:xfrm>
              <a:off x="4549" y="3122"/>
              <a:ext cx="113" cy="305"/>
            </a:xfrm>
            <a:custGeom>
              <a:avLst/>
              <a:gdLst>
                <a:gd name="T0" fmla="*/ 0 w 113"/>
                <a:gd name="T1" fmla="*/ 305 h 305"/>
                <a:gd name="T2" fmla="*/ 5 w 113"/>
                <a:gd name="T3" fmla="*/ 300 h 305"/>
                <a:gd name="T4" fmla="*/ 11 w 113"/>
                <a:gd name="T5" fmla="*/ 296 h 305"/>
                <a:gd name="T6" fmla="*/ 17 w 113"/>
                <a:gd name="T7" fmla="*/ 293 h 305"/>
                <a:gd name="T8" fmla="*/ 23 w 113"/>
                <a:gd name="T9" fmla="*/ 291 h 305"/>
                <a:gd name="T10" fmla="*/ 29 w 113"/>
                <a:gd name="T11" fmla="*/ 288 h 305"/>
                <a:gd name="T12" fmla="*/ 38 w 113"/>
                <a:gd name="T13" fmla="*/ 287 h 305"/>
                <a:gd name="T14" fmla="*/ 45 w 113"/>
                <a:gd name="T15" fmla="*/ 284 h 305"/>
                <a:gd name="T16" fmla="*/ 55 w 113"/>
                <a:gd name="T17" fmla="*/ 283 h 305"/>
                <a:gd name="T18" fmla="*/ 64 w 113"/>
                <a:gd name="T19" fmla="*/ 282 h 305"/>
                <a:gd name="T20" fmla="*/ 74 w 113"/>
                <a:gd name="T21" fmla="*/ 280 h 305"/>
                <a:gd name="T22" fmla="*/ 84 w 113"/>
                <a:gd name="T23" fmla="*/ 279 h 305"/>
                <a:gd name="T24" fmla="*/ 93 w 113"/>
                <a:gd name="T25" fmla="*/ 277 h 305"/>
                <a:gd name="T26" fmla="*/ 101 w 113"/>
                <a:gd name="T27" fmla="*/ 274 h 305"/>
                <a:gd name="T28" fmla="*/ 107 w 113"/>
                <a:gd name="T29" fmla="*/ 269 h 305"/>
                <a:gd name="T30" fmla="*/ 112 w 113"/>
                <a:gd name="T31" fmla="*/ 262 h 305"/>
                <a:gd name="T32" fmla="*/ 113 w 113"/>
                <a:gd name="T33" fmla="*/ 255 h 305"/>
                <a:gd name="T34" fmla="*/ 113 w 113"/>
                <a:gd name="T35" fmla="*/ 50 h 305"/>
                <a:gd name="T36" fmla="*/ 112 w 113"/>
                <a:gd name="T37" fmla="*/ 42 h 305"/>
                <a:gd name="T38" fmla="*/ 107 w 113"/>
                <a:gd name="T39" fmla="*/ 36 h 305"/>
                <a:gd name="T40" fmla="*/ 101 w 113"/>
                <a:gd name="T41" fmla="*/ 31 h 305"/>
                <a:gd name="T42" fmla="*/ 93 w 113"/>
                <a:gd name="T43" fmla="*/ 28 h 305"/>
                <a:gd name="T44" fmla="*/ 84 w 113"/>
                <a:gd name="T45" fmla="*/ 26 h 305"/>
                <a:gd name="T46" fmla="*/ 74 w 113"/>
                <a:gd name="T47" fmla="*/ 24 h 305"/>
                <a:gd name="T48" fmla="*/ 64 w 113"/>
                <a:gd name="T49" fmla="*/ 23 h 305"/>
                <a:gd name="T50" fmla="*/ 55 w 113"/>
                <a:gd name="T51" fmla="*/ 22 h 305"/>
                <a:gd name="T52" fmla="*/ 45 w 113"/>
                <a:gd name="T53" fmla="*/ 20 h 305"/>
                <a:gd name="T54" fmla="*/ 38 w 113"/>
                <a:gd name="T55" fmla="*/ 18 h 305"/>
                <a:gd name="T56" fmla="*/ 29 w 113"/>
                <a:gd name="T57" fmla="*/ 16 h 305"/>
                <a:gd name="T58" fmla="*/ 23 w 113"/>
                <a:gd name="T59" fmla="*/ 14 h 305"/>
                <a:gd name="T60" fmla="*/ 17 w 113"/>
                <a:gd name="T61" fmla="*/ 11 h 305"/>
                <a:gd name="T62" fmla="*/ 11 w 113"/>
                <a:gd name="T63" fmla="*/ 9 h 305"/>
                <a:gd name="T64" fmla="*/ 5 w 113"/>
                <a:gd name="T65" fmla="*/ 5 h 305"/>
                <a:gd name="T66" fmla="*/ 0 w 113"/>
                <a:gd name="T67" fmla="*/ 0 h 305"/>
                <a:gd name="T68" fmla="*/ 0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0" y="305"/>
                  </a:moveTo>
                  <a:lnTo>
                    <a:pt x="5" y="300"/>
                  </a:lnTo>
                  <a:lnTo>
                    <a:pt x="11" y="296"/>
                  </a:lnTo>
                  <a:lnTo>
                    <a:pt x="17" y="293"/>
                  </a:lnTo>
                  <a:lnTo>
                    <a:pt x="23" y="291"/>
                  </a:lnTo>
                  <a:lnTo>
                    <a:pt x="29" y="288"/>
                  </a:lnTo>
                  <a:lnTo>
                    <a:pt x="38" y="287"/>
                  </a:lnTo>
                  <a:lnTo>
                    <a:pt x="45" y="284"/>
                  </a:lnTo>
                  <a:lnTo>
                    <a:pt x="55" y="283"/>
                  </a:lnTo>
                  <a:lnTo>
                    <a:pt x="64" y="282"/>
                  </a:lnTo>
                  <a:lnTo>
                    <a:pt x="74" y="280"/>
                  </a:lnTo>
                  <a:lnTo>
                    <a:pt x="84" y="279"/>
                  </a:lnTo>
                  <a:lnTo>
                    <a:pt x="93" y="277"/>
                  </a:lnTo>
                  <a:lnTo>
                    <a:pt x="101" y="274"/>
                  </a:lnTo>
                  <a:lnTo>
                    <a:pt x="107" y="269"/>
                  </a:lnTo>
                  <a:lnTo>
                    <a:pt x="112" y="262"/>
                  </a:lnTo>
                  <a:lnTo>
                    <a:pt x="113" y="255"/>
                  </a:lnTo>
                  <a:lnTo>
                    <a:pt x="113" y="50"/>
                  </a:lnTo>
                  <a:lnTo>
                    <a:pt x="112" y="42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8"/>
                  </a:lnTo>
                  <a:lnTo>
                    <a:pt x="84" y="26"/>
                  </a:lnTo>
                  <a:lnTo>
                    <a:pt x="74" y="24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0"/>
                  </a:lnTo>
                  <a:lnTo>
                    <a:pt x="38" y="18"/>
                  </a:lnTo>
                  <a:lnTo>
                    <a:pt x="29" y="16"/>
                  </a:lnTo>
                  <a:lnTo>
                    <a:pt x="23" y="14"/>
                  </a:lnTo>
                  <a:lnTo>
                    <a:pt x="17" y="11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8E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3" name="Freeform 58"/>
            <p:cNvSpPr>
              <a:spLocks/>
            </p:cNvSpPr>
            <p:nvPr/>
          </p:nvSpPr>
          <p:spPr bwMode="auto">
            <a:xfrm>
              <a:off x="4547" y="3401"/>
              <a:ext cx="57" cy="29"/>
            </a:xfrm>
            <a:custGeom>
              <a:avLst/>
              <a:gdLst>
                <a:gd name="T0" fmla="*/ 57 w 57"/>
                <a:gd name="T1" fmla="*/ 0 h 29"/>
                <a:gd name="T2" fmla="*/ 57 w 57"/>
                <a:gd name="T3" fmla="*/ 0 h 29"/>
                <a:gd name="T4" fmla="*/ 47 w 57"/>
                <a:gd name="T5" fmla="*/ 1 h 29"/>
                <a:gd name="T6" fmla="*/ 40 w 57"/>
                <a:gd name="T7" fmla="*/ 4 h 29"/>
                <a:gd name="T8" fmla="*/ 31 w 57"/>
                <a:gd name="T9" fmla="*/ 5 h 29"/>
                <a:gd name="T10" fmla="*/ 24 w 57"/>
                <a:gd name="T11" fmla="*/ 8 h 29"/>
                <a:gd name="T12" fmla="*/ 18 w 57"/>
                <a:gd name="T13" fmla="*/ 11 h 29"/>
                <a:gd name="T14" fmla="*/ 12 w 57"/>
                <a:gd name="T15" fmla="*/ 13 h 29"/>
                <a:gd name="T16" fmla="*/ 5 w 57"/>
                <a:gd name="T17" fmla="*/ 17 h 29"/>
                <a:gd name="T18" fmla="*/ 0 w 57"/>
                <a:gd name="T19" fmla="*/ 23 h 29"/>
                <a:gd name="T20" fmla="*/ 5 w 57"/>
                <a:gd name="T21" fmla="*/ 29 h 29"/>
                <a:gd name="T22" fmla="*/ 9 w 57"/>
                <a:gd name="T23" fmla="*/ 25 h 29"/>
                <a:gd name="T24" fmla="*/ 14 w 57"/>
                <a:gd name="T25" fmla="*/ 21 h 29"/>
                <a:gd name="T26" fmla="*/ 20 w 57"/>
                <a:gd name="T27" fmla="*/ 18 h 29"/>
                <a:gd name="T28" fmla="*/ 26 w 57"/>
                <a:gd name="T29" fmla="*/ 16 h 29"/>
                <a:gd name="T30" fmla="*/ 31 w 57"/>
                <a:gd name="T31" fmla="*/ 13 h 29"/>
                <a:gd name="T32" fmla="*/ 40 w 57"/>
                <a:gd name="T33" fmla="*/ 12 h 29"/>
                <a:gd name="T34" fmla="*/ 47 w 57"/>
                <a:gd name="T35" fmla="*/ 9 h 29"/>
                <a:gd name="T36" fmla="*/ 57 w 57"/>
                <a:gd name="T37" fmla="*/ 8 h 29"/>
                <a:gd name="T38" fmla="*/ 57 w 57"/>
                <a:gd name="T39" fmla="*/ 8 h 29"/>
                <a:gd name="T40" fmla="*/ 57 w 57"/>
                <a:gd name="T41" fmla="*/ 0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57" y="0"/>
                  </a:moveTo>
                  <a:lnTo>
                    <a:pt x="57" y="0"/>
                  </a:lnTo>
                  <a:lnTo>
                    <a:pt x="47" y="1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8"/>
                  </a:lnTo>
                  <a:lnTo>
                    <a:pt x="18" y="11"/>
                  </a:lnTo>
                  <a:lnTo>
                    <a:pt x="12" y="13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5" y="29"/>
                  </a:lnTo>
                  <a:lnTo>
                    <a:pt x="9" y="25"/>
                  </a:lnTo>
                  <a:lnTo>
                    <a:pt x="14" y="21"/>
                  </a:lnTo>
                  <a:lnTo>
                    <a:pt x="20" y="18"/>
                  </a:lnTo>
                  <a:lnTo>
                    <a:pt x="26" y="16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4" name="Freeform 59"/>
            <p:cNvSpPr>
              <a:spLocks/>
            </p:cNvSpPr>
            <p:nvPr/>
          </p:nvSpPr>
          <p:spPr bwMode="auto">
            <a:xfrm>
              <a:off x="4604" y="3377"/>
              <a:ext cx="63" cy="32"/>
            </a:xfrm>
            <a:custGeom>
              <a:avLst/>
              <a:gdLst>
                <a:gd name="T0" fmla="*/ 53 w 63"/>
                <a:gd name="T1" fmla="*/ 0 h 32"/>
                <a:gd name="T2" fmla="*/ 53 w 63"/>
                <a:gd name="T3" fmla="*/ 0 h 32"/>
                <a:gd name="T4" fmla="*/ 53 w 63"/>
                <a:gd name="T5" fmla="*/ 6 h 32"/>
                <a:gd name="T6" fmla="*/ 49 w 63"/>
                <a:gd name="T7" fmla="*/ 11 h 32"/>
                <a:gd name="T8" fmla="*/ 44 w 63"/>
                <a:gd name="T9" fmla="*/ 15 h 32"/>
                <a:gd name="T10" fmla="*/ 37 w 63"/>
                <a:gd name="T11" fmla="*/ 18 h 32"/>
                <a:gd name="T12" fmla="*/ 29 w 63"/>
                <a:gd name="T13" fmla="*/ 20 h 32"/>
                <a:gd name="T14" fmla="*/ 19 w 63"/>
                <a:gd name="T15" fmla="*/ 22 h 32"/>
                <a:gd name="T16" fmla="*/ 9 w 63"/>
                <a:gd name="T17" fmla="*/ 23 h 32"/>
                <a:gd name="T18" fmla="*/ 0 w 63"/>
                <a:gd name="T19" fmla="*/ 24 h 32"/>
                <a:gd name="T20" fmla="*/ 0 w 63"/>
                <a:gd name="T21" fmla="*/ 32 h 32"/>
                <a:gd name="T22" fmla="*/ 9 w 63"/>
                <a:gd name="T23" fmla="*/ 31 h 32"/>
                <a:gd name="T24" fmla="*/ 19 w 63"/>
                <a:gd name="T25" fmla="*/ 29 h 32"/>
                <a:gd name="T26" fmla="*/ 29 w 63"/>
                <a:gd name="T27" fmla="*/ 28 h 32"/>
                <a:gd name="T28" fmla="*/ 40 w 63"/>
                <a:gd name="T29" fmla="*/ 25 h 32"/>
                <a:gd name="T30" fmla="*/ 47 w 63"/>
                <a:gd name="T31" fmla="*/ 23 h 32"/>
                <a:gd name="T32" fmla="*/ 54 w 63"/>
                <a:gd name="T33" fmla="*/ 16 h 32"/>
                <a:gd name="T34" fmla="*/ 60 w 63"/>
                <a:gd name="T35" fmla="*/ 9 h 32"/>
                <a:gd name="T36" fmla="*/ 63 w 63"/>
                <a:gd name="T37" fmla="*/ 0 h 32"/>
                <a:gd name="T38" fmla="*/ 63 w 63"/>
                <a:gd name="T39" fmla="*/ 0 h 32"/>
                <a:gd name="T40" fmla="*/ 5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53" y="0"/>
                  </a:moveTo>
                  <a:lnTo>
                    <a:pt x="53" y="0"/>
                  </a:lnTo>
                  <a:lnTo>
                    <a:pt x="53" y="6"/>
                  </a:lnTo>
                  <a:lnTo>
                    <a:pt x="49" y="11"/>
                  </a:lnTo>
                  <a:lnTo>
                    <a:pt x="44" y="15"/>
                  </a:lnTo>
                  <a:lnTo>
                    <a:pt x="37" y="18"/>
                  </a:lnTo>
                  <a:lnTo>
                    <a:pt x="29" y="20"/>
                  </a:lnTo>
                  <a:lnTo>
                    <a:pt x="19" y="22"/>
                  </a:lnTo>
                  <a:lnTo>
                    <a:pt x="9" y="23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9" y="31"/>
                  </a:lnTo>
                  <a:lnTo>
                    <a:pt x="19" y="29"/>
                  </a:lnTo>
                  <a:lnTo>
                    <a:pt x="29" y="28"/>
                  </a:lnTo>
                  <a:lnTo>
                    <a:pt x="40" y="25"/>
                  </a:lnTo>
                  <a:lnTo>
                    <a:pt x="47" y="23"/>
                  </a:lnTo>
                  <a:lnTo>
                    <a:pt x="54" y="16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5" name="Freeform 60"/>
            <p:cNvSpPr>
              <a:spLocks/>
            </p:cNvSpPr>
            <p:nvPr/>
          </p:nvSpPr>
          <p:spPr bwMode="auto">
            <a:xfrm>
              <a:off x="4657" y="3172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6" name="Freeform 61"/>
            <p:cNvSpPr>
              <a:spLocks/>
            </p:cNvSpPr>
            <p:nvPr/>
          </p:nvSpPr>
          <p:spPr bwMode="auto">
            <a:xfrm>
              <a:off x="4604" y="3140"/>
              <a:ext cx="63" cy="32"/>
            </a:xfrm>
            <a:custGeom>
              <a:avLst/>
              <a:gdLst>
                <a:gd name="T0" fmla="*/ 0 w 63"/>
                <a:gd name="T1" fmla="*/ 8 h 32"/>
                <a:gd name="T2" fmla="*/ 0 w 63"/>
                <a:gd name="T3" fmla="*/ 8 h 32"/>
                <a:gd name="T4" fmla="*/ 9 w 63"/>
                <a:gd name="T5" fmla="*/ 9 h 32"/>
                <a:gd name="T6" fmla="*/ 19 w 63"/>
                <a:gd name="T7" fmla="*/ 10 h 32"/>
                <a:gd name="T8" fmla="*/ 29 w 63"/>
                <a:gd name="T9" fmla="*/ 11 h 32"/>
                <a:gd name="T10" fmla="*/ 37 w 63"/>
                <a:gd name="T11" fmla="*/ 14 h 32"/>
                <a:gd name="T12" fmla="*/ 44 w 63"/>
                <a:gd name="T13" fmla="*/ 17 h 32"/>
                <a:gd name="T14" fmla="*/ 49 w 63"/>
                <a:gd name="T15" fmla="*/ 20 h 32"/>
                <a:gd name="T16" fmla="*/ 53 w 63"/>
                <a:gd name="T17" fmla="*/ 26 h 32"/>
                <a:gd name="T18" fmla="*/ 53 w 63"/>
                <a:gd name="T19" fmla="*/ 32 h 32"/>
                <a:gd name="T20" fmla="*/ 63 w 63"/>
                <a:gd name="T21" fmla="*/ 32 h 32"/>
                <a:gd name="T22" fmla="*/ 60 w 63"/>
                <a:gd name="T23" fmla="*/ 23 h 32"/>
                <a:gd name="T24" fmla="*/ 54 w 63"/>
                <a:gd name="T25" fmla="*/ 15 h 32"/>
                <a:gd name="T26" fmla="*/ 47 w 63"/>
                <a:gd name="T27" fmla="*/ 9 h 32"/>
                <a:gd name="T28" fmla="*/ 40 w 63"/>
                <a:gd name="T29" fmla="*/ 6 h 32"/>
                <a:gd name="T30" fmla="*/ 29 w 63"/>
                <a:gd name="T31" fmla="*/ 4 h 32"/>
                <a:gd name="T32" fmla="*/ 19 w 63"/>
                <a:gd name="T33" fmla="*/ 2 h 32"/>
                <a:gd name="T34" fmla="*/ 9 w 63"/>
                <a:gd name="T35" fmla="*/ 1 h 32"/>
                <a:gd name="T36" fmla="*/ 0 w 63"/>
                <a:gd name="T37" fmla="*/ 0 h 32"/>
                <a:gd name="T38" fmla="*/ 0 w 63"/>
                <a:gd name="T39" fmla="*/ 0 h 32"/>
                <a:gd name="T40" fmla="*/ 0 w 63"/>
                <a:gd name="T41" fmla="*/ 8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0"/>
                  </a:lnTo>
                  <a:lnTo>
                    <a:pt x="29" y="11"/>
                  </a:lnTo>
                  <a:lnTo>
                    <a:pt x="37" y="14"/>
                  </a:lnTo>
                  <a:lnTo>
                    <a:pt x="44" y="17"/>
                  </a:lnTo>
                  <a:lnTo>
                    <a:pt x="49" y="20"/>
                  </a:lnTo>
                  <a:lnTo>
                    <a:pt x="53" y="26"/>
                  </a:lnTo>
                  <a:lnTo>
                    <a:pt x="53" y="32"/>
                  </a:lnTo>
                  <a:lnTo>
                    <a:pt x="63" y="32"/>
                  </a:lnTo>
                  <a:lnTo>
                    <a:pt x="60" y="23"/>
                  </a:lnTo>
                  <a:lnTo>
                    <a:pt x="54" y="15"/>
                  </a:lnTo>
                  <a:lnTo>
                    <a:pt x="47" y="9"/>
                  </a:lnTo>
                  <a:lnTo>
                    <a:pt x="40" y="6"/>
                  </a:lnTo>
                  <a:lnTo>
                    <a:pt x="29" y="4"/>
                  </a:lnTo>
                  <a:lnTo>
                    <a:pt x="19" y="2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7" name="Freeform 62"/>
            <p:cNvSpPr>
              <a:spLocks/>
            </p:cNvSpPr>
            <p:nvPr/>
          </p:nvSpPr>
          <p:spPr bwMode="auto">
            <a:xfrm>
              <a:off x="4544" y="3110"/>
              <a:ext cx="60" cy="38"/>
            </a:xfrm>
            <a:custGeom>
              <a:avLst/>
              <a:gdLst>
                <a:gd name="T0" fmla="*/ 10 w 60"/>
                <a:gd name="T1" fmla="*/ 12 h 38"/>
                <a:gd name="T2" fmla="*/ 3 w 60"/>
                <a:gd name="T3" fmla="*/ 14 h 38"/>
                <a:gd name="T4" fmla="*/ 8 w 60"/>
                <a:gd name="T5" fmla="*/ 21 h 38"/>
                <a:gd name="T6" fmla="*/ 15 w 60"/>
                <a:gd name="T7" fmla="*/ 25 h 38"/>
                <a:gd name="T8" fmla="*/ 21 w 60"/>
                <a:gd name="T9" fmla="*/ 27 h 38"/>
                <a:gd name="T10" fmla="*/ 27 w 60"/>
                <a:gd name="T11" fmla="*/ 30 h 38"/>
                <a:gd name="T12" fmla="*/ 34 w 60"/>
                <a:gd name="T13" fmla="*/ 32 h 38"/>
                <a:gd name="T14" fmla="*/ 43 w 60"/>
                <a:gd name="T15" fmla="*/ 34 h 38"/>
                <a:gd name="T16" fmla="*/ 50 w 60"/>
                <a:gd name="T17" fmla="*/ 36 h 38"/>
                <a:gd name="T18" fmla="*/ 60 w 60"/>
                <a:gd name="T19" fmla="*/ 38 h 38"/>
                <a:gd name="T20" fmla="*/ 60 w 60"/>
                <a:gd name="T21" fmla="*/ 30 h 38"/>
                <a:gd name="T22" fmla="*/ 50 w 60"/>
                <a:gd name="T23" fmla="*/ 28 h 38"/>
                <a:gd name="T24" fmla="*/ 43 w 60"/>
                <a:gd name="T25" fmla="*/ 26 h 38"/>
                <a:gd name="T26" fmla="*/ 34 w 60"/>
                <a:gd name="T27" fmla="*/ 25 h 38"/>
                <a:gd name="T28" fmla="*/ 29 w 60"/>
                <a:gd name="T29" fmla="*/ 22 h 38"/>
                <a:gd name="T30" fmla="*/ 23 w 60"/>
                <a:gd name="T31" fmla="*/ 19 h 38"/>
                <a:gd name="T32" fmla="*/ 17 w 60"/>
                <a:gd name="T33" fmla="*/ 17 h 38"/>
                <a:gd name="T34" fmla="*/ 12 w 60"/>
                <a:gd name="T35" fmla="*/ 13 h 38"/>
                <a:gd name="T36" fmla="*/ 8 w 60"/>
                <a:gd name="T37" fmla="*/ 9 h 38"/>
                <a:gd name="T38" fmla="*/ 0 w 60"/>
                <a:gd name="T39" fmla="*/ 12 h 38"/>
                <a:gd name="T40" fmla="*/ 8 w 60"/>
                <a:gd name="T41" fmla="*/ 9 h 38"/>
                <a:gd name="T42" fmla="*/ 0 w 60"/>
                <a:gd name="T43" fmla="*/ 0 h 38"/>
                <a:gd name="T44" fmla="*/ 0 w 60"/>
                <a:gd name="T45" fmla="*/ 12 h 38"/>
                <a:gd name="T46" fmla="*/ 10 w 60"/>
                <a:gd name="T47" fmla="*/ 12 h 3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8"/>
                <a:gd name="T74" fmla="*/ 60 w 60"/>
                <a:gd name="T75" fmla="*/ 38 h 3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8">
                  <a:moveTo>
                    <a:pt x="10" y="12"/>
                  </a:moveTo>
                  <a:lnTo>
                    <a:pt x="3" y="14"/>
                  </a:lnTo>
                  <a:lnTo>
                    <a:pt x="8" y="21"/>
                  </a:lnTo>
                  <a:lnTo>
                    <a:pt x="15" y="25"/>
                  </a:lnTo>
                  <a:lnTo>
                    <a:pt x="21" y="27"/>
                  </a:lnTo>
                  <a:lnTo>
                    <a:pt x="27" y="30"/>
                  </a:lnTo>
                  <a:lnTo>
                    <a:pt x="34" y="32"/>
                  </a:lnTo>
                  <a:lnTo>
                    <a:pt x="43" y="34"/>
                  </a:lnTo>
                  <a:lnTo>
                    <a:pt x="50" y="36"/>
                  </a:lnTo>
                  <a:lnTo>
                    <a:pt x="60" y="38"/>
                  </a:lnTo>
                  <a:lnTo>
                    <a:pt x="60" y="30"/>
                  </a:lnTo>
                  <a:lnTo>
                    <a:pt x="50" y="28"/>
                  </a:lnTo>
                  <a:lnTo>
                    <a:pt x="43" y="26"/>
                  </a:lnTo>
                  <a:lnTo>
                    <a:pt x="34" y="25"/>
                  </a:lnTo>
                  <a:lnTo>
                    <a:pt x="29" y="22"/>
                  </a:lnTo>
                  <a:lnTo>
                    <a:pt x="23" y="19"/>
                  </a:lnTo>
                  <a:lnTo>
                    <a:pt x="17" y="17"/>
                  </a:lnTo>
                  <a:lnTo>
                    <a:pt x="12" y="13"/>
                  </a:lnTo>
                  <a:lnTo>
                    <a:pt x="8" y="9"/>
                  </a:lnTo>
                  <a:lnTo>
                    <a:pt x="0" y="12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8" name="Freeform 63"/>
            <p:cNvSpPr>
              <a:spLocks/>
            </p:cNvSpPr>
            <p:nvPr/>
          </p:nvSpPr>
          <p:spPr bwMode="auto">
            <a:xfrm>
              <a:off x="4544" y="3122"/>
              <a:ext cx="10" cy="317"/>
            </a:xfrm>
            <a:custGeom>
              <a:avLst/>
              <a:gdLst>
                <a:gd name="T0" fmla="*/ 3 w 10"/>
                <a:gd name="T1" fmla="*/ 302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8 w 10"/>
                <a:gd name="T11" fmla="*/ 308 h 317"/>
                <a:gd name="T12" fmla="*/ 0 w 10"/>
                <a:gd name="T13" fmla="*/ 305 h 317"/>
                <a:gd name="T14" fmla="*/ 0 w 10"/>
                <a:gd name="T15" fmla="*/ 317 h 317"/>
                <a:gd name="T16" fmla="*/ 8 w 10"/>
                <a:gd name="T17" fmla="*/ 308 h 317"/>
                <a:gd name="T18" fmla="*/ 3 w 10"/>
                <a:gd name="T19" fmla="*/ 302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3" y="302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8" y="308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8" y="308"/>
                  </a:lnTo>
                  <a:lnTo>
                    <a:pt x="3" y="3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9" name="Freeform 64"/>
            <p:cNvSpPr>
              <a:spLocks/>
            </p:cNvSpPr>
            <p:nvPr/>
          </p:nvSpPr>
          <p:spPr bwMode="auto">
            <a:xfrm>
              <a:off x="4549" y="2842"/>
              <a:ext cx="113" cy="306"/>
            </a:xfrm>
            <a:custGeom>
              <a:avLst/>
              <a:gdLst>
                <a:gd name="T0" fmla="*/ 0 w 113"/>
                <a:gd name="T1" fmla="*/ 306 h 306"/>
                <a:gd name="T2" fmla="*/ 5 w 113"/>
                <a:gd name="T3" fmla="*/ 300 h 306"/>
                <a:gd name="T4" fmla="*/ 11 w 113"/>
                <a:gd name="T5" fmla="*/ 296 h 306"/>
                <a:gd name="T6" fmla="*/ 17 w 113"/>
                <a:gd name="T7" fmla="*/ 294 h 306"/>
                <a:gd name="T8" fmla="*/ 23 w 113"/>
                <a:gd name="T9" fmla="*/ 291 h 306"/>
                <a:gd name="T10" fmla="*/ 29 w 113"/>
                <a:gd name="T11" fmla="*/ 289 h 306"/>
                <a:gd name="T12" fmla="*/ 38 w 113"/>
                <a:gd name="T13" fmla="*/ 287 h 306"/>
                <a:gd name="T14" fmla="*/ 45 w 113"/>
                <a:gd name="T15" fmla="*/ 286 h 306"/>
                <a:gd name="T16" fmla="*/ 55 w 113"/>
                <a:gd name="T17" fmla="*/ 285 h 306"/>
                <a:gd name="T18" fmla="*/ 64 w 113"/>
                <a:gd name="T19" fmla="*/ 284 h 306"/>
                <a:gd name="T20" fmla="*/ 74 w 113"/>
                <a:gd name="T21" fmla="*/ 281 h 306"/>
                <a:gd name="T22" fmla="*/ 84 w 113"/>
                <a:gd name="T23" fmla="*/ 280 h 306"/>
                <a:gd name="T24" fmla="*/ 93 w 113"/>
                <a:gd name="T25" fmla="*/ 277 h 306"/>
                <a:gd name="T26" fmla="*/ 101 w 113"/>
                <a:gd name="T27" fmla="*/ 274 h 306"/>
                <a:gd name="T28" fmla="*/ 107 w 113"/>
                <a:gd name="T29" fmla="*/ 269 h 306"/>
                <a:gd name="T30" fmla="*/ 112 w 113"/>
                <a:gd name="T31" fmla="*/ 263 h 306"/>
                <a:gd name="T32" fmla="*/ 113 w 113"/>
                <a:gd name="T33" fmla="*/ 255 h 306"/>
                <a:gd name="T34" fmla="*/ 113 w 113"/>
                <a:gd name="T35" fmla="*/ 51 h 306"/>
                <a:gd name="T36" fmla="*/ 112 w 113"/>
                <a:gd name="T37" fmla="*/ 43 h 306"/>
                <a:gd name="T38" fmla="*/ 107 w 113"/>
                <a:gd name="T39" fmla="*/ 36 h 306"/>
                <a:gd name="T40" fmla="*/ 101 w 113"/>
                <a:gd name="T41" fmla="*/ 31 h 306"/>
                <a:gd name="T42" fmla="*/ 93 w 113"/>
                <a:gd name="T43" fmla="*/ 29 h 306"/>
                <a:gd name="T44" fmla="*/ 84 w 113"/>
                <a:gd name="T45" fmla="*/ 26 h 306"/>
                <a:gd name="T46" fmla="*/ 74 w 113"/>
                <a:gd name="T47" fmla="*/ 25 h 306"/>
                <a:gd name="T48" fmla="*/ 64 w 113"/>
                <a:gd name="T49" fmla="*/ 23 h 306"/>
                <a:gd name="T50" fmla="*/ 55 w 113"/>
                <a:gd name="T51" fmla="*/ 22 h 306"/>
                <a:gd name="T52" fmla="*/ 45 w 113"/>
                <a:gd name="T53" fmla="*/ 21 h 306"/>
                <a:gd name="T54" fmla="*/ 38 w 113"/>
                <a:gd name="T55" fmla="*/ 18 h 306"/>
                <a:gd name="T56" fmla="*/ 29 w 113"/>
                <a:gd name="T57" fmla="*/ 17 h 306"/>
                <a:gd name="T58" fmla="*/ 23 w 113"/>
                <a:gd name="T59" fmla="*/ 14 h 306"/>
                <a:gd name="T60" fmla="*/ 17 w 113"/>
                <a:gd name="T61" fmla="*/ 12 h 306"/>
                <a:gd name="T62" fmla="*/ 11 w 113"/>
                <a:gd name="T63" fmla="*/ 9 h 306"/>
                <a:gd name="T64" fmla="*/ 5 w 113"/>
                <a:gd name="T65" fmla="*/ 5 h 306"/>
                <a:gd name="T66" fmla="*/ 0 w 113"/>
                <a:gd name="T67" fmla="*/ 0 h 306"/>
                <a:gd name="T68" fmla="*/ 0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0" y="306"/>
                  </a:moveTo>
                  <a:lnTo>
                    <a:pt x="5" y="300"/>
                  </a:lnTo>
                  <a:lnTo>
                    <a:pt x="11" y="296"/>
                  </a:lnTo>
                  <a:lnTo>
                    <a:pt x="17" y="294"/>
                  </a:lnTo>
                  <a:lnTo>
                    <a:pt x="23" y="291"/>
                  </a:lnTo>
                  <a:lnTo>
                    <a:pt x="29" y="289"/>
                  </a:lnTo>
                  <a:lnTo>
                    <a:pt x="38" y="287"/>
                  </a:lnTo>
                  <a:lnTo>
                    <a:pt x="45" y="286"/>
                  </a:lnTo>
                  <a:lnTo>
                    <a:pt x="55" y="285"/>
                  </a:lnTo>
                  <a:lnTo>
                    <a:pt x="64" y="284"/>
                  </a:lnTo>
                  <a:lnTo>
                    <a:pt x="74" y="281"/>
                  </a:lnTo>
                  <a:lnTo>
                    <a:pt x="84" y="280"/>
                  </a:lnTo>
                  <a:lnTo>
                    <a:pt x="93" y="277"/>
                  </a:lnTo>
                  <a:lnTo>
                    <a:pt x="101" y="274"/>
                  </a:lnTo>
                  <a:lnTo>
                    <a:pt x="107" y="269"/>
                  </a:lnTo>
                  <a:lnTo>
                    <a:pt x="112" y="263"/>
                  </a:lnTo>
                  <a:lnTo>
                    <a:pt x="113" y="255"/>
                  </a:lnTo>
                  <a:lnTo>
                    <a:pt x="113" y="51"/>
                  </a:lnTo>
                  <a:lnTo>
                    <a:pt x="112" y="43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9"/>
                  </a:lnTo>
                  <a:lnTo>
                    <a:pt x="84" y="26"/>
                  </a:lnTo>
                  <a:lnTo>
                    <a:pt x="74" y="25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1"/>
                  </a:lnTo>
                  <a:lnTo>
                    <a:pt x="38" y="18"/>
                  </a:lnTo>
                  <a:lnTo>
                    <a:pt x="29" y="17"/>
                  </a:lnTo>
                  <a:lnTo>
                    <a:pt x="23" y="14"/>
                  </a:lnTo>
                  <a:lnTo>
                    <a:pt x="17" y="12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3333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0" name="Freeform 65"/>
            <p:cNvSpPr>
              <a:spLocks/>
            </p:cNvSpPr>
            <p:nvPr/>
          </p:nvSpPr>
          <p:spPr bwMode="auto">
            <a:xfrm>
              <a:off x="4547" y="3123"/>
              <a:ext cx="57" cy="27"/>
            </a:xfrm>
            <a:custGeom>
              <a:avLst/>
              <a:gdLst>
                <a:gd name="T0" fmla="*/ 57 w 57"/>
                <a:gd name="T1" fmla="*/ 0 h 27"/>
                <a:gd name="T2" fmla="*/ 57 w 57"/>
                <a:gd name="T3" fmla="*/ 0 h 27"/>
                <a:gd name="T4" fmla="*/ 47 w 57"/>
                <a:gd name="T5" fmla="*/ 1 h 27"/>
                <a:gd name="T6" fmla="*/ 40 w 57"/>
                <a:gd name="T7" fmla="*/ 3 h 27"/>
                <a:gd name="T8" fmla="*/ 31 w 57"/>
                <a:gd name="T9" fmla="*/ 4 h 27"/>
                <a:gd name="T10" fmla="*/ 24 w 57"/>
                <a:gd name="T11" fmla="*/ 6 h 27"/>
                <a:gd name="T12" fmla="*/ 18 w 57"/>
                <a:gd name="T13" fmla="*/ 9 h 27"/>
                <a:gd name="T14" fmla="*/ 12 w 57"/>
                <a:gd name="T15" fmla="*/ 12 h 27"/>
                <a:gd name="T16" fmla="*/ 5 w 57"/>
                <a:gd name="T17" fmla="*/ 15 h 27"/>
                <a:gd name="T18" fmla="*/ 0 w 57"/>
                <a:gd name="T19" fmla="*/ 22 h 27"/>
                <a:gd name="T20" fmla="*/ 5 w 57"/>
                <a:gd name="T21" fmla="*/ 27 h 27"/>
                <a:gd name="T22" fmla="*/ 9 w 57"/>
                <a:gd name="T23" fmla="*/ 23 h 27"/>
                <a:gd name="T24" fmla="*/ 14 w 57"/>
                <a:gd name="T25" fmla="*/ 19 h 27"/>
                <a:gd name="T26" fmla="*/ 20 w 57"/>
                <a:gd name="T27" fmla="*/ 17 h 27"/>
                <a:gd name="T28" fmla="*/ 26 w 57"/>
                <a:gd name="T29" fmla="*/ 14 h 27"/>
                <a:gd name="T30" fmla="*/ 31 w 57"/>
                <a:gd name="T31" fmla="*/ 12 h 27"/>
                <a:gd name="T32" fmla="*/ 40 w 57"/>
                <a:gd name="T33" fmla="*/ 10 h 27"/>
                <a:gd name="T34" fmla="*/ 47 w 57"/>
                <a:gd name="T35" fmla="*/ 9 h 27"/>
                <a:gd name="T36" fmla="*/ 57 w 57"/>
                <a:gd name="T37" fmla="*/ 8 h 27"/>
                <a:gd name="T38" fmla="*/ 57 w 57"/>
                <a:gd name="T39" fmla="*/ 8 h 27"/>
                <a:gd name="T40" fmla="*/ 57 w 57"/>
                <a:gd name="T41" fmla="*/ 0 h 2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7"/>
                <a:gd name="T65" fmla="*/ 57 w 57"/>
                <a:gd name="T66" fmla="*/ 27 h 2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7">
                  <a:moveTo>
                    <a:pt x="57" y="0"/>
                  </a:moveTo>
                  <a:lnTo>
                    <a:pt x="57" y="0"/>
                  </a:lnTo>
                  <a:lnTo>
                    <a:pt x="47" y="1"/>
                  </a:lnTo>
                  <a:lnTo>
                    <a:pt x="40" y="3"/>
                  </a:lnTo>
                  <a:lnTo>
                    <a:pt x="31" y="4"/>
                  </a:lnTo>
                  <a:lnTo>
                    <a:pt x="24" y="6"/>
                  </a:lnTo>
                  <a:lnTo>
                    <a:pt x="18" y="9"/>
                  </a:lnTo>
                  <a:lnTo>
                    <a:pt x="12" y="12"/>
                  </a:lnTo>
                  <a:lnTo>
                    <a:pt x="5" y="15"/>
                  </a:lnTo>
                  <a:lnTo>
                    <a:pt x="0" y="22"/>
                  </a:lnTo>
                  <a:lnTo>
                    <a:pt x="5" y="27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20" y="17"/>
                  </a:lnTo>
                  <a:lnTo>
                    <a:pt x="26" y="14"/>
                  </a:lnTo>
                  <a:lnTo>
                    <a:pt x="31" y="12"/>
                  </a:lnTo>
                  <a:lnTo>
                    <a:pt x="40" y="10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1" name="Freeform 66"/>
            <p:cNvSpPr>
              <a:spLocks/>
            </p:cNvSpPr>
            <p:nvPr/>
          </p:nvSpPr>
          <p:spPr bwMode="auto">
            <a:xfrm>
              <a:off x="4604" y="3097"/>
              <a:ext cx="63" cy="34"/>
            </a:xfrm>
            <a:custGeom>
              <a:avLst/>
              <a:gdLst>
                <a:gd name="T0" fmla="*/ 53 w 63"/>
                <a:gd name="T1" fmla="*/ 0 h 34"/>
                <a:gd name="T2" fmla="*/ 53 w 63"/>
                <a:gd name="T3" fmla="*/ 0 h 34"/>
                <a:gd name="T4" fmla="*/ 53 w 63"/>
                <a:gd name="T5" fmla="*/ 7 h 34"/>
                <a:gd name="T6" fmla="*/ 49 w 63"/>
                <a:gd name="T7" fmla="*/ 12 h 34"/>
                <a:gd name="T8" fmla="*/ 44 w 63"/>
                <a:gd name="T9" fmla="*/ 16 h 34"/>
                <a:gd name="T10" fmla="*/ 37 w 63"/>
                <a:gd name="T11" fmla="*/ 18 h 34"/>
                <a:gd name="T12" fmla="*/ 29 w 63"/>
                <a:gd name="T13" fmla="*/ 21 h 34"/>
                <a:gd name="T14" fmla="*/ 19 w 63"/>
                <a:gd name="T15" fmla="*/ 22 h 34"/>
                <a:gd name="T16" fmla="*/ 9 w 63"/>
                <a:gd name="T17" fmla="*/ 25 h 34"/>
                <a:gd name="T18" fmla="*/ 0 w 63"/>
                <a:gd name="T19" fmla="*/ 26 h 34"/>
                <a:gd name="T20" fmla="*/ 0 w 63"/>
                <a:gd name="T21" fmla="*/ 34 h 34"/>
                <a:gd name="T22" fmla="*/ 9 w 63"/>
                <a:gd name="T23" fmla="*/ 32 h 34"/>
                <a:gd name="T24" fmla="*/ 19 w 63"/>
                <a:gd name="T25" fmla="*/ 30 h 34"/>
                <a:gd name="T26" fmla="*/ 29 w 63"/>
                <a:gd name="T27" fmla="*/ 29 h 34"/>
                <a:gd name="T28" fmla="*/ 40 w 63"/>
                <a:gd name="T29" fmla="*/ 26 h 34"/>
                <a:gd name="T30" fmla="*/ 47 w 63"/>
                <a:gd name="T31" fmla="*/ 23 h 34"/>
                <a:gd name="T32" fmla="*/ 54 w 63"/>
                <a:gd name="T33" fmla="*/ 17 h 34"/>
                <a:gd name="T34" fmla="*/ 60 w 63"/>
                <a:gd name="T35" fmla="*/ 9 h 34"/>
                <a:gd name="T36" fmla="*/ 63 w 63"/>
                <a:gd name="T37" fmla="*/ 0 h 34"/>
                <a:gd name="T38" fmla="*/ 63 w 63"/>
                <a:gd name="T39" fmla="*/ 0 h 34"/>
                <a:gd name="T40" fmla="*/ 53 w 63"/>
                <a:gd name="T41" fmla="*/ 0 h 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4"/>
                <a:gd name="T65" fmla="*/ 63 w 63"/>
                <a:gd name="T66" fmla="*/ 34 h 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4">
                  <a:moveTo>
                    <a:pt x="53" y="0"/>
                  </a:moveTo>
                  <a:lnTo>
                    <a:pt x="53" y="0"/>
                  </a:lnTo>
                  <a:lnTo>
                    <a:pt x="53" y="7"/>
                  </a:lnTo>
                  <a:lnTo>
                    <a:pt x="49" y="12"/>
                  </a:lnTo>
                  <a:lnTo>
                    <a:pt x="44" y="16"/>
                  </a:lnTo>
                  <a:lnTo>
                    <a:pt x="37" y="18"/>
                  </a:lnTo>
                  <a:lnTo>
                    <a:pt x="29" y="21"/>
                  </a:lnTo>
                  <a:lnTo>
                    <a:pt x="19" y="22"/>
                  </a:lnTo>
                  <a:lnTo>
                    <a:pt x="9" y="25"/>
                  </a:lnTo>
                  <a:lnTo>
                    <a:pt x="0" y="26"/>
                  </a:lnTo>
                  <a:lnTo>
                    <a:pt x="0" y="34"/>
                  </a:lnTo>
                  <a:lnTo>
                    <a:pt x="9" y="32"/>
                  </a:lnTo>
                  <a:lnTo>
                    <a:pt x="19" y="30"/>
                  </a:lnTo>
                  <a:lnTo>
                    <a:pt x="29" y="29"/>
                  </a:lnTo>
                  <a:lnTo>
                    <a:pt x="40" y="26"/>
                  </a:lnTo>
                  <a:lnTo>
                    <a:pt x="47" y="23"/>
                  </a:lnTo>
                  <a:lnTo>
                    <a:pt x="54" y="17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2" name="Freeform 67"/>
            <p:cNvSpPr>
              <a:spLocks/>
            </p:cNvSpPr>
            <p:nvPr/>
          </p:nvSpPr>
          <p:spPr bwMode="auto">
            <a:xfrm>
              <a:off x="4657" y="2893"/>
              <a:ext cx="10" cy="204"/>
            </a:xfrm>
            <a:custGeom>
              <a:avLst/>
              <a:gdLst>
                <a:gd name="T0" fmla="*/ 0 w 10"/>
                <a:gd name="T1" fmla="*/ 0 h 204"/>
                <a:gd name="T2" fmla="*/ 0 w 10"/>
                <a:gd name="T3" fmla="*/ 0 h 204"/>
                <a:gd name="T4" fmla="*/ 0 w 10"/>
                <a:gd name="T5" fmla="*/ 204 h 204"/>
                <a:gd name="T6" fmla="*/ 10 w 10"/>
                <a:gd name="T7" fmla="*/ 204 h 204"/>
                <a:gd name="T8" fmla="*/ 10 w 10"/>
                <a:gd name="T9" fmla="*/ 0 h 204"/>
                <a:gd name="T10" fmla="*/ 10 w 10"/>
                <a:gd name="T11" fmla="*/ 0 h 204"/>
                <a:gd name="T12" fmla="*/ 0 w 10"/>
                <a:gd name="T13" fmla="*/ 0 h 2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4"/>
                <a:gd name="T23" fmla="*/ 10 w 10"/>
                <a:gd name="T24" fmla="*/ 204 h 2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4">
                  <a:moveTo>
                    <a:pt x="0" y="0"/>
                  </a:moveTo>
                  <a:lnTo>
                    <a:pt x="0" y="0"/>
                  </a:lnTo>
                  <a:lnTo>
                    <a:pt x="0" y="204"/>
                  </a:lnTo>
                  <a:lnTo>
                    <a:pt x="10" y="204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3" name="Freeform 68"/>
            <p:cNvSpPr>
              <a:spLocks/>
            </p:cNvSpPr>
            <p:nvPr/>
          </p:nvSpPr>
          <p:spPr bwMode="auto">
            <a:xfrm>
              <a:off x="4604" y="2860"/>
              <a:ext cx="63" cy="33"/>
            </a:xfrm>
            <a:custGeom>
              <a:avLst/>
              <a:gdLst>
                <a:gd name="T0" fmla="*/ 0 w 63"/>
                <a:gd name="T1" fmla="*/ 8 h 33"/>
                <a:gd name="T2" fmla="*/ 0 w 63"/>
                <a:gd name="T3" fmla="*/ 8 h 33"/>
                <a:gd name="T4" fmla="*/ 9 w 63"/>
                <a:gd name="T5" fmla="*/ 9 h 33"/>
                <a:gd name="T6" fmla="*/ 19 w 63"/>
                <a:gd name="T7" fmla="*/ 11 h 33"/>
                <a:gd name="T8" fmla="*/ 29 w 63"/>
                <a:gd name="T9" fmla="*/ 12 h 33"/>
                <a:gd name="T10" fmla="*/ 37 w 63"/>
                <a:gd name="T11" fmla="*/ 15 h 33"/>
                <a:gd name="T12" fmla="*/ 44 w 63"/>
                <a:gd name="T13" fmla="*/ 17 h 33"/>
                <a:gd name="T14" fmla="*/ 49 w 63"/>
                <a:gd name="T15" fmla="*/ 21 h 33"/>
                <a:gd name="T16" fmla="*/ 53 w 63"/>
                <a:gd name="T17" fmla="*/ 26 h 33"/>
                <a:gd name="T18" fmla="*/ 53 w 63"/>
                <a:gd name="T19" fmla="*/ 33 h 33"/>
                <a:gd name="T20" fmla="*/ 63 w 63"/>
                <a:gd name="T21" fmla="*/ 33 h 33"/>
                <a:gd name="T22" fmla="*/ 60 w 63"/>
                <a:gd name="T23" fmla="*/ 24 h 33"/>
                <a:gd name="T24" fmla="*/ 54 w 63"/>
                <a:gd name="T25" fmla="*/ 16 h 33"/>
                <a:gd name="T26" fmla="*/ 47 w 63"/>
                <a:gd name="T27" fmla="*/ 9 h 33"/>
                <a:gd name="T28" fmla="*/ 40 w 63"/>
                <a:gd name="T29" fmla="*/ 7 h 33"/>
                <a:gd name="T30" fmla="*/ 29 w 63"/>
                <a:gd name="T31" fmla="*/ 4 h 33"/>
                <a:gd name="T32" fmla="*/ 19 w 63"/>
                <a:gd name="T33" fmla="*/ 3 h 33"/>
                <a:gd name="T34" fmla="*/ 9 w 63"/>
                <a:gd name="T35" fmla="*/ 2 h 33"/>
                <a:gd name="T36" fmla="*/ 0 w 63"/>
                <a:gd name="T37" fmla="*/ 0 h 33"/>
                <a:gd name="T38" fmla="*/ 0 w 63"/>
                <a:gd name="T39" fmla="*/ 0 h 33"/>
                <a:gd name="T40" fmla="*/ 0 w 63"/>
                <a:gd name="T41" fmla="*/ 8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1"/>
                  </a:lnTo>
                  <a:lnTo>
                    <a:pt x="29" y="12"/>
                  </a:lnTo>
                  <a:lnTo>
                    <a:pt x="37" y="15"/>
                  </a:lnTo>
                  <a:lnTo>
                    <a:pt x="44" y="17"/>
                  </a:lnTo>
                  <a:lnTo>
                    <a:pt x="49" y="21"/>
                  </a:lnTo>
                  <a:lnTo>
                    <a:pt x="53" y="26"/>
                  </a:lnTo>
                  <a:lnTo>
                    <a:pt x="53" y="33"/>
                  </a:lnTo>
                  <a:lnTo>
                    <a:pt x="63" y="33"/>
                  </a:lnTo>
                  <a:lnTo>
                    <a:pt x="60" y="24"/>
                  </a:lnTo>
                  <a:lnTo>
                    <a:pt x="54" y="16"/>
                  </a:lnTo>
                  <a:lnTo>
                    <a:pt x="47" y="9"/>
                  </a:lnTo>
                  <a:lnTo>
                    <a:pt x="40" y="7"/>
                  </a:lnTo>
                  <a:lnTo>
                    <a:pt x="29" y="4"/>
                  </a:lnTo>
                  <a:lnTo>
                    <a:pt x="19" y="3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4" name="Freeform 69"/>
            <p:cNvSpPr>
              <a:spLocks/>
            </p:cNvSpPr>
            <p:nvPr/>
          </p:nvSpPr>
          <p:spPr bwMode="auto">
            <a:xfrm>
              <a:off x="4544" y="2831"/>
              <a:ext cx="60" cy="37"/>
            </a:xfrm>
            <a:custGeom>
              <a:avLst/>
              <a:gdLst>
                <a:gd name="T0" fmla="*/ 10 w 60"/>
                <a:gd name="T1" fmla="*/ 11 h 37"/>
                <a:gd name="T2" fmla="*/ 3 w 60"/>
                <a:gd name="T3" fmla="*/ 14 h 37"/>
                <a:gd name="T4" fmla="*/ 8 w 60"/>
                <a:gd name="T5" fmla="*/ 20 h 37"/>
                <a:gd name="T6" fmla="*/ 15 w 60"/>
                <a:gd name="T7" fmla="*/ 24 h 37"/>
                <a:gd name="T8" fmla="*/ 21 w 60"/>
                <a:gd name="T9" fmla="*/ 27 h 37"/>
                <a:gd name="T10" fmla="*/ 27 w 60"/>
                <a:gd name="T11" fmla="*/ 29 h 37"/>
                <a:gd name="T12" fmla="*/ 34 w 60"/>
                <a:gd name="T13" fmla="*/ 32 h 37"/>
                <a:gd name="T14" fmla="*/ 43 w 60"/>
                <a:gd name="T15" fmla="*/ 33 h 37"/>
                <a:gd name="T16" fmla="*/ 50 w 60"/>
                <a:gd name="T17" fmla="*/ 36 h 37"/>
                <a:gd name="T18" fmla="*/ 60 w 60"/>
                <a:gd name="T19" fmla="*/ 37 h 37"/>
                <a:gd name="T20" fmla="*/ 60 w 60"/>
                <a:gd name="T21" fmla="*/ 29 h 37"/>
                <a:gd name="T22" fmla="*/ 50 w 60"/>
                <a:gd name="T23" fmla="*/ 28 h 37"/>
                <a:gd name="T24" fmla="*/ 43 w 60"/>
                <a:gd name="T25" fmla="*/ 25 h 37"/>
                <a:gd name="T26" fmla="*/ 34 w 60"/>
                <a:gd name="T27" fmla="*/ 24 h 37"/>
                <a:gd name="T28" fmla="*/ 29 w 60"/>
                <a:gd name="T29" fmla="*/ 22 h 37"/>
                <a:gd name="T30" fmla="*/ 23 w 60"/>
                <a:gd name="T31" fmla="*/ 19 h 37"/>
                <a:gd name="T32" fmla="*/ 17 w 60"/>
                <a:gd name="T33" fmla="*/ 16 h 37"/>
                <a:gd name="T34" fmla="*/ 12 w 60"/>
                <a:gd name="T35" fmla="*/ 12 h 37"/>
                <a:gd name="T36" fmla="*/ 8 w 60"/>
                <a:gd name="T37" fmla="*/ 9 h 37"/>
                <a:gd name="T38" fmla="*/ 0 w 60"/>
                <a:gd name="T39" fmla="*/ 11 h 37"/>
                <a:gd name="T40" fmla="*/ 8 w 60"/>
                <a:gd name="T41" fmla="*/ 9 h 37"/>
                <a:gd name="T42" fmla="*/ 0 w 60"/>
                <a:gd name="T43" fmla="*/ 0 h 37"/>
                <a:gd name="T44" fmla="*/ 0 w 60"/>
                <a:gd name="T45" fmla="*/ 11 h 37"/>
                <a:gd name="T46" fmla="*/ 10 w 60"/>
                <a:gd name="T47" fmla="*/ 11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10" y="11"/>
                  </a:moveTo>
                  <a:lnTo>
                    <a:pt x="3" y="14"/>
                  </a:lnTo>
                  <a:lnTo>
                    <a:pt x="8" y="20"/>
                  </a:lnTo>
                  <a:lnTo>
                    <a:pt x="15" y="24"/>
                  </a:lnTo>
                  <a:lnTo>
                    <a:pt x="21" y="27"/>
                  </a:lnTo>
                  <a:lnTo>
                    <a:pt x="27" y="29"/>
                  </a:lnTo>
                  <a:lnTo>
                    <a:pt x="34" y="32"/>
                  </a:lnTo>
                  <a:lnTo>
                    <a:pt x="43" y="33"/>
                  </a:lnTo>
                  <a:lnTo>
                    <a:pt x="50" y="36"/>
                  </a:lnTo>
                  <a:lnTo>
                    <a:pt x="60" y="37"/>
                  </a:lnTo>
                  <a:lnTo>
                    <a:pt x="60" y="29"/>
                  </a:lnTo>
                  <a:lnTo>
                    <a:pt x="50" y="28"/>
                  </a:lnTo>
                  <a:lnTo>
                    <a:pt x="43" y="25"/>
                  </a:lnTo>
                  <a:lnTo>
                    <a:pt x="34" y="24"/>
                  </a:lnTo>
                  <a:lnTo>
                    <a:pt x="29" y="22"/>
                  </a:lnTo>
                  <a:lnTo>
                    <a:pt x="23" y="19"/>
                  </a:lnTo>
                  <a:lnTo>
                    <a:pt x="17" y="16"/>
                  </a:lnTo>
                  <a:lnTo>
                    <a:pt x="12" y="12"/>
                  </a:lnTo>
                  <a:lnTo>
                    <a:pt x="8" y="9"/>
                  </a:lnTo>
                  <a:lnTo>
                    <a:pt x="0" y="11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5" name="Freeform 70"/>
            <p:cNvSpPr>
              <a:spLocks/>
            </p:cNvSpPr>
            <p:nvPr/>
          </p:nvSpPr>
          <p:spPr bwMode="auto">
            <a:xfrm>
              <a:off x="4544" y="2842"/>
              <a:ext cx="10" cy="317"/>
            </a:xfrm>
            <a:custGeom>
              <a:avLst/>
              <a:gdLst>
                <a:gd name="T0" fmla="*/ 3 w 10"/>
                <a:gd name="T1" fmla="*/ 303 h 317"/>
                <a:gd name="T2" fmla="*/ 10 w 10"/>
                <a:gd name="T3" fmla="*/ 306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6 h 317"/>
                <a:gd name="T10" fmla="*/ 8 w 10"/>
                <a:gd name="T11" fmla="*/ 308 h 317"/>
                <a:gd name="T12" fmla="*/ 0 w 10"/>
                <a:gd name="T13" fmla="*/ 306 h 317"/>
                <a:gd name="T14" fmla="*/ 0 w 10"/>
                <a:gd name="T15" fmla="*/ 317 h 317"/>
                <a:gd name="T16" fmla="*/ 8 w 10"/>
                <a:gd name="T17" fmla="*/ 308 h 317"/>
                <a:gd name="T18" fmla="*/ 3 w 10"/>
                <a:gd name="T19" fmla="*/ 303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3" y="303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8" y="308"/>
                  </a:lnTo>
                  <a:lnTo>
                    <a:pt x="0" y="306"/>
                  </a:lnTo>
                  <a:lnTo>
                    <a:pt x="0" y="317"/>
                  </a:lnTo>
                  <a:lnTo>
                    <a:pt x="8" y="308"/>
                  </a:lnTo>
                  <a:lnTo>
                    <a:pt x="3" y="3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6" name="Freeform 71"/>
            <p:cNvSpPr>
              <a:spLocks/>
            </p:cNvSpPr>
            <p:nvPr/>
          </p:nvSpPr>
          <p:spPr bwMode="auto">
            <a:xfrm>
              <a:off x="4549" y="2560"/>
              <a:ext cx="113" cy="307"/>
            </a:xfrm>
            <a:custGeom>
              <a:avLst/>
              <a:gdLst>
                <a:gd name="T0" fmla="*/ 0 w 113"/>
                <a:gd name="T1" fmla="*/ 307 h 307"/>
                <a:gd name="T2" fmla="*/ 5 w 113"/>
                <a:gd name="T3" fmla="*/ 302 h 307"/>
                <a:gd name="T4" fmla="*/ 11 w 113"/>
                <a:gd name="T5" fmla="*/ 298 h 307"/>
                <a:gd name="T6" fmla="*/ 17 w 113"/>
                <a:gd name="T7" fmla="*/ 294 h 307"/>
                <a:gd name="T8" fmla="*/ 23 w 113"/>
                <a:gd name="T9" fmla="*/ 291 h 307"/>
                <a:gd name="T10" fmla="*/ 29 w 113"/>
                <a:gd name="T11" fmla="*/ 290 h 307"/>
                <a:gd name="T12" fmla="*/ 38 w 113"/>
                <a:gd name="T13" fmla="*/ 289 h 307"/>
                <a:gd name="T14" fmla="*/ 45 w 113"/>
                <a:gd name="T15" fmla="*/ 286 h 307"/>
                <a:gd name="T16" fmla="*/ 55 w 113"/>
                <a:gd name="T17" fmla="*/ 285 h 307"/>
                <a:gd name="T18" fmla="*/ 64 w 113"/>
                <a:gd name="T19" fmla="*/ 283 h 307"/>
                <a:gd name="T20" fmla="*/ 74 w 113"/>
                <a:gd name="T21" fmla="*/ 281 h 307"/>
                <a:gd name="T22" fmla="*/ 84 w 113"/>
                <a:gd name="T23" fmla="*/ 280 h 307"/>
                <a:gd name="T24" fmla="*/ 93 w 113"/>
                <a:gd name="T25" fmla="*/ 277 h 307"/>
                <a:gd name="T26" fmla="*/ 101 w 113"/>
                <a:gd name="T27" fmla="*/ 274 h 307"/>
                <a:gd name="T28" fmla="*/ 107 w 113"/>
                <a:gd name="T29" fmla="*/ 269 h 307"/>
                <a:gd name="T30" fmla="*/ 112 w 113"/>
                <a:gd name="T31" fmla="*/ 264 h 307"/>
                <a:gd name="T32" fmla="*/ 113 w 113"/>
                <a:gd name="T33" fmla="*/ 256 h 307"/>
                <a:gd name="T34" fmla="*/ 113 w 113"/>
                <a:gd name="T35" fmla="*/ 51 h 307"/>
                <a:gd name="T36" fmla="*/ 112 w 113"/>
                <a:gd name="T37" fmla="*/ 43 h 307"/>
                <a:gd name="T38" fmla="*/ 107 w 113"/>
                <a:gd name="T39" fmla="*/ 38 h 307"/>
                <a:gd name="T40" fmla="*/ 101 w 113"/>
                <a:gd name="T41" fmla="*/ 32 h 307"/>
                <a:gd name="T42" fmla="*/ 93 w 113"/>
                <a:gd name="T43" fmla="*/ 30 h 307"/>
                <a:gd name="T44" fmla="*/ 84 w 113"/>
                <a:gd name="T45" fmla="*/ 27 h 307"/>
                <a:gd name="T46" fmla="*/ 74 w 113"/>
                <a:gd name="T47" fmla="*/ 26 h 307"/>
                <a:gd name="T48" fmla="*/ 64 w 113"/>
                <a:gd name="T49" fmla="*/ 23 h 307"/>
                <a:gd name="T50" fmla="*/ 55 w 113"/>
                <a:gd name="T51" fmla="*/ 22 h 307"/>
                <a:gd name="T52" fmla="*/ 45 w 113"/>
                <a:gd name="T53" fmla="*/ 21 h 307"/>
                <a:gd name="T54" fmla="*/ 38 w 113"/>
                <a:gd name="T55" fmla="*/ 18 h 307"/>
                <a:gd name="T56" fmla="*/ 29 w 113"/>
                <a:gd name="T57" fmla="*/ 17 h 307"/>
                <a:gd name="T58" fmla="*/ 23 w 113"/>
                <a:gd name="T59" fmla="*/ 14 h 307"/>
                <a:gd name="T60" fmla="*/ 17 w 113"/>
                <a:gd name="T61" fmla="*/ 13 h 307"/>
                <a:gd name="T62" fmla="*/ 11 w 113"/>
                <a:gd name="T63" fmla="*/ 9 h 307"/>
                <a:gd name="T64" fmla="*/ 5 w 113"/>
                <a:gd name="T65" fmla="*/ 5 h 307"/>
                <a:gd name="T66" fmla="*/ 0 w 113"/>
                <a:gd name="T67" fmla="*/ 0 h 307"/>
                <a:gd name="T68" fmla="*/ 0 w 113"/>
                <a:gd name="T69" fmla="*/ 307 h 30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7"/>
                <a:gd name="T107" fmla="*/ 113 w 113"/>
                <a:gd name="T108" fmla="*/ 307 h 30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7">
                  <a:moveTo>
                    <a:pt x="0" y="307"/>
                  </a:moveTo>
                  <a:lnTo>
                    <a:pt x="5" y="302"/>
                  </a:lnTo>
                  <a:lnTo>
                    <a:pt x="11" y="298"/>
                  </a:lnTo>
                  <a:lnTo>
                    <a:pt x="17" y="294"/>
                  </a:lnTo>
                  <a:lnTo>
                    <a:pt x="23" y="291"/>
                  </a:lnTo>
                  <a:lnTo>
                    <a:pt x="29" y="290"/>
                  </a:lnTo>
                  <a:lnTo>
                    <a:pt x="38" y="289"/>
                  </a:lnTo>
                  <a:lnTo>
                    <a:pt x="45" y="286"/>
                  </a:lnTo>
                  <a:lnTo>
                    <a:pt x="55" y="285"/>
                  </a:lnTo>
                  <a:lnTo>
                    <a:pt x="64" y="283"/>
                  </a:lnTo>
                  <a:lnTo>
                    <a:pt x="74" y="281"/>
                  </a:lnTo>
                  <a:lnTo>
                    <a:pt x="84" y="280"/>
                  </a:lnTo>
                  <a:lnTo>
                    <a:pt x="93" y="277"/>
                  </a:lnTo>
                  <a:lnTo>
                    <a:pt x="101" y="274"/>
                  </a:lnTo>
                  <a:lnTo>
                    <a:pt x="107" y="269"/>
                  </a:lnTo>
                  <a:lnTo>
                    <a:pt x="112" y="264"/>
                  </a:lnTo>
                  <a:lnTo>
                    <a:pt x="113" y="256"/>
                  </a:lnTo>
                  <a:lnTo>
                    <a:pt x="113" y="51"/>
                  </a:lnTo>
                  <a:lnTo>
                    <a:pt x="112" y="43"/>
                  </a:lnTo>
                  <a:lnTo>
                    <a:pt x="107" y="38"/>
                  </a:lnTo>
                  <a:lnTo>
                    <a:pt x="101" y="32"/>
                  </a:lnTo>
                  <a:lnTo>
                    <a:pt x="93" y="30"/>
                  </a:lnTo>
                  <a:lnTo>
                    <a:pt x="84" y="27"/>
                  </a:lnTo>
                  <a:lnTo>
                    <a:pt x="74" y="26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1"/>
                  </a:lnTo>
                  <a:lnTo>
                    <a:pt x="38" y="18"/>
                  </a:lnTo>
                  <a:lnTo>
                    <a:pt x="29" y="17"/>
                  </a:lnTo>
                  <a:lnTo>
                    <a:pt x="23" y="14"/>
                  </a:lnTo>
                  <a:lnTo>
                    <a:pt x="17" y="13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7"/>
                  </a:lnTo>
                  <a:close/>
                </a:path>
              </a:pathLst>
            </a:custGeom>
            <a:solidFill>
              <a:srgbClr val="007F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7" name="Freeform 72"/>
            <p:cNvSpPr>
              <a:spLocks/>
            </p:cNvSpPr>
            <p:nvPr/>
          </p:nvSpPr>
          <p:spPr bwMode="auto">
            <a:xfrm>
              <a:off x="4547" y="2841"/>
              <a:ext cx="57" cy="28"/>
            </a:xfrm>
            <a:custGeom>
              <a:avLst/>
              <a:gdLst>
                <a:gd name="T0" fmla="*/ 57 w 57"/>
                <a:gd name="T1" fmla="*/ 0 h 28"/>
                <a:gd name="T2" fmla="*/ 57 w 57"/>
                <a:gd name="T3" fmla="*/ 0 h 28"/>
                <a:gd name="T4" fmla="*/ 47 w 57"/>
                <a:gd name="T5" fmla="*/ 1 h 28"/>
                <a:gd name="T6" fmla="*/ 40 w 57"/>
                <a:gd name="T7" fmla="*/ 4 h 28"/>
                <a:gd name="T8" fmla="*/ 31 w 57"/>
                <a:gd name="T9" fmla="*/ 5 h 28"/>
                <a:gd name="T10" fmla="*/ 24 w 57"/>
                <a:gd name="T11" fmla="*/ 6 h 28"/>
                <a:gd name="T12" fmla="*/ 18 w 57"/>
                <a:gd name="T13" fmla="*/ 9 h 28"/>
                <a:gd name="T14" fmla="*/ 11 w 57"/>
                <a:gd name="T15" fmla="*/ 13 h 28"/>
                <a:gd name="T16" fmla="*/ 5 w 57"/>
                <a:gd name="T17" fmla="*/ 17 h 28"/>
                <a:gd name="T18" fmla="*/ 0 w 57"/>
                <a:gd name="T19" fmla="*/ 23 h 28"/>
                <a:gd name="T20" fmla="*/ 5 w 57"/>
                <a:gd name="T21" fmla="*/ 28 h 28"/>
                <a:gd name="T22" fmla="*/ 9 w 57"/>
                <a:gd name="T23" fmla="*/ 24 h 28"/>
                <a:gd name="T24" fmla="*/ 15 w 57"/>
                <a:gd name="T25" fmla="*/ 21 h 28"/>
                <a:gd name="T26" fmla="*/ 20 w 57"/>
                <a:gd name="T27" fmla="*/ 17 h 28"/>
                <a:gd name="T28" fmla="*/ 26 w 57"/>
                <a:gd name="T29" fmla="*/ 14 h 28"/>
                <a:gd name="T30" fmla="*/ 31 w 57"/>
                <a:gd name="T31" fmla="*/ 13 h 28"/>
                <a:gd name="T32" fmla="*/ 40 w 57"/>
                <a:gd name="T33" fmla="*/ 12 h 28"/>
                <a:gd name="T34" fmla="*/ 47 w 57"/>
                <a:gd name="T35" fmla="*/ 9 h 28"/>
                <a:gd name="T36" fmla="*/ 57 w 57"/>
                <a:gd name="T37" fmla="*/ 8 h 28"/>
                <a:gd name="T38" fmla="*/ 57 w 57"/>
                <a:gd name="T39" fmla="*/ 8 h 28"/>
                <a:gd name="T40" fmla="*/ 57 w 57"/>
                <a:gd name="T41" fmla="*/ 0 h 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8"/>
                <a:gd name="T65" fmla="*/ 57 w 57"/>
                <a:gd name="T66" fmla="*/ 28 h 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8">
                  <a:moveTo>
                    <a:pt x="57" y="0"/>
                  </a:moveTo>
                  <a:lnTo>
                    <a:pt x="57" y="0"/>
                  </a:lnTo>
                  <a:lnTo>
                    <a:pt x="47" y="1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6"/>
                  </a:lnTo>
                  <a:lnTo>
                    <a:pt x="18" y="9"/>
                  </a:lnTo>
                  <a:lnTo>
                    <a:pt x="11" y="13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5" y="28"/>
                  </a:lnTo>
                  <a:lnTo>
                    <a:pt x="9" y="24"/>
                  </a:lnTo>
                  <a:lnTo>
                    <a:pt x="15" y="21"/>
                  </a:lnTo>
                  <a:lnTo>
                    <a:pt x="20" y="17"/>
                  </a:lnTo>
                  <a:lnTo>
                    <a:pt x="26" y="14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8" name="Freeform 73"/>
            <p:cNvSpPr>
              <a:spLocks/>
            </p:cNvSpPr>
            <p:nvPr/>
          </p:nvSpPr>
          <p:spPr bwMode="auto">
            <a:xfrm>
              <a:off x="4604" y="2816"/>
              <a:ext cx="63" cy="33"/>
            </a:xfrm>
            <a:custGeom>
              <a:avLst/>
              <a:gdLst>
                <a:gd name="T0" fmla="*/ 53 w 63"/>
                <a:gd name="T1" fmla="*/ 0 h 33"/>
                <a:gd name="T2" fmla="*/ 53 w 63"/>
                <a:gd name="T3" fmla="*/ 0 h 33"/>
                <a:gd name="T4" fmla="*/ 53 w 63"/>
                <a:gd name="T5" fmla="*/ 7 h 33"/>
                <a:gd name="T6" fmla="*/ 49 w 63"/>
                <a:gd name="T7" fmla="*/ 11 h 33"/>
                <a:gd name="T8" fmla="*/ 44 w 63"/>
                <a:gd name="T9" fmla="*/ 15 h 33"/>
                <a:gd name="T10" fmla="*/ 37 w 63"/>
                <a:gd name="T11" fmla="*/ 17 h 33"/>
                <a:gd name="T12" fmla="*/ 29 w 63"/>
                <a:gd name="T13" fmla="*/ 20 h 33"/>
                <a:gd name="T14" fmla="*/ 19 w 63"/>
                <a:gd name="T15" fmla="*/ 21 h 33"/>
                <a:gd name="T16" fmla="*/ 9 w 63"/>
                <a:gd name="T17" fmla="*/ 24 h 33"/>
                <a:gd name="T18" fmla="*/ 0 w 63"/>
                <a:gd name="T19" fmla="*/ 25 h 33"/>
                <a:gd name="T20" fmla="*/ 0 w 63"/>
                <a:gd name="T21" fmla="*/ 33 h 33"/>
                <a:gd name="T22" fmla="*/ 9 w 63"/>
                <a:gd name="T23" fmla="*/ 31 h 33"/>
                <a:gd name="T24" fmla="*/ 19 w 63"/>
                <a:gd name="T25" fmla="*/ 29 h 33"/>
                <a:gd name="T26" fmla="*/ 29 w 63"/>
                <a:gd name="T27" fmla="*/ 27 h 33"/>
                <a:gd name="T28" fmla="*/ 40 w 63"/>
                <a:gd name="T29" fmla="*/ 25 h 33"/>
                <a:gd name="T30" fmla="*/ 47 w 63"/>
                <a:gd name="T31" fmla="*/ 22 h 33"/>
                <a:gd name="T32" fmla="*/ 54 w 63"/>
                <a:gd name="T33" fmla="*/ 16 h 33"/>
                <a:gd name="T34" fmla="*/ 60 w 63"/>
                <a:gd name="T35" fmla="*/ 9 h 33"/>
                <a:gd name="T36" fmla="*/ 63 w 63"/>
                <a:gd name="T37" fmla="*/ 0 h 33"/>
                <a:gd name="T38" fmla="*/ 63 w 63"/>
                <a:gd name="T39" fmla="*/ 0 h 33"/>
                <a:gd name="T40" fmla="*/ 53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53" y="0"/>
                  </a:moveTo>
                  <a:lnTo>
                    <a:pt x="53" y="0"/>
                  </a:lnTo>
                  <a:lnTo>
                    <a:pt x="53" y="7"/>
                  </a:lnTo>
                  <a:lnTo>
                    <a:pt x="49" y="11"/>
                  </a:lnTo>
                  <a:lnTo>
                    <a:pt x="44" y="15"/>
                  </a:lnTo>
                  <a:lnTo>
                    <a:pt x="37" y="17"/>
                  </a:lnTo>
                  <a:lnTo>
                    <a:pt x="29" y="20"/>
                  </a:lnTo>
                  <a:lnTo>
                    <a:pt x="19" y="21"/>
                  </a:lnTo>
                  <a:lnTo>
                    <a:pt x="9" y="24"/>
                  </a:lnTo>
                  <a:lnTo>
                    <a:pt x="0" y="25"/>
                  </a:lnTo>
                  <a:lnTo>
                    <a:pt x="0" y="33"/>
                  </a:lnTo>
                  <a:lnTo>
                    <a:pt x="9" y="31"/>
                  </a:lnTo>
                  <a:lnTo>
                    <a:pt x="19" y="29"/>
                  </a:lnTo>
                  <a:lnTo>
                    <a:pt x="29" y="27"/>
                  </a:lnTo>
                  <a:lnTo>
                    <a:pt x="40" y="25"/>
                  </a:lnTo>
                  <a:lnTo>
                    <a:pt x="47" y="22"/>
                  </a:lnTo>
                  <a:lnTo>
                    <a:pt x="54" y="16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9" name="Freeform 74"/>
            <p:cNvSpPr>
              <a:spLocks/>
            </p:cNvSpPr>
            <p:nvPr/>
          </p:nvSpPr>
          <p:spPr bwMode="auto">
            <a:xfrm>
              <a:off x="4657" y="2611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0" name="Freeform 75"/>
            <p:cNvSpPr>
              <a:spLocks/>
            </p:cNvSpPr>
            <p:nvPr/>
          </p:nvSpPr>
          <p:spPr bwMode="auto">
            <a:xfrm>
              <a:off x="4604" y="2578"/>
              <a:ext cx="63" cy="33"/>
            </a:xfrm>
            <a:custGeom>
              <a:avLst/>
              <a:gdLst>
                <a:gd name="T0" fmla="*/ 0 w 63"/>
                <a:gd name="T1" fmla="*/ 8 h 33"/>
                <a:gd name="T2" fmla="*/ 0 w 63"/>
                <a:gd name="T3" fmla="*/ 8 h 33"/>
                <a:gd name="T4" fmla="*/ 9 w 63"/>
                <a:gd name="T5" fmla="*/ 9 h 33"/>
                <a:gd name="T6" fmla="*/ 19 w 63"/>
                <a:gd name="T7" fmla="*/ 12 h 33"/>
                <a:gd name="T8" fmla="*/ 29 w 63"/>
                <a:gd name="T9" fmla="*/ 13 h 33"/>
                <a:gd name="T10" fmla="*/ 37 w 63"/>
                <a:gd name="T11" fmla="*/ 16 h 33"/>
                <a:gd name="T12" fmla="*/ 44 w 63"/>
                <a:gd name="T13" fmla="*/ 18 h 33"/>
                <a:gd name="T14" fmla="*/ 49 w 63"/>
                <a:gd name="T15" fmla="*/ 22 h 33"/>
                <a:gd name="T16" fmla="*/ 53 w 63"/>
                <a:gd name="T17" fmla="*/ 26 h 33"/>
                <a:gd name="T18" fmla="*/ 53 w 63"/>
                <a:gd name="T19" fmla="*/ 33 h 33"/>
                <a:gd name="T20" fmla="*/ 63 w 63"/>
                <a:gd name="T21" fmla="*/ 33 h 33"/>
                <a:gd name="T22" fmla="*/ 60 w 63"/>
                <a:gd name="T23" fmla="*/ 24 h 33"/>
                <a:gd name="T24" fmla="*/ 54 w 63"/>
                <a:gd name="T25" fmla="*/ 17 h 33"/>
                <a:gd name="T26" fmla="*/ 47 w 63"/>
                <a:gd name="T27" fmla="*/ 11 h 33"/>
                <a:gd name="T28" fmla="*/ 40 w 63"/>
                <a:gd name="T29" fmla="*/ 8 h 33"/>
                <a:gd name="T30" fmla="*/ 29 w 63"/>
                <a:gd name="T31" fmla="*/ 5 h 33"/>
                <a:gd name="T32" fmla="*/ 19 w 63"/>
                <a:gd name="T33" fmla="*/ 4 h 33"/>
                <a:gd name="T34" fmla="*/ 9 w 63"/>
                <a:gd name="T35" fmla="*/ 2 h 33"/>
                <a:gd name="T36" fmla="*/ 0 w 63"/>
                <a:gd name="T37" fmla="*/ 0 h 33"/>
                <a:gd name="T38" fmla="*/ 0 w 63"/>
                <a:gd name="T39" fmla="*/ 0 h 33"/>
                <a:gd name="T40" fmla="*/ 0 w 63"/>
                <a:gd name="T41" fmla="*/ 8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2"/>
                  </a:lnTo>
                  <a:lnTo>
                    <a:pt x="29" y="13"/>
                  </a:lnTo>
                  <a:lnTo>
                    <a:pt x="37" y="16"/>
                  </a:lnTo>
                  <a:lnTo>
                    <a:pt x="44" y="18"/>
                  </a:lnTo>
                  <a:lnTo>
                    <a:pt x="49" y="22"/>
                  </a:lnTo>
                  <a:lnTo>
                    <a:pt x="53" y="26"/>
                  </a:lnTo>
                  <a:lnTo>
                    <a:pt x="53" y="33"/>
                  </a:lnTo>
                  <a:lnTo>
                    <a:pt x="63" y="33"/>
                  </a:lnTo>
                  <a:lnTo>
                    <a:pt x="60" y="24"/>
                  </a:lnTo>
                  <a:lnTo>
                    <a:pt x="54" y="17"/>
                  </a:lnTo>
                  <a:lnTo>
                    <a:pt x="47" y="11"/>
                  </a:lnTo>
                  <a:lnTo>
                    <a:pt x="40" y="8"/>
                  </a:lnTo>
                  <a:lnTo>
                    <a:pt x="29" y="5"/>
                  </a:lnTo>
                  <a:lnTo>
                    <a:pt x="19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1" name="Freeform 76"/>
            <p:cNvSpPr>
              <a:spLocks/>
            </p:cNvSpPr>
            <p:nvPr/>
          </p:nvSpPr>
          <p:spPr bwMode="auto">
            <a:xfrm>
              <a:off x="4544" y="2547"/>
              <a:ext cx="60" cy="39"/>
            </a:xfrm>
            <a:custGeom>
              <a:avLst/>
              <a:gdLst>
                <a:gd name="T0" fmla="*/ 10 w 60"/>
                <a:gd name="T1" fmla="*/ 13 h 39"/>
                <a:gd name="T2" fmla="*/ 3 w 60"/>
                <a:gd name="T3" fmla="*/ 16 h 39"/>
                <a:gd name="T4" fmla="*/ 8 w 60"/>
                <a:gd name="T5" fmla="*/ 22 h 39"/>
                <a:gd name="T6" fmla="*/ 14 w 60"/>
                <a:gd name="T7" fmla="*/ 26 h 39"/>
                <a:gd name="T8" fmla="*/ 21 w 60"/>
                <a:gd name="T9" fmla="*/ 30 h 39"/>
                <a:gd name="T10" fmla="*/ 27 w 60"/>
                <a:gd name="T11" fmla="*/ 31 h 39"/>
                <a:gd name="T12" fmla="*/ 34 w 60"/>
                <a:gd name="T13" fmla="*/ 34 h 39"/>
                <a:gd name="T14" fmla="*/ 43 w 60"/>
                <a:gd name="T15" fmla="*/ 35 h 39"/>
                <a:gd name="T16" fmla="*/ 50 w 60"/>
                <a:gd name="T17" fmla="*/ 38 h 39"/>
                <a:gd name="T18" fmla="*/ 60 w 60"/>
                <a:gd name="T19" fmla="*/ 39 h 39"/>
                <a:gd name="T20" fmla="*/ 60 w 60"/>
                <a:gd name="T21" fmla="*/ 31 h 39"/>
                <a:gd name="T22" fmla="*/ 50 w 60"/>
                <a:gd name="T23" fmla="*/ 30 h 39"/>
                <a:gd name="T24" fmla="*/ 43 w 60"/>
                <a:gd name="T25" fmla="*/ 27 h 39"/>
                <a:gd name="T26" fmla="*/ 34 w 60"/>
                <a:gd name="T27" fmla="*/ 26 h 39"/>
                <a:gd name="T28" fmla="*/ 29 w 60"/>
                <a:gd name="T29" fmla="*/ 23 h 39"/>
                <a:gd name="T30" fmla="*/ 23 w 60"/>
                <a:gd name="T31" fmla="*/ 22 h 39"/>
                <a:gd name="T32" fmla="*/ 18 w 60"/>
                <a:gd name="T33" fmla="*/ 18 h 39"/>
                <a:gd name="T34" fmla="*/ 12 w 60"/>
                <a:gd name="T35" fmla="*/ 14 h 39"/>
                <a:gd name="T36" fmla="*/ 8 w 60"/>
                <a:gd name="T37" fmla="*/ 11 h 39"/>
                <a:gd name="T38" fmla="*/ 0 w 60"/>
                <a:gd name="T39" fmla="*/ 13 h 39"/>
                <a:gd name="T40" fmla="*/ 8 w 60"/>
                <a:gd name="T41" fmla="*/ 11 h 39"/>
                <a:gd name="T42" fmla="*/ 0 w 60"/>
                <a:gd name="T43" fmla="*/ 0 h 39"/>
                <a:gd name="T44" fmla="*/ 0 w 60"/>
                <a:gd name="T45" fmla="*/ 13 h 39"/>
                <a:gd name="T46" fmla="*/ 10 w 60"/>
                <a:gd name="T47" fmla="*/ 13 h 3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9"/>
                <a:gd name="T74" fmla="*/ 60 w 60"/>
                <a:gd name="T75" fmla="*/ 39 h 3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9">
                  <a:moveTo>
                    <a:pt x="10" y="13"/>
                  </a:moveTo>
                  <a:lnTo>
                    <a:pt x="3" y="16"/>
                  </a:lnTo>
                  <a:lnTo>
                    <a:pt x="8" y="22"/>
                  </a:lnTo>
                  <a:lnTo>
                    <a:pt x="14" y="26"/>
                  </a:lnTo>
                  <a:lnTo>
                    <a:pt x="21" y="30"/>
                  </a:lnTo>
                  <a:lnTo>
                    <a:pt x="27" y="31"/>
                  </a:lnTo>
                  <a:lnTo>
                    <a:pt x="34" y="34"/>
                  </a:lnTo>
                  <a:lnTo>
                    <a:pt x="43" y="35"/>
                  </a:lnTo>
                  <a:lnTo>
                    <a:pt x="50" y="38"/>
                  </a:lnTo>
                  <a:lnTo>
                    <a:pt x="60" y="39"/>
                  </a:lnTo>
                  <a:lnTo>
                    <a:pt x="60" y="31"/>
                  </a:lnTo>
                  <a:lnTo>
                    <a:pt x="50" y="30"/>
                  </a:lnTo>
                  <a:lnTo>
                    <a:pt x="43" y="27"/>
                  </a:lnTo>
                  <a:lnTo>
                    <a:pt x="34" y="26"/>
                  </a:lnTo>
                  <a:lnTo>
                    <a:pt x="29" y="23"/>
                  </a:lnTo>
                  <a:lnTo>
                    <a:pt x="23" y="22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8" y="11"/>
                  </a:lnTo>
                  <a:lnTo>
                    <a:pt x="0" y="13"/>
                  </a:lnTo>
                  <a:lnTo>
                    <a:pt x="8" y="11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0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2" name="Freeform 77"/>
            <p:cNvSpPr>
              <a:spLocks/>
            </p:cNvSpPr>
            <p:nvPr/>
          </p:nvSpPr>
          <p:spPr bwMode="auto">
            <a:xfrm>
              <a:off x="4544" y="2560"/>
              <a:ext cx="10" cy="320"/>
            </a:xfrm>
            <a:custGeom>
              <a:avLst/>
              <a:gdLst>
                <a:gd name="T0" fmla="*/ 3 w 10"/>
                <a:gd name="T1" fmla="*/ 304 h 320"/>
                <a:gd name="T2" fmla="*/ 10 w 10"/>
                <a:gd name="T3" fmla="*/ 307 h 320"/>
                <a:gd name="T4" fmla="*/ 10 w 10"/>
                <a:gd name="T5" fmla="*/ 0 h 320"/>
                <a:gd name="T6" fmla="*/ 0 w 10"/>
                <a:gd name="T7" fmla="*/ 0 h 320"/>
                <a:gd name="T8" fmla="*/ 0 w 10"/>
                <a:gd name="T9" fmla="*/ 307 h 320"/>
                <a:gd name="T10" fmla="*/ 8 w 10"/>
                <a:gd name="T11" fmla="*/ 309 h 320"/>
                <a:gd name="T12" fmla="*/ 0 w 10"/>
                <a:gd name="T13" fmla="*/ 307 h 320"/>
                <a:gd name="T14" fmla="*/ 0 w 10"/>
                <a:gd name="T15" fmla="*/ 320 h 320"/>
                <a:gd name="T16" fmla="*/ 8 w 10"/>
                <a:gd name="T17" fmla="*/ 309 h 320"/>
                <a:gd name="T18" fmla="*/ 3 w 10"/>
                <a:gd name="T19" fmla="*/ 304 h 3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20"/>
                <a:gd name="T32" fmla="*/ 10 w 10"/>
                <a:gd name="T33" fmla="*/ 320 h 32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20">
                  <a:moveTo>
                    <a:pt x="3" y="304"/>
                  </a:moveTo>
                  <a:lnTo>
                    <a:pt x="10" y="30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7"/>
                  </a:lnTo>
                  <a:lnTo>
                    <a:pt x="8" y="309"/>
                  </a:lnTo>
                  <a:lnTo>
                    <a:pt x="0" y="307"/>
                  </a:lnTo>
                  <a:lnTo>
                    <a:pt x="0" y="320"/>
                  </a:lnTo>
                  <a:lnTo>
                    <a:pt x="8" y="309"/>
                  </a:lnTo>
                  <a:lnTo>
                    <a:pt x="3" y="3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3" name="Freeform 78"/>
            <p:cNvSpPr>
              <a:spLocks/>
            </p:cNvSpPr>
            <p:nvPr/>
          </p:nvSpPr>
          <p:spPr bwMode="auto">
            <a:xfrm>
              <a:off x="4549" y="2278"/>
              <a:ext cx="113" cy="304"/>
            </a:xfrm>
            <a:custGeom>
              <a:avLst/>
              <a:gdLst>
                <a:gd name="T0" fmla="*/ 0 w 113"/>
                <a:gd name="T1" fmla="*/ 304 h 304"/>
                <a:gd name="T2" fmla="*/ 5 w 113"/>
                <a:gd name="T3" fmla="*/ 299 h 304"/>
                <a:gd name="T4" fmla="*/ 11 w 113"/>
                <a:gd name="T5" fmla="*/ 295 h 304"/>
                <a:gd name="T6" fmla="*/ 17 w 113"/>
                <a:gd name="T7" fmla="*/ 292 h 304"/>
                <a:gd name="T8" fmla="*/ 23 w 113"/>
                <a:gd name="T9" fmla="*/ 290 h 304"/>
                <a:gd name="T10" fmla="*/ 29 w 113"/>
                <a:gd name="T11" fmla="*/ 287 h 304"/>
                <a:gd name="T12" fmla="*/ 38 w 113"/>
                <a:gd name="T13" fmla="*/ 286 h 304"/>
                <a:gd name="T14" fmla="*/ 45 w 113"/>
                <a:gd name="T15" fmla="*/ 283 h 304"/>
                <a:gd name="T16" fmla="*/ 55 w 113"/>
                <a:gd name="T17" fmla="*/ 282 h 304"/>
                <a:gd name="T18" fmla="*/ 64 w 113"/>
                <a:gd name="T19" fmla="*/ 281 h 304"/>
                <a:gd name="T20" fmla="*/ 74 w 113"/>
                <a:gd name="T21" fmla="*/ 280 h 304"/>
                <a:gd name="T22" fmla="*/ 84 w 113"/>
                <a:gd name="T23" fmla="*/ 278 h 304"/>
                <a:gd name="T24" fmla="*/ 93 w 113"/>
                <a:gd name="T25" fmla="*/ 276 h 304"/>
                <a:gd name="T26" fmla="*/ 101 w 113"/>
                <a:gd name="T27" fmla="*/ 273 h 304"/>
                <a:gd name="T28" fmla="*/ 107 w 113"/>
                <a:gd name="T29" fmla="*/ 268 h 304"/>
                <a:gd name="T30" fmla="*/ 112 w 113"/>
                <a:gd name="T31" fmla="*/ 261 h 304"/>
                <a:gd name="T32" fmla="*/ 113 w 113"/>
                <a:gd name="T33" fmla="*/ 254 h 304"/>
                <a:gd name="T34" fmla="*/ 113 w 113"/>
                <a:gd name="T35" fmla="*/ 49 h 304"/>
                <a:gd name="T36" fmla="*/ 112 w 113"/>
                <a:gd name="T37" fmla="*/ 41 h 304"/>
                <a:gd name="T38" fmla="*/ 107 w 113"/>
                <a:gd name="T39" fmla="*/ 36 h 304"/>
                <a:gd name="T40" fmla="*/ 101 w 113"/>
                <a:gd name="T41" fmla="*/ 31 h 304"/>
                <a:gd name="T42" fmla="*/ 93 w 113"/>
                <a:gd name="T43" fmla="*/ 29 h 304"/>
                <a:gd name="T44" fmla="*/ 84 w 113"/>
                <a:gd name="T45" fmla="*/ 26 h 304"/>
                <a:gd name="T46" fmla="*/ 74 w 113"/>
                <a:gd name="T47" fmla="*/ 25 h 304"/>
                <a:gd name="T48" fmla="*/ 64 w 113"/>
                <a:gd name="T49" fmla="*/ 23 h 304"/>
                <a:gd name="T50" fmla="*/ 55 w 113"/>
                <a:gd name="T51" fmla="*/ 22 h 304"/>
                <a:gd name="T52" fmla="*/ 45 w 113"/>
                <a:gd name="T53" fmla="*/ 21 h 304"/>
                <a:gd name="T54" fmla="*/ 38 w 113"/>
                <a:gd name="T55" fmla="*/ 18 h 304"/>
                <a:gd name="T56" fmla="*/ 29 w 113"/>
                <a:gd name="T57" fmla="*/ 17 h 304"/>
                <a:gd name="T58" fmla="*/ 23 w 113"/>
                <a:gd name="T59" fmla="*/ 14 h 304"/>
                <a:gd name="T60" fmla="*/ 17 w 113"/>
                <a:gd name="T61" fmla="*/ 12 h 304"/>
                <a:gd name="T62" fmla="*/ 11 w 113"/>
                <a:gd name="T63" fmla="*/ 9 h 304"/>
                <a:gd name="T64" fmla="*/ 5 w 113"/>
                <a:gd name="T65" fmla="*/ 5 h 304"/>
                <a:gd name="T66" fmla="*/ 0 w 113"/>
                <a:gd name="T67" fmla="*/ 0 h 304"/>
                <a:gd name="T68" fmla="*/ 0 w 113"/>
                <a:gd name="T69" fmla="*/ 304 h 3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4"/>
                <a:gd name="T107" fmla="*/ 113 w 113"/>
                <a:gd name="T108" fmla="*/ 304 h 3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4">
                  <a:moveTo>
                    <a:pt x="0" y="304"/>
                  </a:moveTo>
                  <a:lnTo>
                    <a:pt x="5" y="299"/>
                  </a:lnTo>
                  <a:lnTo>
                    <a:pt x="11" y="295"/>
                  </a:lnTo>
                  <a:lnTo>
                    <a:pt x="17" y="292"/>
                  </a:lnTo>
                  <a:lnTo>
                    <a:pt x="23" y="290"/>
                  </a:lnTo>
                  <a:lnTo>
                    <a:pt x="29" y="287"/>
                  </a:lnTo>
                  <a:lnTo>
                    <a:pt x="38" y="286"/>
                  </a:lnTo>
                  <a:lnTo>
                    <a:pt x="45" y="283"/>
                  </a:lnTo>
                  <a:lnTo>
                    <a:pt x="55" y="282"/>
                  </a:lnTo>
                  <a:lnTo>
                    <a:pt x="64" y="281"/>
                  </a:lnTo>
                  <a:lnTo>
                    <a:pt x="74" y="280"/>
                  </a:lnTo>
                  <a:lnTo>
                    <a:pt x="84" y="278"/>
                  </a:lnTo>
                  <a:lnTo>
                    <a:pt x="93" y="276"/>
                  </a:lnTo>
                  <a:lnTo>
                    <a:pt x="101" y="273"/>
                  </a:lnTo>
                  <a:lnTo>
                    <a:pt x="107" y="268"/>
                  </a:lnTo>
                  <a:lnTo>
                    <a:pt x="112" y="261"/>
                  </a:lnTo>
                  <a:lnTo>
                    <a:pt x="113" y="254"/>
                  </a:lnTo>
                  <a:lnTo>
                    <a:pt x="113" y="49"/>
                  </a:lnTo>
                  <a:lnTo>
                    <a:pt x="112" y="41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9"/>
                  </a:lnTo>
                  <a:lnTo>
                    <a:pt x="84" y="26"/>
                  </a:lnTo>
                  <a:lnTo>
                    <a:pt x="74" y="25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1"/>
                  </a:lnTo>
                  <a:lnTo>
                    <a:pt x="38" y="18"/>
                  </a:lnTo>
                  <a:lnTo>
                    <a:pt x="29" y="17"/>
                  </a:lnTo>
                  <a:lnTo>
                    <a:pt x="23" y="14"/>
                  </a:lnTo>
                  <a:lnTo>
                    <a:pt x="17" y="12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4" name="Freeform 79"/>
            <p:cNvSpPr>
              <a:spLocks/>
            </p:cNvSpPr>
            <p:nvPr/>
          </p:nvSpPr>
          <p:spPr bwMode="auto">
            <a:xfrm>
              <a:off x="4547" y="2556"/>
              <a:ext cx="57" cy="29"/>
            </a:xfrm>
            <a:custGeom>
              <a:avLst/>
              <a:gdLst>
                <a:gd name="T0" fmla="*/ 57 w 57"/>
                <a:gd name="T1" fmla="*/ 0 h 29"/>
                <a:gd name="T2" fmla="*/ 57 w 57"/>
                <a:gd name="T3" fmla="*/ 0 h 29"/>
                <a:gd name="T4" fmla="*/ 47 w 57"/>
                <a:gd name="T5" fmla="*/ 2 h 29"/>
                <a:gd name="T6" fmla="*/ 40 w 57"/>
                <a:gd name="T7" fmla="*/ 4 h 29"/>
                <a:gd name="T8" fmla="*/ 31 w 57"/>
                <a:gd name="T9" fmla="*/ 5 h 29"/>
                <a:gd name="T10" fmla="*/ 24 w 57"/>
                <a:gd name="T11" fmla="*/ 8 h 29"/>
                <a:gd name="T12" fmla="*/ 18 w 57"/>
                <a:gd name="T13" fmla="*/ 11 h 29"/>
                <a:gd name="T14" fmla="*/ 12 w 57"/>
                <a:gd name="T15" fmla="*/ 13 h 29"/>
                <a:gd name="T16" fmla="*/ 5 w 57"/>
                <a:gd name="T17" fmla="*/ 17 h 29"/>
                <a:gd name="T18" fmla="*/ 0 w 57"/>
                <a:gd name="T19" fmla="*/ 24 h 29"/>
                <a:gd name="T20" fmla="*/ 5 w 57"/>
                <a:gd name="T21" fmla="*/ 29 h 29"/>
                <a:gd name="T22" fmla="*/ 9 w 57"/>
                <a:gd name="T23" fmla="*/ 25 h 29"/>
                <a:gd name="T24" fmla="*/ 14 w 57"/>
                <a:gd name="T25" fmla="*/ 21 h 29"/>
                <a:gd name="T26" fmla="*/ 20 w 57"/>
                <a:gd name="T27" fmla="*/ 18 h 29"/>
                <a:gd name="T28" fmla="*/ 26 w 57"/>
                <a:gd name="T29" fmla="*/ 16 h 29"/>
                <a:gd name="T30" fmla="*/ 31 w 57"/>
                <a:gd name="T31" fmla="*/ 13 h 29"/>
                <a:gd name="T32" fmla="*/ 40 w 57"/>
                <a:gd name="T33" fmla="*/ 12 h 29"/>
                <a:gd name="T34" fmla="*/ 47 w 57"/>
                <a:gd name="T35" fmla="*/ 9 h 29"/>
                <a:gd name="T36" fmla="*/ 57 w 57"/>
                <a:gd name="T37" fmla="*/ 8 h 29"/>
                <a:gd name="T38" fmla="*/ 57 w 57"/>
                <a:gd name="T39" fmla="*/ 8 h 29"/>
                <a:gd name="T40" fmla="*/ 57 w 57"/>
                <a:gd name="T41" fmla="*/ 0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57" y="0"/>
                  </a:moveTo>
                  <a:lnTo>
                    <a:pt x="57" y="0"/>
                  </a:lnTo>
                  <a:lnTo>
                    <a:pt x="47" y="2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8"/>
                  </a:lnTo>
                  <a:lnTo>
                    <a:pt x="18" y="11"/>
                  </a:lnTo>
                  <a:lnTo>
                    <a:pt x="12" y="13"/>
                  </a:lnTo>
                  <a:lnTo>
                    <a:pt x="5" y="17"/>
                  </a:lnTo>
                  <a:lnTo>
                    <a:pt x="0" y="24"/>
                  </a:lnTo>
                  <a:lnTo>
                    <a:pt x="5" y="29"/>
                  </a:lnTo>
                  <a:lnTo>
                    <a:pt x="9" y="25"/>
                  </a:lnTo>
                  <a:lnTo>
                    <a:pt x="14" y="21"/>
                  </a:lnTo>
                  <a:lnTo>
                    <a:pt x="20" y="18"/>
                  </a:lnTo>
                  <a:lnTo>
                    <a:pt x="26" y="16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5" name="Freeform 80"/>
            <p:cNvSpPr>
              <a:spLocks/>
            </p:cNvSpPr>
            <p:nvPr/>
          </p:nvSpPr>
          <p:spPr bwMode="auto">
            <a:xfrm>
              <a:off x="4604" y="2532"/>
              <a:ext cx="63" cy="32"/>
            </a:xfrm>
            <a:custGeom>
              <a:avLst/>
              <a:gdLst>
                <a:gd name="T0" fmla="*/ 53 w 63"/>
                <a:gd name="T1" fmla="*/ 0 h 32"/>
                <a:gd name="T2" fmla="*/ 53 w 63"/>
                <a:gd name="T3" fmla="*/ 0 h 32"/>
                <a:gd name="T4" fmla="*/ 53 w 63"/>
                <a:gd name="T5" fmla="*/ 6 h 32"/>
                <a:gd name="T6" fmla="*/ 49 w 63"/>
                <a:gd name="T7" fmla="*/ 11 h 32"/>
                <a:gd name="T8" fmla="*/ 44 w 63"/>
                <a:gd name="T9" fmla="*/ 15 h 32"/>
                <a:gd name="T10" fmla="*/ 37 w 63"/>
                <a:gd name="T11" fmla="*/ 18 h 32"/>
                <a:gd name="T12" fmla="*/ 29 w 63"/>
                <a:gd name="T13" fmla="*/ 20 h 32"/>
                <a:gd name="T14" fmla="*/ 19 w 63"/>
                <a:gd name="T15" fmla="*/ 22 h 32"/>
                <a:gd name="T16" fmla="*/ 9 w 63"/>
                <a:gd name="T17" fmla="*/ 23 h 32"/>
                <a:gd name="T18" fmla="*/ 0 w 63"/>
                <a:gd name="T19" fmla="*/ 24 h 32"/>
                <a:gd name="T20" fmla="*/ 0 w 63"/>
                <a:gd name="T21" fmla="*/ 32 h 32"/>
                <a:gd name="T22" fmla="*/ 9 w 63"/>
                <a:gd name="T23" fmla="*/ 31 h 32"/>
                <a:gd name="T24" fmla="*/ 19 w 63"/>
                <a:gd name="T25" fmla="*/ 29 h 32"/>
                <a:gd name="T26" fmla="*/ 29 w 63"/>
                <a:gd name="T27" fmla="*/ 28 h 32"/>
                <a:gd name="T28" fmla="*/ 40 w 63"/>
                <a:gd name="T29" fmla="*/ 26 h 32"/>
                <a:gd name="T30" fmla="*/ 47 w 63"/>
                <a:gd name="T31" fmla="*/ 23 h 32"/>
                <a:gd name="T32" fmla="*/ 54 w 63"/>
                <a:gd name="T33" fmla="*/ 16 h 32"/>
                <a:gd name="T34" fmla="*/ 60 w 63"/>
                <a:gd name="T35" fmla="*/ 9 h 32"/>
                <a:gd name="T36" fmla="*/ 63 w 63"/>
                <a:gd name="T37" fmla="*/ 0 h 32"/>
                <a:gd name="T38" fmla="*/ 63 w 63"/>
                <a:gd name="T39" fmla="*/ 0 h 32"/>
                <a:gd name="T40" fmla="*/ 5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53" y="0"/>
                  </a:moveTo>
                  <a:lnTo>
                    <a:pt x="53" y="0"/>
                  </a:lnTo>
                  <a:lnTo>
                    <a:pt x="53" y="6"/>
                  </a:lnTo>
                  <a:lnTo>
                    <a:pt x="49" y="11"/>
                  </a:lnTo>
                  <a:lnTo>
                    <a:pt x="44" y="15"/>
                  </a:lnTo>
                  <a:lnTo>
                    <a:pt x="37" y="18"/>
                  </a:lnTo>
                  <a:lnTo>
                    <a:pt x="29" y="20"/>
                  </a:lnTo>
                  <a:lnTo>
                    <a:pt x="19" y="22"/>
                  </a:lnTo>
                  <a:lnTo>
                    <a:pt x="9" y="23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9" y="31"/>
                  </a:lnTo>
                  <a:lnTo>
                    <a:pt x="19" y="29"/>
                  </a:lnTo>
                  <a:lnTo>
                    <a:pt x="29" y="28"/>
                  </a:lnTo>
                  <a:lnTo>
                    <a:pt x="40" y="26"/>
                  </a:lnTo>
                  <a:lnTo>
                    <a:pt x="47" y="23"/>
                  </a:lnTo>
                  <a:lnTo>
                    <a:pt x="54" y="16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6" name="Freeform 81"/>
            <p:cNvSpPr>
              <a:spLocks/>
            </p:cNvSpPr>
            <p:nvPr/>
          </p:nvSpPr>
          <p:spPr bwMode="auto">
            <a:xfrm>
              <a:off x="4657" y="2327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7" name="Freeform 82"/>
            <p:cNvSpPr>
              <a:spLocks/>
            </p:cNvSpPr>
            <p:nvPr/>
          </p:nvSpPr>
          <p:spPr bwMode="auto">
            <a:xfrm>
              <a:off x="4604" y="2296"/>
              <a:ext cx="63" cy="31"/>
            </a:xfrm>
            <a:custGeom>
              <a:avLst/>
              <a:gdLst>
                <a:gd name="T0" fmla="*/ 0 w 63"/>
                <a:gd name="T1" fmla="*/ 8 h 31"/>
                <a:gd name="T2" fmla="*/ 0 w 63"/>
                <a:gd name="T3" fmla="*/ 8 h 31"/>
                <a:gd name="T4" fmla="*/ 9 w 63"/>
                <a:gd name="T5" fmla="*/ 9 h 31"/>
                <a:gd name="T6" fmla="*/ 19 w 63"/>
                <a:gd name="T7" fmla="*/ 11 h 31"/>
                <a:gd name="T8" fmla="*/ 29 w 63"/>
                <a:gd name="T9" fmla="*/ 12 h 31"/>
                <a:gd name="T10" fmla="*/ 37 w 63"/>
                <a:gd name="T11" fmla="*/ 14 h 31"/>
                <a:gd name="T12" fmla="*/ 44 w 63"/>
                <a:gd name="T13" fmla="*/ 17 h 31"/>
                <a:gd name="T14" fmla="*/ 49 w 63"/>
                <a:gd name="T15" fmla="*/ 21 h 31"/>
                <a:gd name="T16" fmla="*/ 53 w 63"/>
                <a:gd name="T17" fmla="*/ 25 h 31"/>
                <a:gd name="T18" fmla="*/ 53 w 63"/>
                <a:gd name="T19" fmla="*/ 31 h 31"/>
                <a:gd name="T20" fmla="*/ 63 w 63"/>
                <a:gd name="T21" fmla="*/ 31 h 31"/>
                <a:gd name="T22" fmla="*/ 60 w 63"/>
                <a:gd name="T23" fmla="*/ 22 h 31"/>
                <a:gd name="T24" fmla="*/ 54 w 63"/>
                <a:gd name="T25" fmla="*/ 16 h 31"/>
                <a:gd name="T26" fmla="*/ 47 w 63"/>
                <a:gd name="T27" fmla="*/ 9 h 31"/>
                <a:gd name="T28" fmla="*/ 40 w 63"/>
                <a:gd name="T29" fmla="*/ 7 h 31"/>
                <a:gd name="T30" fmla="*/ 29 w 63"/>
                <a:gd name="T31" fmla="*/ 4 h 31"/>
                <a:gd name="T32" fmla="*/ 19 w 63"/>
                <a:gd name="T33" fmla="*/ 3 h 31"/>
                <a:gd name="T34" fmla="*/ 9 w 63"/>
                <a:gd name="T35" fmla="*/ 1 h 31"/>
                <a:gd name="T36" fmla="*/ 0 w 63"/>
                <a:gd name="T37" fmla="*/ 0 h 31"/>
                <a:gd name="T38" fmla="*/ 0 w 63"/>
                <a:gd name="T39" fmla="*/ 0 h 31"/>
                <a:gd name="T40" fmla="*/ 0 w 63"/>
                <a:gd name="T41" fmla="*/ 8 h 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1"/>
                <a:gd name="T65" fmla="*/ 63 w 63"/>
                <a:gd name="T66" fmla="*/ 31 h 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1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1"/>
                  </a:lnTo>
                  <a:lnTo>
                    <a:pt x="29" y="12"/>
                  </a:lnTo>
                  <a:lnTo>
                    <a:pt x="37" y="14"/>
                  </a:lnTo>
                  <a:lnTo>
                    <a:pt x="44" y="17"/>
                  </a:lnTo>
                  <a:lnTo>
                    <a:pt x="49" y="21"/>
                  </a:lnTo>
                  <a:lnTo>
                    <a:pt x="53" y="25"/>
                  </a:lnTo>
                  <a:lnTo>
                    <a:pt x="53" y="31"/>
                  </a:lnTo>
                  <a:lnTo>
                    <a:pt x="63" y="31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7" y="9"/>
                  </a:lnTo>
                  <a:lnTo>
                    <a:pt x="40" y="7"/>
                  </a:lnTo>
                  <a:lnTo>
                    <a:pt x="29" y="4"/>
                  </a:lnTo>
                  <a:lnTo>
                    <a:pt x="19" y="3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8" name="Freeform 83"/>
            <p:cNvSpPr>
              <a:spLocks/>
            </p:cNvSpPr>
            <p:nvPr/>
          </p:nvSpPr>
          <p:spPr bwMode="auto">
            <a:xfrm>
              <a:off x="4544" y="2266"/>
              <a:ext cx="60" cy="38"/>
            </a:xfrm>
            <a:custGeom>
              <a:avLst/>
              <a:gdLst>
                <a:gd name="T0" fmla="*/ 10 w 60"/>
                <a:gd name="T1" fmla="*/ 12 h 38"/>
                <a:gd name="T2" fmla="*/ 3 w 60"/>
                <a:gd name="T3" fmla="*/ 15 h 38"/>
                <a:gd name="T4" fmla="*/ 8 w 60"/>
                <a:gd name="T5" fmla="*/ 21 h 38"/>
                <a:gd name="T6" fmla="*/ 15 w 60"/>
                <a:gd name="T7" fmla="*/ 25 h 38"/>
                <a:gd name="T8" fmla="*/ 21 w 60"/>
                <a:gd name="T9" fmla="*/ 28 h 38"/>
                <a:gd name="T10" fmla="*/ 27 w 60"/>
                <a:gd name="T11" fmla="*/ 30 h 38"/>
                <a:gd name="T12" fmla="*/ 34 w 60"/>
                <a:gd name="T13" fmla="*/ 33 h 38"/>
                <a:gd name="T14" fmla="*/ 43 w 60"/>
                <a:gd name="T15" fmla="*/ 34 h 38"/>
                <a:gd name="T16" fmla="*/ 50 w 60"/>
                <a:gd name="T17" fmla="*/ 37 h 38"/>
                <a:gd name="T18" fmla="*/ 60 w 60"/>
                <a:gd name="T19" fmla="*/ 38 h 38"/>
                <a:gd name="T20" fmla="*/ 60 w 60"/>
                <a:gd name="T21" fmla="*/ 30 h 38"/>
                <a:gd name="T22" fmla="*/ 50 w 60"/>
                <a:gd name="T23" fmla="*/ 29 h 38"/>
                <a:gd name="T24" fmla="*/ 43 w 60"/>
                <a:gd name="T25" fmla="*/ 26 h 38"/>
                <a:gd name="T26" fmla="*/ 34 w 60"/>
                <a:gd name="T27" fmla="*/ 25 h 38"/>
                <a:gd name="T28" fmla="*/ 29 w 60"/>
                <a:gd name="T29" fmla="*/ 22 h 38"/>
                <a:gd name="T30" fmla="*/ 23 w 60"/>
                <a:gd name="T31" fmla="*/ 20 h 38"/>
                <a:gd name="T32" fmla="*/ 17 w 60"/>
                <a:gd name="T33" fmla="*/ 17 h 38"/>
                <a:gd name="T34" fmla="*/ 12 w 60"/>
                <a:gd name="T35" fmla="*/ 13 h 38"/>
                <a:gd name="T36" fmla="*/ 8 w 60"/>
                <a:gd name="T37" fmla="*/ 9 h 38"/>
                <a:gd name="T38" fmla="*/ 0 w 60"/>
                <a:gd name="T39" fmla="*/ 12 h 38"/>
                <a:gd name="T40" fmla="*/ 8 w 60"/>
                <a:gd name="T41" fmla="*/ 9 h 38"/>
                <a:gd name="T42" fmla="*/ 0 w 60"/>
                <a:gd name="T43" fmla="*/ 0 h 38"/>
                <a:gd name="T44" fmla="*/ 0 w 60"/>
                <a:gd name="T45" fmla="*/ 12 h 38"/>
                <a:gd name="T46" fmla="*/ 10 w 60"/>
                <a:gd name="T47" fmla="*/ 12 h 3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8"/>
                <a:gd name="T74" fmla="*/ 60 w 60"/>
                <a:gd name="T75" fmla="*/ 38 h 3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8">
                  <a:moveTo>
                    <a:pt x="10" y="12"/>
                  </a:moveTo>
                  <a:lnTo>
                    <a:pt x="3" y="15"/>
                  </a:lnTo>
                  <a:lnTo>
                    <a:pt x="8" y="21"/>
                  </a:lnTo>
                  <a:lnTo>
                    <a:pt x="15" y="25"/>
                  </a:lnTo>
                  <a:lnTo>
                    <a:pt x="21" y="28"/>
                  </a:lnTo>
                  <a:lnTo>
                    <a:pt x="27" y="30"/>
                  </a:lnTo>
                  <a:lnTo>
                    <a:pt x="34" y="33"/>
                  </a:lnTo>
                  <a:lnTo>
                    <a:pt x="43" y="34"/>
                  </a:lnTo>
                  <a:lnTo>
                    <a:pt x="50" y="37"/>
                  </a:lnTo>
                  <a:lnTo>
                    <a:pt x="60" y="38"/>
                  </a:lnTo>
                  <a:lnTo>
                    <a:pt x="60" y="30"/>
                  </a:lnTo>
                  <a:lnTo>
                    <a:pt x="50" y="29"/>
                  </a:lnTo>
                  <a:lnTo>
                    <a:pt x="43" y="26"/>
                  </a:lnTo>
                  <a:lnTo>
                    <a:pt x="34" y="25"/>
                  </a:lnTo>
                  <a:lnTo>
                    <a:pt x="29" y="22"/>
                  </a:lnTo>
                  <a:lnTo>
                    <a:pt x="23" y="20"/>
                  </a:lnTo>
                  <a:lnTo>
                    <a:pt x="17" y="17"/>
                  </a:lnTo>
                  <a:lnTo>
                    <a:pt x="12" y="13"/>
                  </a:lnTo>
                  <a:lnTo>
                    <a:pt x="8" y="9"/>
                  </a:lnTo>
                  <a:lnTo>
                    <a:pt x="0" y="12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69" name="Freeform 84"/>
            <p:cNvSpPr>
              <a:spLocks/>
            </p:cNvSpPr>
            <p:nvPr/>
          </p:nvSpPr>
          <p:spPr bwMode="auto">
            <a:xfrm>
              <a:off x="4544" y="2278"/>
              <a:ext cx="10" cy="316"/>
            </a:xfrm>
            <a:custGeom>
              <a:avLst/>
              <a:gdLst>
                <a:gd name="T0" fmla="*/ 3 w 10"/>
                <a:gd name="T1" fmla="*/ 302 h 316"/>
                <a:gd name="T2" fmla="*/ 10 w 10"/>
                <a:gd name="T3" fmla="*/ 304 h 316"/>
                <a:gd name="T4" fmla="*/ 10 w 10"/>
                <a:gd name="T5" fmla="*/ 0 h 316"/>
                <a:gd name="T6" fmla="*/ 0 w 10"/>
                <a:gd name="T7" fmla="*/ 0 h 316"/>
                <a:gd name="T8" fmla="*/ 0 w 10"/>
                <a:gd name="T9" fmla="*/ 304 h 316"/>
                <a:gd name="T10" fmla="*/ 8 w 10"/>
                <a:gd name="T11" fmla="*/ 307 h 316"/>
                <a:gd name="T12" fmla="*/ 0 w 10"/>
                <a:gd name="T13" fmla="*/ 304 h 316"/>
                <a:gd name="T14" fmla="*/ 0 w 10"/>
                <a:gd name="T15" fmla="*/ 316 h 316"/>
                <a:gd name="T16" fmla="*/ 8 w 10"/>
                <a:gd name="T17" fmla="*/ 307 h 316"/>
                <a:gd name="T18" fmla="*/ 3 w 10"/>
                <a:gd name="T19" fmla="*/ 302 h 3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6"/>
                <a:gd name="T32" fmla="*/ 10 w 10"/>
                <a:gd name="T33" fmla="*/ 316 h 3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6">
                  <a:moveTo>
                    <a:pt x="3" y="302"/>
                  </a:moveTo>
                  <a:lnTo>
                    <a:pt x="10" y="30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4"/>
                  </a:lnTo>
                  <a:lnTo>
                    <a:pt x="8" y="307"/>
                  </a:lnTo>
                  <a:lnTo>
                    <a:pt x="0" y="304"/>
                  </a:lnTo>
                  <a:lnTo>
                    <a:pt x="0" y="316"/>
                  </a:lnTo>
                  <a:lnTo>
                    <a:pt x="8" y="307"/>
                  </a:lnTo>
                  <a:lnTo>
                    <a:pt x="3" y="3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0" name="Freeform 85"/>
            <p:cNvSpPr>
              <a:spLocks/>
            </p:cNvSpPr>
            <p:nvPr/>
          </p:nvSpPr>
          <p:spPr bwMode="auto">
            <a:xfrm>
              <a:off x="382" y="1810"/>
              <a:ext cx="113" cy="306"/>
            </a:xfrm>
            <a:custGeom>
              <a:avLst/>
              <a:gdLst>
                <a:gd name="T0" fmla="*/ 113 w 113"/>
                <a:gd name="T1" fmla="*/ 306 h 306"/>
                <a:gd name="T2" fmla="*/ 107 w 113"/>
                <a:gd name="T3" fmla="*/ 301 h 306"/>
                <a:gd name="T4" fmla="*/ 102 w 113"/>
                <a:gd name="T5" fmla="*/ 297 h 306"/>
                <a:gd name="T6" fmla="*/ 96 w 113"/>
                <a:gd name="T7" fmla="*/ 293 h 306"/>
                <a:gd name="T8" fmla="*/ 90 w 113"/>
                <a:gd name="T9" fmla="*/ 291 h 306"/>
                <a:gd name="T10" fmla="*/ 82 w 113"/>
                <a:gd name="T11" fmla="*/ 289 h 306"/>
                <a:gd name="T12" fmla="*/ 75 w 113"/>
                <a:gd name="T13" fmla="*/ 288 h 306"/>
                <a:gd name="T14" fmla="*/ 67 w 113"/>
                <a:gd name="T15" fmla="*/ 286 h 306"/>
                <a:gd name="T16" fmla="*/ 58 w 113"/>
                <a:gd name="T17" fmla="*/ 284 h 306"/>
                <a:gd name="T18" fmla="*/ 48 w 113"/>
                <a:gd name="T19" fmla="*/ 283 h 306"/>
                <a:gd name="T20" fmla="*/ 39 w 113"/>
                <a:gd name="T21" fmla="*/ 280 h 306"/>
                <a:gd name="T22" fmla="*/ 29 w 113"/>
                <a:gd name="T23" fmla="*/ 279 h 306"/>
                <a:gd name="T24" fmla="*/ 21 w 113"/>
                <a:gd name="T25" fmla="*/ 277 h 306"/>
                <a:gd name="T26" fmla="*/ 12 w 113"/>
                <a:gd name="T27" fmla="*/ 274 h 306"/>
                <a:gd name="T28" fmla="*/ 6 w 113"/>
                <a:gd name="T29" fmla="*/ 269 h 306"/>
                <a:gd name="T30" fmla="*/ 1 w 113"/>
                <a:gd name="T31" fmla="*/ 264 h 306"/>
                <a:gd name="T32" fmla="*/ 0 w 113"/>
                <a:gd name="T33" fmla="*/ 256 h 306"/>
                <a:gd name="T34" fmla="*/ 0 w 113"/>
                <a:gd name="T35" fmla="*/ 50 h 306"/>
                <a:gd name="T36" fmla="*/ 1 w 113"/>
                <a:gd name="T37" fmla="*/ 42 h 306"/>
                <a:gd name="T38" fmla="*/ 6 w 113"/>
                <a:gd name="T39" fmla="*/ 37 h 306"/>
                <a:gd name="T40" fmla="*/ 12 w 113"/>
                <a:gd name="T41" fmla="*/ 32 h 306"/>
                <a:gd name="T42" fmla="*/ 21 w 113"/>
                <a:gd name="T43" fmla="*/ 29 h 306"/>
                <a:gd name="T44" fmla="*/ 29 w 113"/>
                <a:gd name="T45" fmla="*/ 27 h 306"/>
                <a:gd name="T46" fmla="*/ 39 w 113"/>
                <a:gd name="T47" fmla="*/ 26 h 306"/>
                <a:gd name="T48" fmla="*/ 48 w 113"/>
                <a:gd name="T49" fmla="*/ 23 h 306"/>
                <a:gd name="T50" fmla="*/ 58 w 113"/>
                <a:gd name="T51" fmla="*/ 22 h 306"/>
                <a:gd name="T52" fmla="*/ 67 w 113"/>
                <a:gd name="T53" fmla="*/ 20 h 306"/>
                <a:gd name="T54" fmla="*/ 75 w 113"/>
                <a:gd name="T55" fmla="*/ 18 h 306"/>
                <a:gd name="T56" fmla="*/ 82 w 113"/>
                <a:gd name="T57" fmla="*/ 16 h 306"/>
                <a:gd name="T58" fmla="*/ 90 w 113"/>
                <a:gd name="T59" fmla="*/ 14 h 306"/>
                <a:gd name="T60" fmla="*/ 96 w 113"/>
                <a:gd name="T61" fmla="*/ 11 h 306"/>
                <a:gd name="T62" fmla="*/ 102 w 113"/>
                <a:gd name="T63" fmla="*/ 9 h 306"/>
                <a:gd name="T64" fmla="*/ 107 w 113"/>
                <a:gd name="T65" fmla="*/ 5 h 306"/>
                <a:gd name="T66" fmla="*/ 113 w 113"/>
                <a:gd name="T67" fmla="*/ 0 h 306"/>
                <a:gd name="T68" fmla="*/ 113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113" y="306"/>
                  </a:moveTo>
                  <a:lnTo>
                    <a:pt x="107" y="301"/>
                  </a:lnTo>
                  <a:lnTo>
                    <a:pt x="102" y="297"/>
                  </a:lnTo>
                  <a:lnTo>
                    <a:pt x="96" y="293"/>
                  </a:lnTo>
                  <a:lnTo>
                    <a:pt x="90" y="291"/>
                  </a:lnTo>
                  <a:lnTo>
                    <a:pt x="82" y="289"/>
                  </a:lnTo>
                  <a:lnTo>
                    <a:pt x="75" y="288"/>
                  </a:lnTo>
                  <a:lnTo>
                    <a:pt x="67" y="286"/>
                  </a:lnTo>
                  <a:lnTo>
                    <a:pt x="58" y="284"/>
                  </a:lnTo>
                  <a:lnTo>
                    <a:pt x="48" y="283"/>
                  </a:lnTo>
                  <a:lnTo>
                    <a:pt x="39" y="280"/>
                  </a:lnTo>
                  <a:lnTo>
                    <a:pt x="29" y="279"/>
                  </a:lnTo>
                  <a:lnTo>
                    <a:pt x="21" y="277"/>
                  </a:lnTo>
                  <a:lnTo>
                    <a:pt x="12" y="274"/>
                  </a:lnTo>
                  <a:lnTo>
                    <a:pt x="6" y="269"/>
                  </a:lnTo>
                  <a:lnTo>
                    <a:pt x="1" y="264"/>
                  </a:lnTo>
                  <a:lnTo>
                    <a:pt x="0" y="256"/>
                  </a:lnTo>
                  <a:lnTo>
                    <a:pt x="0" y="50"/>
                  </a:lnTo>
                  <a:lnTo>
                    <a:pt x="1" y="42"/>
                  </a:lnTo>
                  <a:lnTo>
                    <a:pt x="6" y="37"/>
                  </a:lnTo>
                  <a:lnTo>
                    <a:pt x="12" y="32"/>
                  </a:lnTo>
                  <a:lnTo>
                    <a:pt x="21" y="29"/>
                  </a:lnTo>
                  <a:lnTo>
                    <a:pt x="29" y="27"/>
                  </a:lnTo>
                  <a:lnTo>
                    <a:pt x="39" y="26"/>
                  </a:lnTo>
                  <a:lnTo>
                    <a:pt x="48" y="23"/>
                  </a:lnTo>
                  <a:lnTo>
                    <a:pt x="58" y="22"/>
                  </a:lnTo>
                  <a:lnTo>
                    <a:pt x="67" y="20"/>
                  </a:lnTo>
                  <a:lnTo>
                    <a:pt x="75" y="18"/>
                  </a:lnTo>
                  <a:lnTo>
                    <a:pt x="82" y="16"/>
                  </a:lnTo>
                  <a:lnTo>
                    <a:pt x="90" y="14"/>
                  </a:lnTo>
                  <a:lnTo>
                    <a:pt x="96" y="11"/>
                  </a:lnTo>
                  <a:lnTo>
                    <a:pt x="102" y="9"/>
                  </a:lnTo>
                  <a:lnTo>
                    <a:pt x="107" y="5"/>
                  </a:lnTo>
                  <a:lnTo>
                    <a:pt x="113" y="0"/>
                  </a:lnTo>
                  <a:lnTo>
                    <a:pt x="113" y="306"/>
                  </a:lnTo>
                  <a:close/>
                </a:path>
              </a:pathLst>
            </a:custGeom>
            <a:solidFill>
              <a:srgbClr val="66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1" name="Freeform 86"/>
            <p:cNvSpPr>
              <a:spLocks/>
            </p:cNvSpPr>
            <p:nvPr/>
          </p:nvSpPr>
          <p:spPr bwMode="auto">
            <a:xfrm>
              <a:off x="440" y="2090"/>
              <a:ext cx="57" cy="29"/>
            </a:xfrm>
            <a:custGeom>
              <a:avLst/>
              <a:gdLst>
                <a:gd name="T0" fmla="*/ 0 w 57"/>
                <a:gd name="T1" fmla="*/ 8 h 29"/>
                <a:gd name="T2" fmla="*/ 0 w 57"/>
                <a:gd name="T3" fmla="*/ 8 h 29"/>
                <a:gd name="T4" fmla="*/ 9 w 57"/>
                <a:gd name="T5" fmla="*/ 9 h 29"/>
                <a:gd name="T6" fmla="*/ 17 w 57"/>
                <a:gd name="T7" fmla="*/ 12 h 29"/>
                <a:gd name="T8" fmla="*/ 24 w 57"/>
                <a:gd name="T9" fmla="*/ 13 h 29"/>
                <a:gd name="T10" fmla="*/ 30 w 57"/>
                <a:gd name="T11" fmla="*/ 15 h 29"/>
                <a:gd name="T12" fmla="*/ 37 w 57"/>
                <a:gd name="T13" fmla="*/ 17 h 29"/>
                <a:gd name="T14" fmla="*/ 41 w 57"/>
                <a:gd name="T15" fmla="*/ 21 h 29"/>
                <a:gd name="T16" fmla="*/ 46 w 57"/>
                <a:gd name="T17" fmla="*/ 25 h 29"/>
                <a:gd name="T18" fmla="*/ 52 w 57"/>
                <a:gd name="T19" fmla="*/ 29 h 29"/>
                <a:gd name="T20" fmla="*/ 57 w 57"/>
                <a:gd name="T21" fmla="*/ 24 h 29"/>
                <a:gd name="T22" fmla="*/ 51 w 57"/>
                <a:gd name="T23" fmla="*/ 17 h 29"/>
                <a:gd name="T24" fmla="*/ 46 w 57"/>
                <a:gd name="T25" fmla="*/ 13 h 29"/>
                <a:gd name="T26" fmla="*/ 39 w 57"/>
                <a:gd name="T27" fmla="*/ 9 h 29"/>
                <a:gd name="T28" fmla="*/ 33 w 57"/>
                <a:gd name="T29" fmla="*/ 7 h 29"/>
                <a:gd name="T30" fmla="*/ 24 w 57"/>
                <a:gd name="T31" fmla="*/ 6 h 29"/>
                <a:gd name="T32" fmla="*/ 17 w 57"/>
                <a:gd name="T33" fmla="*/ 4 h 29"/>
                <a:gd name="T34" fmla="*/ 9 w 57"/>
                <a:gd name="T35" fmla="*/ 2 h 29"/>
                <a:gd name="T36" fmla="*/ 0 w 57"/>
                <a:gd name="T37" fmla="*/ 0 h 29"/>
                <a:gd name="T38" fmla="*/ 0 w 57"/>
                <a:gd name="T39" fmla="*/ 0 h 29"/>
                <a:gd name="T40" fmla="*/ 0 w 57"/>
                <a:gd name="T41" fmla="*/ 8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5"/>
                  </a:lnTo>
                  <a:lnTo>
                    <a:pt x="37" y="17"/>
                  </a:lnTo>
                  <a:lnTo>
                    <a:pt x="41" y="21"/>
                  </a:lnTo>
                  <a:lnTo>
                    <a:pt x="46" y="25"/>
                  </a:lnTo>
                  <a:lnTo>
                    <a:pt x="52" y="29"/>
                  </a:lnTo>
                  <a:lnTo>
                    <a:pt x="57" y="24"/>
                  </a:lnTo>
                  <a:lnTo>
                    <a:pt x="51" y="17"/>
                  </a:lnTo>
                  <a:lnTo>
                    <a:pt x="46" y="13"/>
                  </a:lnTo>
                  <a:lnTo>
                    <a:pt x="39" y="9"/>
                  </a:lnTo>
                  <a:lnTo>
                    <a:pt x="33" y="7"/>
                  </a:lnTo>
                  <a:lnTo>
                    <a:pt x="24" y="6"/>
                  </a:lnTo>
                  <a:lnTo>
                    <a:pt x="17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2" name="Freeform 87"/>
            <p:cNvSpPr>
              <a:spLocks/>
            </p:cNvSpPr>
            <p:nvPr/>
          </p:nvSpPr>
          <p:spPr bwMode="auto">
            <a:xfrm>
              <a:off x="377" y="2066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5 h 32"/>
                <a:gd name="T8" fmla="*/ 16 w 63"/>
                <a:gd name="T9" fmla="*/ 22 h 32"/>
                <a:gd name="T10" fmla="*/ 24 w 63"/>
                <a:gd name="T11" fmla="*/ 24 h 32"/>
                <a:gd name="T12" fmla="*/ 34 w 63"/>
                <a:gd name="T13" fmla="*/ 27 h 32"/>
                <a:gd name="T14" fmla="*/ 44 w 63"/>
                <a:gd name="T15" fmla="*/ 28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1 h 32"/>
                <a:gd name="T26" fmla="*/ 34 w 63"/>
                <a:gd name="T27" fmla="*/ 19 h 32"/>
                <a:gd name="T28" fmla="*/ 27 w 63"/>
                <a:gd name="T29" fmla="*/ 17 h 32"/>
                <a:gd name="T30" fmla="*/ 18 w 63"/>
                <a:gd name="T31" fmla="*/ 14 h 32"/>
                <a:gd name="T32" fmla="*/ 13 w 63"/>
                <a:gd name="T33" fmla="*/ 10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5"/>
                  </a:lnTo>
                  <a:lnTo>
                    <a:pt x="16" y="22"/>
                  </a:lnTo>
                  <a:lnTo>
                    <a:pt x="24" y="24"/>
                  </a:lnTo>
                  <a:lnTo>
                    <a:pt x="34" y="27"/>
                  </a:lnTo>
                  <a:lnTo>
                    <a:pt x="44" y="28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1"/>
                  </a:lnTo>
                  <a:lnTo>
                    <a:pt x="34" y="19"/>
                  </a:lnTo>
                  <a:lnTo>
                    <a:pt x="27" y="17"/>
                  </a:lnTo>
                  <a:lnTo>
                    <a:pt x="18" y="14"/>
                  </a:lnTo>
                  <a:lnTo>
                    <a:pt x="13" y="10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3" name="Freeform 88"/>
            <p:cNvSpPr>
              <a:spLocks/>
            </p:cNvSpPr>
            <p:nvPr/>
          </p:nvSpPr>
          <p:spPr bwMode="auto">
            <a:xfrm>
              <a:off x="377" y="1860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4" name="Freeform 89"/>
            <p:cNvSpPr>
              <a:spLocks/>
            </p:cNvSpPr>
            <p:nvPr/>
          </p:nvSpPr>
          <p:spPr bwMode="auto">
            <a:xfrm>
              <a:off x="377" y="1828"/>
              <a:ext cx="63" cy="32"/>
            </a:xfrm>
            <a:custGeom>
              <a:avLst/>
              <a:gdLst>
                <a:gd name="T0" fmla="*/ 63 w 63"/>
                <a:gd name="T1" fmla="*/ 0 h 32"/>
                <a:gd name="T2" fmla="*/ 63 w 63"/>
                <a:gd name="T3" fmla="*/ 0 h 32"/>
                <a:gd name="T4" fmla="*/ 53 w 63"/>
                <a:gd name="T5" fmla="*/ 1 h 32"/>
                <a:gd name="T6" fmla="*/ 44 w 63"/>
                <a:gd name="T7" fmla="*/ 4 h 32"/>
                <a:gd name="T8" fmla="*/ 34 w 63"/>
                <a:gd name="T9" fmla="*/ 5 h 32"/>
                <a:gd name="T10" fmla="*/ 24 w 63"/>
                <a:gd name="T11" fmla="*/ 8 h 32"/>
                <a:gd name="T12" fmla="*/ 16 w 63"/>
                <a:gd name="T13" fmla="*/ 10 h 32"/>
                <a:gd name="T14" fmla="*/ 9 w 63"/>
                <a:gd name="T15" fmla="*/ 17 h 32"/>
                <a:gd name="T16" fmla="*/ 3 w 63"/>
                <a:gd name="T17" fmla="*/ 23 h 32"/>
                <a:gd name="T18" fmla="*/ 0 w 63"/>
                <a:gd name="T19" fmla="*/ 32 h 32"/>
                <a:gd name="T20" fmla="*/ 10 w 63"/>
                <a:gd name="T21" fmla="*/ 32 h 32"/>
                <a:gd name="T22" fmla="*/ 10 w 63"/>
                <a:gd name="T23" fmla="*/ 26 h 32"/>
                <a:gd name="T24" fmla="*/ 13 w 63"/>
                <a:gd name="T25" fmla="*/ 22 h 32"/>
                <a:gd name="T26" fmla="*/ 18 w 63"/>
                <a:gd name="T27" fmla="*/ 18 h 32"/>
                <a:gd name="T28" fmla="*/ 27 w 63"/>
                <a:gd name="T29" fmla="*/ 15 h 32"/>
                <a:gd name="T30" fmla="*/ 34 w 63"/>
                <a:gd name="T31" fmla="*/ 13 h 32"/>
                <a:gd name="T32" fmla="*/ 44 w 63"/>
                <a:gd name="T33" fmla="*/ 11 h 32"/>
                <a:gd name="T34" fmla="*/ 53 w 63"/>
                <a:gd name="T35" fmla="*/ 9 h 32"/>
                <a:gd name="T36" fmla="*/ 63 w 63"/>
                <a:gd name="T37" fmla="*/ 8 h 32"/>
                <a:gd name="T38" fmla="*/ 63 w 63"/>
                <a:gd name="T39" fmla="*/ 8 h 32"/>
                <a:gd name="T40" fmla="*/ 6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4"/>
                  </a:lnTo>
                  <a:lnTo>
                    <a:pt x="34" y="5"/>
                  </a:lnTo>
                  <a:lnTo>
                    <a:pt x="24" y="8"/>
                  </a:lnTo>
                  <a:lnTo>
                    <a:pt x="16" y="10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13" y="22"/>
                  </a:lnTo>
                  <a:lnTo>
                    <a:pt x="18" y="18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4" y="11"/>
                  </a:lnTo>
                  <a:lnTo>
                    <a:pt x="53" y="9"/>
                  </a:lnTo>
                  <a:lnTo>
                    <a:pt x="63" y="8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" name="Freeform 90"/>
            <p:cNvSpPr>
              <a:spLocks/>
            </p:cNvSpPr>
            <p:nvPr/>
          </p:nvSpPr>
          <p:spPr bwMode="auto">
            <a:xfrm>
              <a:off x="440" y="1798"/>
              <a:ext cx="60" cy="38"/>
            </a:xfrm>
            <a:custGeom>
              <a:avLst/>
              <a:gdLst>
                <a:gd name="T0" fmla="*/ 60 w 60"/>
                <a:gd name="T1" fmla="*/ 12 h 38"/>
                <a:gd name="T2" fmla="*/ 52 w 60"/>
                <a:gd name="T3" fmla="*/ 9 h 38"/>
                <a:gd name="T4" fmla="*/ 46 w 60"/>
                <a:gd name="T5" fmla="*/ 13 h 38"/>
                <a:gd name="T6" fmla="*/ 43 w 60"/>
                <a:gd name="T7" fmla="*/ 17 h 38"/>
                <a:gd name="T8" fmla="*/ 37 w 60"/>
                <a:gd name="T9" fmla="*/ 19 h 38"/>
                <a:gd name="T10" fmla="*/ 30 w 60"/>
                <a:gd name="T11" fmla="*/ 22 h 38"/>
                <a:gd name="T12" fmla="*/ 24 w 60"/>
                <a:gd name="T13" fmla="*/ 25 h 38"/>
                <a:gd name="T14" fmla="*/ 17 w 60"/>
                <a:gd name="T15" fmla="*/ 26 h 38"/>
                <a:gd name="T16" fmla="*/ 9 w 60"/>
                <a:gd name="T17" fmla="*/ 28 h 38"/>
                <a:gd name="T18" fmla="*/ 0 w 60"/>
                <a:gd name="T19" fmla="*/ 30 h 38"/>
                <a:gd name="T20" fmla="*/ 0 w 60"/>
                <a:gd name="T21" fmla="*/ 38 h 38"/>
                <a:gd name="T22" fmla="*/ 9 w 60"/>
                <a:gd name="T23" fmla="*/ 36 h 38"/>
                <a:gd name="T24" fmla="*/ 17 w 60"/>
                <a:gd name="T25" fmla="*/ 34 h 38"/>
                <a:gd name="T26" fmla="*/ 24 w 60"/>
                <a:gd name="T27" fmla="*/ 32 h 38"/>
                <a:gd name="T28" fmla="*/ 33 w 60"/>
                <a:gd name="T29" fmla="*/ 30 h 38"/>
                <a:gd name="T30" fmla="*/ 39 w 60"/>
                <a:gd name="T31" fmla="*/ 27 h 38"/>
                <a:gd name="T32" fmla="*/ 45 w 60"/>
                <a:gd name="T33" fmla="*/ 25 h 38"/>
                <a:gd name="T34" fmla="*/ 51 w 60"/>
                <a:gd name="T35" fmla="*/ 21 h 38"/>
                <a:gd name="T36" fmla="*/ 57 w 60"/>
                <a:gd name="T37" fmla="*/ 14 h 38"/>
                <a:gd name="T38" fmla="*/ 50 w 60"/>
                <a:gd name="T39" fmla="*/ 12 h 38"/>
                <a:gd name="T40" fmla="*/ 60 w 60"/>
                <a:gd name="T41" fmla="*/ 12 h 38"/>
                <a:gd name="T42" fmla="*/ 60 w 60"/>
                <a:gd name="T43" fmla="*/ 0 h 38"/>
                <a:gd name="T44" fmla="*/ 52 w 60"/>
                <a:gd name="T45" fmla="*/ 9 h 38"/>
                <a:gd name="T46" fmla="*/ 60 w 60"/>
                <a:gd name="T47" fmla="*/ 12 h 3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8"/>
                <a:gd name="T74" fmla="*/ 60 w 60"/>
                <a:gd name="T75" fmla="*/ 38 h 3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8">
                  <a:moveTo>
                    <a:pt x="60" y="12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19"/>
                  </a:lnTo>
                  <a:lnTo>
                    <a:pt x="30" y="22"/>
                  </a:lnTo>
                  <a:lnTo>
                    <a:pt x="24" y="25"/>
                  </a:lnTo>
                  <a:lnTo>
                    <a:pt x="17" y="26"/>
                  </a:lnTo>
                  <a:lnTo>
                    <a:pt x="9" y="28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9" y="36"/>
                  </a:lnTo>
                  <a:lnTo>
                    <a:pt x="17" y="34"/>
                  </a:lnTo>
                  <a:lnTo>
                    <a:pt x="24" y="32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5"/>
                  </a:lnTo>
                  <a:lnTo>
                    <a:pt x="51" y="21"/>
                  </a:lnTo>
                  <a:lnTo>
                    <a:pt x="57" y="14"/>
                  </a:lnTo>
                  <a:lnTo>
                    <a:pt x="50" y="12"/>
                  </a:lnTo>
                  <a:lnTo>
                    <a:pt x="60" y="12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6" name="Freeform 91"/>
            <p:cNvSpPr>
              <a:spLocks/>
            </p:cNvSpPr>
            <p:nvPr/>
          </p:nvSpPr>
          <p:spPr bwMode="auto">
            <a:xfrm>
              <a:off x="490" y="1810"/>
              <a:ext cx="10" cy="318"/>
            </a:xfrm>
            <a:custGeom>
              <a:avLst/>
              <a:gdLst>
                <a:gd name="T0" fmla="*/ 2 w 10"/>
                <a:gd name="T1" fmla="*/ 309 h 318"/>
                <a:gd name="T2" fmla="*/ 10 w 10"/>
                <a:gd name="T3" fmla="*/ 306 h 318"/>
                <a:gd name="T4" fmla="*/ 10 w 10"/>
                <a:gd name="T5" fmla="*/ 0 h 318"/>
                <a:gd name="T6" fmla="*/ 0 w 10"/>
                <a:gd name="T7" fmla="*/ 0 h 318"/>
                <a:gd name="T8" fmla="*/ 0 w 10"/>
                <a:gd name="T9" fmla="*/ 306 h 318"/>
                <a:gd name="T10" fmla="*/ 7 w 10"/>
                <a:gd name="T11" fmla="*/ 304 h 318"/>
                <a:gd name="T12" fmla="*/ 2 w 10"/>
                <a:gd name="T13" fmla="*/ 309 h 318"/>
                <a:gd name="T14" fmla="*/ 10 w 10"/>
                <a:gd name="T15" fmla="*/ 318 h 318"/>
                <a:gd name="T16" fmla="*/ 10 w 10"/>
                <a:gd name="T17" fmla="*/ 306 h 318"/>
                <a:gd name="T18" fmla="*/ 2 w 10"/>
                <a:gd name="T19" fmla="*/ 309 h 3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8"/>
                <a:gd name="T32" fmla="*/ 10 w 10"/>
                <a:gd name="T33" fmla="*/ 318 h 3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8">
                  <a:moveTo>
                    <a:pt x="2" y="309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7" y="304"/>
                  </a:lnTo>
                  <a:lnTo>
                    <a:pt x="2" y="309"/>
                  </a:lnTo>
                  <a:lnTo>
                    <a:pt x="10" y="318"/>
                  </a:lnTo>
                  <a:lnTo>
                    <a:pt x="10" y="306"/>
                  </a:lnTo>
                  <a:lnTo>
                    <a:pt x="2" y="3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7" name="Freeform 92"/>
            <p:cNvSpPr>
              <a:spLocks/>
            </p:cNvSpPr>
            <p:nvPr/>
          </p:nvSpPr>
          <p:spPr bwMode="auto">
            <a:xfrm>
              <a:off x="382" y="1529"/>
              <a:ext cx="113" cy="305"/>
            </a:xfrm>
            <a:custGeom>
              <a:avLst/>
              <a:gdLst>
                <a:gd name="T0" fmla="*/ 113 w 113"/>
                <a:gd name="T1" fmla="*/ 305 h 305"/>
                <a:gd name="T2" fmla="*/ 107 w 113"/>
                <a:gd name="T3" fmla="*/ 300 h 305"/>
                <a:gd name="T4" fmla="*/ 102 w 113"/>
                <a:gd name="T5" fmla="*/ 296 h 305"/>
                <a:gd name="T6" fmla="*/ 96 w 113"/>
                <a:gd name="T7" fmla="*/ 294 h 305"/>
                <a:gd name="T8" fmla="*/ 90 w 113"/>
                <a:gd name="T9" fmla="*/ 291 h 305"/>
                <a:gd name="T10" fmla="*/ 82 w 113"/>
                <a:gd name="T11" fmla="*/ 288 h 305"/>
                <a:gd name="T12" fmla="*/ 75 w 113"/>
                <a:gd name="T13" fmla="*/ 287 h 305"/>
                <a:gd name="T14" fmla="*/ 67 w 113"/>
                <a:gd name="T15" fmla="*/ 285 h 305"/>
                <a:gd name="T16" fmla="*/ 58 w 113"/>
                <a:gd name="T17" fmla="*/ 283 h 305"/>
                <a:gd name="T18" fmla="*/ 48 w 113"/>
                <a:gd name="T19" fmla="*/ 282 h 305"/>
                <a:gd name="T20" fmla="*/ 39 w 113"/>
                <a:gd name="T21" fmla="*/ 281 h 305"/>
                <a:gd name="T22" fmla="*/ 29 w 113"/>
                <a:gd name="T23" fmla="*/ 279 h 305"/>
                <a:gd name="T24" fmla="*/ 21 w 113"/>
                <a:gd name="T25" fmla="*/ 277 h 305"/>
                <a:gd name="T26" fmla="*/ 12 w 113"/>
                <a:gd name="T27" fmla="*/ 274 h 305"/>
                <a:gd name="T28" fmla="*/ 6 w 113"/>
                <a:gd name="T29" fmla="*/ 269 h 305"/>
                <a:gd name="T30" fmla="*/ 1 w 113"/>
                <a:gd name="T31" fmla="*/ 263 h 305"/>
                <a:gd name="T32" fmla="*/ 0 w 113"/>
                <a:gd name="T33" fmla="*/ 255 h 305"/>
                <a:gd name="T34" fmla="*/ 0 w 113"/>
                <a:gd name="T35" fmla="*/ 49 h 305"/>
                <a:gd name="T36" fmla="*/ 1 w 113"/>
                <a:gd name="T37" fmla="*/ 41 h 305"/>
                <a:gd name="T38" fmla="*/ 6 w 113"/>
                <a:gd name="T39" fmla="*/ 36 h 305"/>
                <a:gd name="T40" fmla="*/ 12 w 113"/>
                <a:gd name="T41" fmla="*/ 31 h 305"/>
                <a:gd name="T42" fmla="*/ 21 w 113"/>
                <a:gd name="T43" fmla="*/ 28 h 305"/>
                <a:gd name="T44" fmla="*/ 29 w 113"/>
                <a:gd name="T45" fmla="*/ 26 h 305"/>
                <a:gd name="T46" fmla="*/ 39 w 113"/>
                <a:gd name="T47" fmla="*/ 24 h 305"/>
                <a:gd name="T48" fmla="*/ 48 w 113"/>
                <a:gd name="T49" fmla="*/ 22 h 305"/>
                <a:gd name="T50" fmla="*/ 58 w 113"/>
                <a:gd name="T51" fmla="*/ 21 h 305"/>
                <a:gd name="T52" fmla="*/ 67 w 113"/>
                <a:gd name="T53" fmla="*/ 19 h 305"/>
                <a:gd name="T54" fmla="*/ 75 w 113"/>
                <a:gd name="T55" fmla="*/ 18 h 305"/>
                <a:gd name="T56" fmla="*/ 82 w 113"/>
                <a:gd name="T57" fmla="*/ 17 h 305"/>
                <a:gd name="T58" fmla="*/ 90 w 113"/>
                <a:gd name="T59" fmla="*/ 14 h 305"/>
                <a:gd name="T60" fmla="*/ 96 w 113"/>
                <a:gd name="T61" fmla="*/ 12 h 305"/>
                <a:gd name="T62" fmla="*/ 102 w 113"/>
                <a:gd name="T63" fmla="*/ 9 h 305"/>
                <a:gd name="T64" fmla="*/ 107 w 113"/>
                <a:gd name="T65" fmla="*/ 5 h 305"/>
                <a:gd name="T66" fmla="*/ 113 w 113"/>
                <a:gd name="T67" fmla="*/ 0 h 305"/>
                <a:gd name="T68" fmla="*/ 113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113" y="305"/>
                  </a:moveTo>
                  <a:lnTo>
                    <a:pt x="107" y="300"/>
                  </a:lnTo>
                  <a:lnTo>
                    <a:pt x="102" y="296"/>
                  </a:lnTo>
                  <a:lnTo>
                    <a:pt x="96" y="294"/>
                  </a:lnTo>
                  <a:lnTo>
                    <a:pt x="90" y="291"/>
                  </a:lnTo>
                  <a:lnTo>
                    <a:pt x="82" y="288"/>
                  </a:lnTo>
                  <a:lnTo>
                    <a:pt x="75" y="287"/>
                  </a:lnTo>
                  <a:lnTo>
                    <a:pt x="67" y="285"/>
                  </a:lnTo>
                  <a:lnTo>
                    <a:pt x="58" y="283"/>
                  </a:lnTo>
                  <a:lnTo>
                    <a:pt x="48" y="282"/>
                  </a:lnTo>
                  <a:lnTo>
                    <a:pt x="39" y="281"/>
                  </a:lnTo>
                  <a:lnTo>
                    <a:pt x="29" y="279"/>
                  </a:lnTo>
                  <a:lnTo>
                    <a:pt x="21" y="277"/>
                  </a:lnTo>
                  <a:lnTo>
                    <a:pt x="12" y="274"/>
                  </a:lnTo>
                  <a:lnTo>
                    <a:pt x="6" y="269"/>
                  </a:lnTo>
                  <a:lnTo>
                    <a:pt x="1" y="263"/>
                  </a:lnTo>
                  <a:lnTo>
                    <a:pt x="0" y="255"/>
                  </a:lnTo>
                  <a:lnTo>
                    <a:pt x="0" y="49"/>
                  </a:lnTo>
                  <a:lnTo>
                    <a:pt x="1" y="41"/>
                  </a:lnTo>
                  <a:lnTo>
                    <a:pt x="6" y="36"/>
                  </a:lnTo>
                  <a:lnTo>
                    <a:pt x="12" y="31"/>
                  </a:lnTo>
                  <a:lnTo>
                    <a:pt x="21" y="28"/>
                  </a:lnTo>
                  <a:lnTo>
                    <a:pt x="29" y="26"/>
                  </a:lnTo>
                  <a:lnTo>
                    <a:pt x="39" y="24"/>
                  </a:lnTo>
                  <a:lnTo>
                    <a:pt x="48" y="22"/>
                  </a:lnTo>
                  <a:lnTo>
                    <a:pt x="58" y="21"/>
                  </a:lnTo>
                  <a:lnTo>
                    <a:pt x="67" y="19"/>
                  </a:lnTo>
                  <a:lnTo>
                    <a:pt x="75" y="18"/>
                  </a:lnTo>
                  <a:lnTo>
                    <a:pt x="82" y="17"/>
                  </a:lnTo>
                  <a:lnTo>
                    <a:pt x="90" y="14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5"/>
                  </a:lnTo>
                  <a:lnTo>
                    <a:pt x="113" y="0"/>
                  </a:lnTo>
                  <a:lnTo>
                    <a:pt x="113" y="305"/>
                  </a:lnTo>
                  <a:close/>
                </a:path>
              </a:pathLst>
            </a:custGeom>
            <a:solidFill>
              <a:srgbClr val="FFB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8" name="Freeform 93"/>
            <p:cNvSpPr>
              <a:spLocks/>
            </p:cNvSpPr>
            <p:nvPr/>
          </p:nvSpPr>
          <p:spPr bwMode="auto">
            <a:xfrm>
              <a:off x="440" y="1808"/>
              <a:ext cx="57" cy="29"/>
            </a:xfrm>
            <a:custGeom>
              <a:avLst/>
              <a:gdLst>
                <a:gd name="T0" fmla="*/ 0 w 57"/>
                <a:gd name="T1" fmla="*/ 8 h 29"/>
                <a:gd name="T2" fmla="*/ 0 w 57"/>
                <a:gd name="T3" fmla="*/ 8 h 29"/>
                <a:gd name="T4" fmla="*/ 9 w 57"/>
                <a:gd name="T5" fmla="*/ 9 h 29"/>
                <a:gd name="T6" fmla="*/ 17 w 57"/>
                <a:gd name="T7" fmla="*/ 12 h 29"/>
                <a:gd name="T8" fmla="*/ 24 w 57"/>
                <a:gd name="T9" fmla="*/ 13 h 29"/>
                <a:gd name="T10" fmla="*/ 30 w 57"/>
                <a:gd name="T11" fmla="*/ 16 h 29"/>
                <a:gd name="T12" fmla="*/ 37 w 57"/>
                <a:gd name="T13" fmla="*/ 18 h 29"/>
                <a:gd name="T14" fmla="*/ 43 w 57"/>
                <a:gd name="T15" fmla="*/ 21 h 29"/>
                <a:gd name="T16" fmla="*/ 46 w 57"/>
                <a:gd name="T17" fmla="*/ 25 h 29"/>
                <a:gd name="T18" fmla="*/ 52 w 57"/>
                <a:gd name="T19" fmla="*/ 29 h 29"/>
                <a:gd name="T20" fmla="*/ 57 w 57"/>
                <a:gd name="T21" fmla="*/ 24 h 29"/>
                <a:gd name="T22" fmla="*/ 51 w 57"/>
                <a:gd name="T23" fmla="*/ 17 h 29"/>
                <a:gd name="T24" fmla="*/ 45 w 57"/>
                <a:gd name="T25" fmla="*/ 13 h 29"/>
                <a:gd name="T26" fmla="*/ 39 w 57"/>
                <a:gd name="T27" fmla="*/ 11 h 29"/>
                <a:gd name="T28" fmla="*/ 33 w 57"/>
                <a:gd name="T29" fmla="*/ 8 h 29"/>
                <a:gd name="T30" fmla="*/ 24 w 57"/>
                <a:gd name="T31" fmla="*/ 6 h 29"/>
                <a:gd name="T32" fmla="*/ 17 w 57"/>
                <a:gd name="T33" fmla="*/ 4 h 29"/>
                <a:gd name="T34" fmla="*/ 9 w 57"/>
                <a:gd name="T35" fmla="*/ 2 h 29"/>
                <a:gd name="T36" fmla="*/ 0 w 57"/>
                <a:gd name="T37" fmla="*/ 0 h 29"/>
                <a:gd name="T38" fmla="*/ 0 w 57"/>
                <a:gd name="T39" fmla="*/ 0 h 29"/>
                <a:gd name="T40" fmla="*/ 0 w 57"/>
                <a:gd name="T41" fmla="*/ 8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6"/>
                  </a:lnTo>
                  <a:lnTo>
                    <a:pt x="37" y="18"/>
                  </a:lnTo>
                  <a:lnTo>
                    <a:pt x="43" y="21"/>
                  </a:lnTo>
                  <a:lnTo>
                    <a:pt x="46" y="25"/>
                  </a:lnTo>
                  <a:lnTo>
                    <a:pt x="52" y="29"/>
                  </a:lnTo>
                  <a:lnTo>
                    <a:pt x="57" y="24"/>
                  </a:lnTo>
                  <a:lnTo>
                    <a:pt x="51" y="17"/>
                  </a:lnTo>
                  <a:lnTo>
                    <a:pt x="45" y="13"/>
                  </a:lnTo>
                  <a:lnTo>
                    <a:pt x="39" y="11"/>
                  </a:lnTo>
                  <a:lnTo>
                    <a:pt x="33" y="8"/>
                  </a:lnTo>
                  <a:lnTo>
                    <a:pt x="24" y="6"/>
                  </a:lnTo>
                  <a:lnTo>
                    <a:pt x="17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9" name="Freeform 94"/>
            <p:cNvSpPr>
              <a:spLocks/>
            </p:cNvSpPr>
            <p:nvPr/>
          </p:nvSpPr>
          <p:spPr bwMode="auto">
            <a:xfrm>
              <a:off x="377" y="1784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7 h 32"/>
                <a:gd name="T8" fmla="*/ 16 w 63"/>
                <a:gd name="T9" fmla="*/ 23 h 32"/>
                <a:gd name="T10" fmla="*/ 24 w 63"/>
                <a:gd name="T11" fmla="*/ 26 h 32"/>
                <a:gd name="T12" fmla="*/ 34 w 63"/>
                <a:gd name="T13" fmla="*/ 28 h 32"/>
                <a:gd name="T14" fmla="*/ 44 w 63"/>
                <a:gd name="T15" fmla="*/ 30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2 h 32"/>
                <a:gd name="T26" fmla="*/ 34 w 63"/>
                <a:gd name="T27" fmla="*/ 20 h 32"/>
                <a:gd name="T28" fmla="*/ 27 w 63"/>
                <a:gd name="T29" fmla="*/ 18 h 32"/>
                <a:gd name="T30" fmla="*/ 18 w 63"/>
                <a:gd name="T31" fmla="*/ 15 h 32"/>
                <a:gd name="T32" fmla="*/ 13 w 63"/>
                <a:gd name="T33" fmla="*/ 11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7"/>
                  </a:lnTo>
                  <a:lnTo>
                    <a:pt x="16" y="23"/>
                  </a:lnTo>
                  <a:lnTo>
                    <a:pt x="24" y="26"/>
                  </a:lnTo>
                  <a:lnTo>
                    <a:pt x="34" y="28"/>
                  </a:lnTo>
                  <a:lnTo>
                    <a:pt x="44" y="30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2"/>
                  </a:lnTo>
                  <a:lnTo>
                    <a:pt x="34" y="20"/>
                  </a:lnTo>
                  <a:lnTo>
                    <a:pt x="27" y="18"/>
                  </a:lnTo>
                  <a:lnTo>
                    <a:pt x="18" y="15"/>
                  </a:lnTo>
                  <a:lnTo>
                    <a:pt x="13" y="11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0" name="Freeform 95"/>
            <p:cNvSpPr>
              <a:spLocks/>
            </p:cNvSpPr>
            <p:nvPr/>
          </p:nvSpPr>
          <p:spPr bwMode="auto">
            <a:xfrm>
              <a:off x="377" y="1578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1" name="Freeform 96"/>
            <p:cNvSpPr>
              <a:spLocks/>
            </p:cNvSpPr>
            <p:nvPr/>
          </p:nvSpPr>
          <p:spPr bwMode="auto">
            <a:xfrm>
              <a:off x="377" y="1546"/>
              <a:ext cx="63" cy="32"/>
            </a:xfrm>
            <a:custGeom>
              <a:avLst/>
              <a:gdLst>
                <a:gd name="T0" fmla="*/ 63 w 63"/>
                <a:gd name="T1" fmla="*/ 0 h 32"/>
                <a:gd name="T2" fmla="*/ 63 w 63"/>
                <a:gd name="T3" fmla="*/ 0 h 32"/>
                <a:gd name="T4" fmla="*/ 53 w 63"/>
                <a:gd name="T5" fmla="*/ 1 h 32"/>
                <a:gd name="T6" fmla="*/ 44 w 63"/>
                <a:gd name="T7" fmla="*/ 4 h 32"/>
                <a:gd name="T8" fmla="*/ 34 w 63"/>
                <a:gd name="T9" fmla="*/ 5 h 32"/>
                <a:gd name="T10" fmla="*/ 24 w 63"/>
                <a:gd name="T11" fmla="*/ 7 h 32"/>
                <a:gd name="T12" fmla="*/ 16 w 63"/>
                <a:gd name="T13" fmla="*/ 10 h 32"/>
                <a:gd name="T14" fmla="*/ 9 w 63"/>
                <a:gd name="T15" fmla="*/ 17 h 32"/>
                <a:gd name="T16" fmla="*/ 3 w 63"/>
                <a:gd name="T17" fmla="*/ 23 h 32"/>
                <a:gd name="T18" fmla="*/ 0 w 63"/>
                <a:gd name="T19" fmla="*/ 32 h 32"/>
                <a:gd name="T20" fmla="*/ 10 w 63"/>
                <a:gd name="T21" fmla="*/ 32 h 32"/>
                <a:gd name="T22" fmla="*/ 10 w 63"/>
                <a:gd name="T23" fmla="*/ 26 h 32"/>
                <a:gd name="T24" fmla="*/ 13 w 63"/>
                <a:gd name="T25" fmla="*/ 22 h 32"/>
                <a:gd name="T26" fmla="*/ 18 w 63"/>
                <a:gd name="T27" fmla="*/ 18 h 32"/>
                <a:gd name="T28" fmla="*/ 27 w 63"/>
                <a:gd name="T29" fmla="*/ 15 h 32"/>
                <a:gd name="T30" fmla="*/ 34 w 63"/>
                <a:gd name="T31" fmla="*/ 13 h 32"/>
                <a:gd name="T32" fmla="*/ 44 w 63"/>
                <a:gd name="T33" fmla="*/ 11 h 32"/>
                <a:gd name="T34" fmla="*/ 53 w 63"/>
                <a:gd name="T35" fmla="*/ 9 h 32"/>
                <a:gd name="T36" fmla="*/ 63 w 63"/>
                <a:gd name="T37" fmla="*/ 7 h 32"/>
                <a:gd name="T38" fmla="*/ 63 w 63"/>
                <a:gd name="T39" fmla="*/ 7 h 32"/>
                <a:gd name="T40" fmla="*/ 6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4"/>
                  </a:lnTo>
                  <a:lnTo>
                    <a:pt x="34" y="5"/>
                  </a:lnTo>
                  <a:lnTo>
                    <a:pt x="24" y="7"/>
                  </a:lnTo>
                  <a:lnTo>
                    <a:pt x="16" y="10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13" y="22"/>
                  </a:lnTo>
                  <a:lnTo>
                    <a:pt x="18" y="18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4" y="11"/>
                  </a:lnTo>
                  <a:lnTo>
                    <a:pt x="53" y="9"/>
                  </a:lnTo>
                  <a:lnTo>
                    <a:pt x="63" y="7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2" name="Freeform 97"/>
            <p:cNvSpPr>
              <a:spLocks/>
            </p:cNvSpPr>
            <p:nvPr/>
          </p:nvSpPr>
          <p:spPr bwMode="auto">
            <a:xfrm>
              <a:off x="440" y="1517"/>
              <a:ext cx="60" cy="36"/>
            </a:xfrm>
            <a:custGeom>
              <a:avLst/>
              <a:gdLst>
                <a:gd name="T0" fmla="*/ 60 w 60"/>
                <a:gd name="T1" fmla="*/ 12 h 36"/>
                <a:gd name="T2" fmla="*/ 52 w 60"/>
                <a:gd name="T3" fmla="*/ 9 h 36"/>
                <a:gd name="T4" fmla="*/ 46 w 60"/>
                <a:gd name="T5" fmla="*/ 13 h 36"/>
                <a:gd name="T6" fmla="*/ 43 w 60"/>
                <a:gd name="T7" fmla="*/ 17 h 36"/>
                <a:gd name="T8" fmla="*/ 37 w 60"/>
                <a:gd name="T9" fmla="*/ 20 h 36"/>
                <a:gd name="T10" fmla="*/ 30 w 60"/>
                <a:gd name="T11" fmla="*/ 22 h 36"/>
                <a:gd name="T12" fmla="*/ 24 w 60"/>
                <a:gd name="T13" fmla="*/ 25 h 36"/>
                <a:gd name="T14" fmla="*/ 17 w 60"/>
                <a:gd name="T15" fmla="*/ 26 h 36"/>
                <a:gd name="T16" fmla="*/ 9 w 60"/>
                <a:gd name="T17" fmla="*/ 27 h 36"/>
                <a:gd name="T18" fmla="*/ 0 w 60"/>
                <a:gd name="T19" fmla="*/ 29 h 36"/>
                <a:gd name="T20" fmla="*/ 0 w 60"/>
                <a:gd name="T21" fmla="*/ 36 h 36"/>
                <a:gd name="T22" fmla="*/ 9 w 60"/>
                <a:gd name="T23" fmla="*/ 35 h 36"/>
                <a:gd name="T24" fmla="*/ 17 w 60"/>
                <a:gd name="T25" fmla="*/ 34 h 36"/>
                <a:gd name="T26" fmla="*/ 24 w 60"/>
                <a:gd name="T27" fmla="*/ 33 h 36"/>
                <a:gd name="T28" fmla="*/ 33 w 60"/>
                <a:gd name="T29" fmla="*/ 30 h 36"/>
                <a:gd name="T30" fmla="*/ 39 w 60"/>
                <a:gd name="T31" fmla="*/ 27 h 36"/>
                <a:gd name="T32" fmla="*/ 45 w 60"/>
                <a:gd name="T33" fmla="*/ 25 h 36"/>
                <a:gd name="T34" fmla="*/ 51 w 60"/>
                <a:gd name="T35" fmla="*/ 21 h 36"/>
                <a:gd name="T36" fmla="*/ 57 w 60"/>
                <a:gd name="T37" fmla="*/ 14 h 36"/>
                <a:gd name="T38" fmla="*/ 50 w 60"/>
                <a:gd name="T39" fmla="*/ 12 h 36"/>
                <a:gd name="T40" fmla="*/ 60 w 60"/>
                <a:gd name="T41" fmla="*/ 12 h 36"/>
                <a:gd name="T42" fmla="*/ 60 w 60"/>
                <a:gd name="T43" fmla="*/ 0 h 36"/>
                <a:gd name="T44" fmla="*/ 52 w 60"/>
                <a:gd name="T45" fmla="*/ 9 h 36"/>
                <a:gd name="T46" fmla="*/ 60 w 60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6"/>
                <a:gd name="T74" fmla="*/ 60 w 60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6">
                  <a:moveTo>
                    <a:pt x="60" y="12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20"/>
                  </a:lnTo>
                  <a:lnTo>
                    <a:pt x="30" y="22"/>
                  </a:lnTo>
                  <a:lnTo>
                    <a:pt x="24" y="25"/>
                  </a:lnTo>
                  <a:lnTo>
                    <a:pt x="17" y="26"/>
                  </a:lnTo>
                  <a:lnTo>
                    <a:pt x="9" y="27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9" y="35"/>
                  </a:lnTo>
                  <a:lnTo>
                    <a:pt x="17" y="34"/>
                  </a:lnTo>
                  <a:lnTo>
                    <a:pt x="24" y="33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5"/>
                  </a:lnTo>
                  <a:lnTo>
                    <a:pt x="51" y="21"/>
                  </a:lnTo>
                  <a:lnTo>
                    <a:pt x="57" y="14"/>
                  </a:lnTo>
                  <a:lnTo>
                    <a:pt x="50" y="12"/>
                  </a:lnTo>
                  <a:lnTo>
                    <a:pt x="60" y="12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3" name="Freeform 98"/>
            <p:cNvSpPr>
              <a:spLocks/>
            </p:cNvSpPr>
            <p:nvPr/>
          </p:nvSpPr>
          <p:spPr bwMode="auto">
            <a:xfrm>
              <a:off x="490" y="1529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5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5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4" name="Freeform 99"/>
            <p:cNvSpPr>
              <a:spLocks/>
            </p:cNvSpPr>
            <p:nvPr/>
          </p:nvSpPr>
          <p:spPr bwMode="auto">
            <a:xfrm>
              <a:off x="382" y="1249"/>
              <a:ext cx="113" cy="306"/>
            </a:xfrm>
            <a:custGeom>
              <a:avLst/>
              <a:gdLst>
                <a:gd name="T0" fmla="*/ 113 w 113"/>
                <a:gd name="T1" fmla="*/ 306 h 306"/>
                <a:gd name="T2" fmla="*/ 107 w 113"/>
                <a:gd name="T3" fmla="*/ 301 h 306"/>
                <a:gd name="T4" fmla="*/ 102 w 113"/>
                <a:gd name="T5" fmla="*/ 297 h 306"/>
                <a:gd name="T6" fmla="*/ 96 w 113"/>
                <a:gd name="T7" fmla="*/ 294 h 306"/>
                <a:gd name="T8" fmla="*/ 90 w 113"/>
                <a:gd name="T9" fmla="*/ 292 h 306"/>
                <a:gd name="T10" fmla="*/ 82 w 113"/>
                <a:gd name="T11" fmla="*/ 289 h 306"/>
                <a:gd name="T12" fmla="*/ 75 w 113"/>
                <a:gd name="T13" fmla="*/ 288 h 306"/>
                <a:gd name="T14" fmla="*/ 67 w 113"/>
                <a:gd name="T15" fmla="*/ 285 h 306"/>
                <a:gd name="T16" fmla="*/ 58 w 113"/>
                <a:gd name="T17" fmla="*/ 284 h 306"/>
                <a:gd name="T18" fmla="*/ 48 w 113"/>
                <a:gd name="T19" fmla="*/ 282 h 306"/>
                <a:gd name="T20" fmla="*/ 39 w 113"/>
                <a:gd name="T21" fmla="*/ 281 h 306"/>
                <a:gd name="T22" fmla="*/ 29 w 113"/>
                <a:gd name="T23" fmla="*/ 280 h 306"/>
                <a:gd name="T24" fmla="*/ 21 w 113"/>
                <a:gd name="T25" fmla="*/ 277 h 306"/>
                <a:gd name="T26" fmla="*/ 12 w 113"/>
                <a:gd name="T27" fmla="*/ 275 h 306"/>
                <a:gd name="T28" fmla="*/ 6 w 113"/>
                <a:gd name="T29" fmla="*/ 270 h 306"/>
                <a:gd name="T30" fmla="*/ 1 w 113"/>
                <a:gd name="T31" fmla="*/ 263 h 306"/>
                <a:gd name="T32" fmla="*/ 0 w 113"/>
                <a:gd name="T33" fmla="*/ 255 h 306"/>
                <a:gd name="T34" fmla="*/ 0 w 113"/>
                <a:gd name="T35" fmla="*/ 51 h 306"/>
                <a:gd name="T36" fmla="*/ 1 w 113"/>
                <a:gd name="T37" fmla="*/ 43 h 306"/>
                <a:gd name="T38" fmla="*/ 6 w 113"/>
                <a:gd name="T39" fmla="*/ 37 h 306"/>
                <a:gd name="T40" fmla="*/ 12 w 113"/>
                <a:gd name="T41" fmla="*/ 31 h 306"/>
                <a:gd name="T42" fmla="*/ 21 w 113"/>
                <a:gd name="T43" fmla="*/ 29 h 306"/>
                <a:gd name="T44" fmla="*/ 29 w 113"/>
                <a:gd name="T45" fmla="*/ 26 h 306"/>
                <a:gd name="T46" fmla="*/ 39 w 113"/>
                <a:gd name="T47" fmla="*/ 25 h 306"/>
                <a:gd name="T48" fmla="*/ 48 w 113"/>
                <a:gd name="T49" fmla="*/ 24 h 306"/>
                <a:gd name="T50" fmla="*/ 58 w 113"/>
                <a:gd name="T51" fmla="*/ 22 h 306"/>
                <a:gd name="T52" fmla="*/ 67 w 113"/>
                <a:gd name="T53" fmla="*/ 21 h 306"/>
                <a:gd name="T54" fmla="*/ 75 w 113"/>
                <a:gd name="T55" fmla="*/ 19 h 306"/>
                <a:gd name="T56" fmla="*/ 82 w 113"/>
                <a:gd name="T57" fmla="*/ 17 h 306"/>
                <a:gd name="T58" fmla="*/ 90 w 113"/>
                <a:gd name="T59" fmla="*/ 15 h 306"/>
                <a:gd name="T60" fmla="*/ 96 w 113"/>
                <a:gd name="T61" fmla="*/ 12 h 306"/>
                <a:gd name="T62" fmla="*/ 102 w 113"/>
                <a:gd name="T63" fmla="*/ 9 h 306"/>
                <a:gd name="T64" fmla="*/ 107 w 113"/>
                <a:gd name="T65" fmla="*/ 6 h 306"/>
                <a:gd name="T66" fmla="*/ 113 w 113"/>
                <a:gd name="T67" fmla="*/ 0 h 306"/>
                <a:gd name="T68" fmla="*/ 113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113" y="306"/>
                  </a:moveTo>
                  <a:lnTo>
                    <a:pt x="107" y="301"/>
                  </a:lnTo>
                  <a:lnTo>
                    <a:pt x="102" y="297"/>
                  </a:lnTo>
                  <a:lnTo>
                    <a:pt x="96" y="294"/>
                  </a:lnTo>
                  <a:lnTo>
                    <a:pt x="90" y="292"/>
                  </a:lnTo>
                  <a:lnTo>
                    <a:pt x="82" y="289"/>
                  </a:lnTo>
                  <a:lnTo>
                    <a:pt x="75" y="288"/>
                  </a:lnTo>
                  <a:lnTo>
                    <a:pt x="67" y="285"/>
                  </a:lnTo>
                  <a:lnTo>
                    <a:pt x="58" y="284"/>
                  </a:lnTo>
                  <a:lnTo>
                    <a:pt x="48" y="282"/>
                  </a:lnTo>
                  <a:lnTo>
                    <a:pt x="39" y="281"/>
                  </a:lnTo>
                  <a:lnTo>
                    <a:pt x="29" y="280"/>
                  </a:lnTo>
                  <a:lnTo>
                    <a:pt x="21" y="277"/>
                  </a:lnTo>
                  <a:lnTo>
                    <a:pt x="12" y="275"/>
                  </a:lnTo>
                  <a:lnTo>
                    <a:pt x="6" y="270"/>
                  </a:lnTo>
                  <a:lnTo>
                    <a:pt x="1" y="263"/>
                  </a:lnTo>
                  <a:lnTo>
                    <a:pt x="0" y="255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6" y="37"/>
                  </a:lnTo>
                  <a:lnTo>
                    <a:pt x="12" y="31"/>
                  </a:lnTo>
                  <a:lnTo>
                    <a:pt x="21" y="29"/>
                  </a:lnTo>
                  <a:lnTo>
                    <a:pt x="29" y="26"/>
                  </a:lnTo>
                  <a:lnTo>
                    <a:pt x="39" y="25"/>
                  </a:lnTo>
                  <a:lnTo>
                    <a:pt x="48" y="24"/>
                  </a:lnTo>
                  <a:lnTo>
                    <a:pt x="58" y="22"/>
                  </a:lnTo>
                  <a:lnTo>
                    <a:pt x="67" y="21"/>
                  </a:lnTo>
                  <a:lnTo>
                    <a:pt x="75" y="19"/>
                  </a:lnTo>
                  <a:lnTo>
                    <a:pt x="82" y="17"/>
                  </a:lnTo>
                  <a:lnTo>
                    <a:pt x="90" y="15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6"/>
                  </a:lnTo>
                  <a:lnTo>
                    <a:pt x="113" y="0"/>
                  </a:lnTo>
                  <a:lnTo>
                    <a:pt x="113" y="306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5" name="Freeform 100"/>
            <p:cNvSpPr>
              <a:spLocks/>
            </p:cNvSpPr>
            <p:nvPr/>
          </p:nvSpPr>
          <p:spPr bwMode="auto">
            <a:xfrm>
              <a:off x="440" y="1529"/>
              <a:ext cx="57" cy="28"/>
            </a:xfrm>
            <a:custGeom>
              <a:avLst/>
              <a:gdLst>
                <a:gd name="T0" fmla="*/ 0 w 57"/>
                <a:gd name="T1" fmla="*/ 8 h 28"/>
                <a:gd name="T2" fmla="*/ 0 w 57"/>
                <a:gd name="T3" fmla="*/ 8 h 28"/>
                <a:gd name="T4" fmla="*/ 9 w 57"/>
                <a:gd name="T5" fmla="*/ 9 h 28"/>
                <a:gd name="T6" fmla="*/ 17 w 57"/>
                <a:gd name="T7" fmla="*/ 12 h 28"/>
                <a:gd name="T8" fmla="*/ 24 w 57"/>
                <a:gd name="T9" fmla="*/ 13 h 28"/>
                <a:gd name="T10" fmla="*/ 30 w 57"/>
                <a:gd name="T11" fmla="*/ 15 h 28"/>
                <a:gd name="T12" fmla="*/ 37 w 57"/>
                <a:gd name="T13" fmla="*/ 18 h 28"/>
                <a:gd name="T14" fmla="*/ 43 w 57"/>
                <a:gd name="T15" fmla="*/ 21 h 28"/>
                <a:gd name="T16" fmla="*/ 46 w 57"/>
                <a:gd name="T17" fmla="*/ 24 h 28"/>
                <a:gd name="T18" fmla="*/ 52 w 57"/>
                <a:gd name="T19" fmla="*/ 28 h 28"/>
                <a:gd name="T20" fmla="*/ 57 w 57"/>
                <a:gd name="T21" fmla="*/ 23 h 28"/>
                <a:gd name="T22" fmla="*/ 51 w 57"/>
                <a:gd name="T23" fmla="*/ 17 h 28"/>
                <a:gd name="T24" fmla="*/ 45 w 57"/>
                <a:gd name="T25" fmla="*/ 13 h 28"/>
                <a:gd name="T26" fmla="*/ 39 w 57"/>
                <a:gd name="T27" fmla="*/ 10 h 28"/>
                <a:gd name="T28" fmla="*/ 33 w 57"/>
                <a:gd name="T29" fmla="*/ 8 h 28"/>
                <a:gd name="T30" fmla="*/ 24 w 57"/>
                <a:gd name="T31" fmla="*/ 5 h 28"/>
                <a:gd name="T32" fmla="*/ 17 w 57"/>
                <a:gd name="T33" fmla="*/ 4 h 28"/>
                <a:gd name="T34" fmla="*/ 9 w 57"/>
                <a:gd name="T35" fmla="*/ 1 h 28"/>
                <a:gd name="T36" fmla="*/ 0 w 57"/>
                <a:gd name="T37" fmla="*/ 0 h 28"/>
                <a:gd name="T38" fmla="*/ 0 w 57"/>
                <a:gd name="T39" fmla="*/ 0 h 28"/>
                <a:gd name="T40" fmla="*/ 0 w 57"/>
                <a:gd name="T41" fmla="*/ 8 h 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8"/>
                <a:gd name="T65" fmla="*/ 57 w 57"/>
                <a:gd name="T66" fmla="*/ 28 h 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8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5"/>
                  </a:lnTo>
                  <a:lnTo>
                    <a:pt x="37" y="18"/>
                  </a:lnTo>
                  <a:lnTo>
                    <a:pt x="43" y="21"/>
                  </a:lnTo>
                  <a:lnTo>
                    <a:pt x="46" y="24"/>
                  </a:lnTo>
                  <a:lnTo>
                    <a:pt x="52" y="28"/>
                  </a:lnTo>
                  <a:lnTo>
                    <a:pt x="57" y="23"/>
                  </a:lnTo>
                  <a:lnTo>
                    <a:pt x="51" y="17"/>
                  </a:lnTo>
                  <a:lnTo>
                    <a:pt x="45" y="13"/>
                  </a:lnTo>
                  <a:lnTo>
                    <a:pt x="39" y="10"/>
                  </a:lnTo>
                  <a:lnTo>
                    <a:pt x="33" y="8"/>
                  </a:lnTo>
                  <a:lnTo>
                    <a:pt x="24" y="5"/>
                  </a:lnTo>
                  <a:lnTo>
                    <a:pt x="17" y="4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6" name="Freeform 101"/>
            <p:cNvSpPr>
              <a:spLocks/>
            </p:cNvSpPr>
            <p:nvPr/>
          </p:nvSpPr>
          <p:spPr bwMode="auto">
            <a:xfrm>
              <a:off x="377" y="1504"/>
              <a:ext cx="63" cy="33"/>
            </a:xfrm>
            <a:custGeom>
              <a:avLst/>
              <a:gdLst>
                <a:gd name="T0" fmla="*/ 0 w 63"/>
                <a:gd name="T1" fmla="*/ 0 h 33"/>
                <a:gd name="T2" fmla="*/ 0 w 63"/>
                <a:gd name="T3" fmla="*/ 0 h 33"/>
                <a:gd name="T4" fmla="*/ 3 w 63"/>
                <a:gd name="T5" fmla="*/ 9 h 33"/>
                <a:gd name="T6" fmla="*/ 9 w 63"/>
                <a:gd name="T7" fmla="*/ 17 h 33"/>
                <a:gd name="T8" fmla="*/ 16 w 63"/>
                <a:gd name="T9" fmla="*/ 24 h 33"/>
                <a:gd name="T10" fmla="*/ 24 w 63"/>
                <a:gd name="T11" fmla="*/ 26 h 33"/>
                <a:gd name="T12" fmla="*/ 34 w 63"/>
                <a:gd name="T13" fmla="*/ 29 h 33"/>
                <a:gd name="T14" fmla="*/ 44 w 63"/>
                <a:gd name="T15" fmla="*/ 30 h 33"/>
                <a:gd name="T16" fmla="*/ 53 w 63"/>
                <a:gd name="T17" fmla="*/ 31 h 33"/>
                <a:gd name="T18" fmla="*/ 63 w 63"/>
                <a:gd name="T19" fmla="*/ 33 h 33"/>
                <a:gd name="T20" fmla="*/ 63 w 63"/>
                <a:gd name="T21" fmla="*/ 25 h 33"/>
                <a:gd name="T22" fmla="*/ 53 w 63"/>
                <a:gd name="T23" fmla="*/ 24 h 33"/>
                <a:gd name="T24" fmla="*/ 44 w 63"/>
                <a:gd name="T25" fmla="*/ 22 h 33"/>
                <a:gd name="T26" fmla="*/ 34 w 63"/>
                <a:gd name="T27" fmla="*/ 21 h 33"/>
                <a:gd name="T28" fmla="*/ 27 w 63"/>
                <a:gd name="T29" fmla="*/ 18 h 33"/>
                <a:gd name="T30" fmla="*/ 18 w 63"/>
                <a:gd name="T31" fmla="*/ 16 h 33"/>
                <a:gd name="T32" fmla="*/ 13 w 63"/>
                <a:gd name="T33" fmla="*/ 12 h 33"/>
                <a:gd name="T34" fmla="*/ 10 w 63"/>
                <a:gd name="T35" fmla="*/ 7 h 33"/>
                <a:gd name="T36" fmla="*/ 10 w 63"/>
                <a:gd name="T37" fmla="*/ 0 h 33"/>
                <a:gd name="T38" fmla="*/ 10 w 63"/>
                <a:gd name="T39" fmla="*/ 0 h 33"/>
                <a:gd name="T40" fmla="*/ 0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7"/>
                  </a:lnTo>
                  <a:lnTo>
                    <a:pt x="16" y="24"/>
                  </a:lnTo>
                  <a:lnTo>
                    <a:pt x="24" y="26"/>
                  </a:lnTo>
                  <a:lnTo>
                    <a:pt x="34" y="29"/>
                  </a:lnTo>
                  <a:lnTo>
                    <a:pt x="44" y="30"/>
                  </a:lnTo>
                  <a:lnTo>
                    <a:pt x="53" y="31"/>
                  </a:lnTo>
                  <a:lnTo>
                    <a:pt x="63" y="33"/>
                  </a:lnTo>
                  <a:lnTo>
                    <a:pt x="63" y="25"/>
                  </a:lnTo>
                  <a:lnTo>
                    <a:pt x="53" y="24"/>
                  </a:lnTo>
                  <a:lnTo>
                    <a:pt x="44" y="22"/>
                  </a:lnTo>
                  <a:lnTo>
                    <a:pt x="34" y="21"/>
                  </a:lnTo>
                  <a:lnTo>
                    <a:pt x="27" y="18"/>
                  </a:lnTo>
                  <a:lnTo>
                    <a:pt x="18" y="16"/>
                  </a:lnTo>
                  <a:lnTo>
                    <a:pt x="13" y="12"/>
                  </a:lnTo>
                  <a:lnTo>
                    <a:pt x="10" y="7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7" name="Freeform 102"/>
            <p:cNvSpPr>
              <a:spLocks/>
            </p:cNvSpPr>
            <p:nvPr/>
          </p:nvSpPr>
          <p:spPr bwMode="auto">
            <a:xfrm>
              <a:off x="377" y="1300"/>
              <a:ext cx="10" cy="204"/>
            </a:xfrm>
            <a:custGeom>
              <a:avLst/>
              <a:gdLst>
                <a:gd name="T0" fmla="*/ 0 w 10"/>
                <a:gd name="T1" fmla="*/ 0 h 204"/>
                <a:gd name="T2" fmla="*/ 0 w 10"/>
                <a:gd name="T3" fmla="*/ 0 h 204"/>
                <a:gd name="T4" fmla="*/ 0 w 10"/>
                <a:gd name="T5" fmla="*/ 204 h 204"/>
                <a:gd name="T6" fmla="*/ 10 w 10"/>
                <a:gd name="T7" fmla="*/ 204 h 204"/>
                <a:gd name="T8" fmla="*/ 10 w 10"/>
                <a:gd name="T9" fmla="*/ 0 h 204"/>
                <a:gd name="T10" fmla="*/ 10 w 10"/>
                <a:gd name="T11" fmla="*/ 0 h 204"/>
                <a:gd name="T12" fmla="*/ 0 w 10"/>
                <a:gd name="T13" fmla="*/ 0 h 2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4"/>
                <a:gd name="T23" fmla="*/ 10 w 10"/>
                <a:gd name="T24" fmla="*/ 204 h 2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4">
                  <a:moveTo>
                    <a:pt x="0" y="0"/>
                  </a:moveTo>
                  <a:lnTo>
                    <a:pt x="0" y="0"/>
                  </a:lnTo>
                  <a:lnTo>
                    <a:pt x="0" y="204"/>
                  </a:lnTo>
                  <a:lnTo>
                    <a:pt x="10" y="204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8" name="Freeform 103"/>
            <p:cNvSpPr>
              <a:spLocks/>
            </p:cNvSpPr>
            <p:nvPr/>
          </p:nvSpPr>
          <p:spPr bwMode="auto">
            <a:xfrm>
              <a:off x="377" y="1268"/>
              <a:ext cx="63" cy="32"/>
            </a:xfrm>
            <a:custGeom>
              <a:avLst/>
              <a:gdLst>
                <a:gd name="T0" fmla="*/ 63 w 63"/>
                <a:gd name="T1" fmla="*/ 0 h 32"/>
                <a:gd name="T2" fmla="*/ 63 w 63"/>
                <a:gd name="T3" fmla="*/ 0 h 32"/>
                <a:gd name="T4" fmla="*/ 53 w 63"/>
                <a:gd name="T5" fmla="*/ 1 h 32"/>
                <a:gd name="T6" fmla="*/ 44 w 63"/>
                <a:gd name="T7" fmla="*/ 2 h 32"/>
                <a:gd name="T8" fmla="*/ 34 w 63"/>
                <a:gd name="T9" fmla="*/ 3 h 32"/>
                <a:gd name="T10" fmla="*/ 24 w 63"/>
                <a:gd name="T11" fmla="*/ 6 h 32"/>
                <a:gd name="T12" fmla="*/ 16 w 63"/>
                <a:gd name="T13" fmla="*/ 9 h 32"/>
                <a:gd name="T14" fmla="*/ 9 w 63"/>
                <a:gd name="T15" fmla="*/ 15 h 32"/>
                <a:gd name="T16" fmla="*/ 3 w 63"/>
                <a:gd name="T17" fmla="*/ 23 h 32"/>
                <a:gd name="T18" fmla="*/ 0 w 63"/>
                <a:gd name="T19" fmla="*/ 32 h 32"/>
                <a:gd name="T20" fmla="*/ 10 w 63"/>
                <a:gd name="T21" fmla="*/ 32 h 32"/>
                <a:gd name="T22" fmla="*/ 10 w 63"/>
                <a:gd name="T23" fmla="*/ 25 h 32"/>
                <a:gd name="T24" fmla="*/ 13 w 63"/>
                <a:gd name="T25" fmla="*/ 20 h 32"/>
                <a:gd name="T26" fmla="*/ 18 w 63"/>
                <a:gd name="T27" fmla="*/ 16 h 32"/>
                <a:gd name="T28" fmla="*/ 27 w 63"/>
                <a:gd name="T29" fmla="*/ 14 h 32"/>
                <a:gd name="T30" fmla="*/ 34 w 63"/>
                <a:gd name="T31" fmla="*/ 11 h 32"/>
                <a:gd name="T32" fmla="*/ 44 w 63"/>
                <a:gd name="T33" fmla="*/ 10 h 32"/>
                <a:gd name="T34" fmla="*/ 53 w 63"/>
                <a:gd name="T35" fmla="*/ 9 h 32"/>
                <a:gd name="T36" fmla="*/ 63 w 63"/>
                <a:gd name="T37" fmla="*/ 7 h 32"/>
                <a:gd name="T38" fmla="*/ 63 w 63"/>
                <a:gd name="T39" fmla="*/ 7 h 32"/>
                <a:gd name="T40" fmla="*/ 6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2"/>
                  </a:lnTo>
                  <a:lnTo>
                    <a:pt x="34" y="3"/>
                  </a:lnTo>
                  <a:lnTo>
                    <a:pt x="24" y="6"/>
                  </a:lnTo>
                  <a:lnTo>
                    <a:pt x="16" y="9"/>
                  </a:lnTo>
                  <a:lnTo>
                    <a:pt x="9" y="15"/>
                  </a:lnTo>
                  <a:lnTo>
                    <a:pt x="3" y="23"/>
                  </a:lnTo>
                  <a:lnTo>
                    <a:pt x="0" y="32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3" y="20"/>
                  </a:lnTo>
                  <a:lnTo>
                    <a:pt x="18" y="16"/>
                  </a:lnTo>
                  <a:lnTo>
                    <a:pt x="27" y="14"/>
                  </a:lnTo>
                  <a:lnTo>
                    <a:pt x="34" y="11"/>
                  </a:lnTo>
                  <a:lnTo>
                    <a:pt x="44" y="10"/>
                  </a:lnTo>
                  <a:lnTo>
                    <a:pt x="53" y="9"/>
                  </a:lnTo>
                  <a:lnTo>
                    <a:pt x="63" y="7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9" name="Freeform 104"/>
            <p:cNvSpPr>
              <a:spLocks/>
            </p:cNvSpPr>
            <p:nvPr/>
          </p:nvSpPr>
          <p:spPr bwMode="auto">
            <a:xfrm>
              <a:off x="440" y="1238"/>
              <a:ext cx="60" cy="37"/>
            </a:xfrm>
            <a:custGeom>
              <a:avLst/>
              <a:gdLst>
                <a:gd name="T0" fmla="*/ 60 w 60"/>
                <a:gd name="T1" fmla="*/ 11 h 37"/>
                <a:gd name="T2" fmla="*/ 52 w 60"/>
                <a:gd name="T3" fmla="*/ 9 h 37"/>
                <a:gd name="T4" fmla="*/ 46 w 60"/>
                <a:gd name="T5" fmla="*/ 13 h 37"/>
                <a:gd name="T6" fmla="*/ 43 w 60"/>
                <a:gd name="T7" fmla="*/ 17 h 37"/>
                <a:gd name="T8" fmla="*/ 37 w 60"/>
                <a:gd name="T9" fmla="*/ 19 h 37"/>
                <a:gd name="T10" fmla="*/ 30 w 60"/>
                <a:gd name="T11" fmla="*/ 22 h 37"/>
                <a:gd name="T12" fmla="*/ 24 w 60"/>
                <a:gd name="T13" fmla="*/ 24 h 37"/>
                <a:gd name="T14" fmla="*/ 17 w 60"/>
                <a:gd name="T15" fmla="*/ 26 h 37"/>
                <a:gd name="T16" fmla="*/ 9 w 60"/>
                <a:gd name="T17" fmla="*/ 28 h 37"/>
                <a:gd name="T18" fmla="*/ 0 w 60"/>
                <a:gd name="T19" fmla="*/ 30 h 37"/>
                <a:gd name="T20" fmla="*/ 0 w 60"/>
                <a:gd name="T21" fmla="*/ 37 h 37"/>
                <a:gd name="T22" fmla="*/ 9 w 60"/>
                <a:gd name="T23" fmla="*/ 36 h 37"/>
                <a:gd name="T24" fmla="*/ 17 w 60"/>
                <a:gd name="T25" fmla="*/ 33 h 37"/>
                <a:gd name="T26" fmla="*/ 24 w 60"/>
                <a:gd name="T27" fmla="*/ 32 h 37"/>
                <a:gd name="T28" fmla="*/ 33 w 60"/>
                <a:gd name="T29" fmla="*/ 30 h 37"/>
                <a:gd name="T30" fmla="*/ 39 w 60"/>
                <a:gd name="T31" fmla="*/ 27 h 37"/>
                <a:gd name="T32" fmla="*/ 45 w 60"/>
                <a:gd name="T33" fmla="*/ 24 h 37"/>
                <a:gd name="T34" fmla="*/ 51 w 60"/>
                <a:gd name="T35" fmla="*/ 20 h 37"/>
                <a:gd name="T36" fmla="*/ 57 w 60"/>
                <a:gd name="T37" fmla="*/ 14 h 37"/>
                <a:gd name="T38" fmla="*/ 50 w 60"/>
                <a:gd name="T39" fmla="*/ 11 h 37"/>
                <a:gd name="T40" fmla="*/ 60 w 60"/>
                <a:gd name="T41" fmla="*/ 11 h 37"/>
                <a:gd name="T42" fmla="*/ 60 w 60"/>
                <a:gd name="T43" fmla="*/ 0 h 37"/>
                <a:gd name="T44" fmla="*/ 52 w 60"/>
                <a:gd name="T45" fmla="*/ 9 h 37"/>
                <a:gd name="T46" fmla="*/ 60 w 60"/>
                <a:gd name="T47" fmla="*/ 11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60" y="11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19"/>
                  </a:lnTo>
                  <a:lnTo>
                    <a:pt x="30" y="22"/>
                  </a:lnTo>
                  <a:lnTo>
                    <a:pt x="24" y="24"/>
                  </a:lnTo>
                  <a:lnTo>
                    <a:pt x="17" y="26"/>
                  </a:lnTo>
                  <a:lnTo>
                    <a:pt x="9" y="28"/>
                  </a:lnTo>
                  <a:lnTo>
                    <a:pt x="0" y="30"/>
                  </a:lnTo>
                  <a:lnTo>
                    <a:pt x="0" y="37"/>
                  </a:lnTo>
                  <a:lnTo>
                    <a:pt x="9" y="36"/>
                  </a:lnTo>
                  <a:lnTo>
                    <a:pt x="17" y="33"/>
                  </a:lnTo>
                  <a:lnTo>
                    <a:pt x="24" y="32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4"/>
                  </a:lnTo>
                  <a:lnTo>
                    <a:pt x="51" y="20"/>
                  </a:lnTo>
                  <a:lnTo>
                    <a:pt x="57" y="14"/>
                  </a:lnTo>
                  <a:lnTo>
                    <a:pt x="50" y="11"/>
                  </a:lnTo>
                  <a:lnTo>
                    <a:pt x="60" y="11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0" name="Freeform 105"/>
            <p:cNvSpPr>
              <a:spLocks/>
            </p:cNvSpPr>
            <p:nvPr/>
          </p:nvSpPr>
          <p:spPr bwMode="auto">
            <a:xfrm>
              <a:off x="490" y="1249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6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6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6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6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1" name="Freeform 106"/>
            <p:cNvSpPr>
              <a:spLocks/>
            </p:cNvSpPr>
            <p:nvPr/>
          </p:nvSpPr>
          <p:spPr bwMode="auto">
            <a:xfrm>
              <a:off x="382" y="967"/>
              <a:ext cx="113" cy="306"/>
            </a:xfrm>
            <a:custGeom>
              <a:avLst/>
              <a:gdLst>
                <a:gd name="T0" fmla="*/ 113 w 113"/>
                <a:gd name="T1" fmla="*/ 306 h 306"/>
                <a:gd name="T2" fmla="*/ 107 w 113"/>
                <a:gd name="T3" fmla="*/ 301 h 306"/>
                <a:gd name="T4" fmla="*/ 102 w 113"/>
                <a:gd name="T5" fmla="*/ 297 h 306"/>
                <a:gd name="T6" fmla="*/ 96 w 113"/>
                <a:gd name="T7" fmla="*/ 294 h 306"/>
                <a:gd name="T8" fmla="*/ 90 w 113"/>
                <a:gd name="T9" fmla="*/ 291 h 306"/>
                <a:gd name="T10" fmla="*/ 82 w 113"/>
                <a:gd name="T11" fmla="*/ 289 h 306"/>
                <a:gd name="T12" fmla="*/ 75 w 113"/>
                <a:gd name="T13" fmla="*/ 288 h 306"/>
                <a:gd name="T14" fmla="*/ 67 w 113"/>
                <a:gd name="T15" fmla="*/ 286 h 306"/>
                <a:gd name="T16" fmla="*/ 58 w 113"/>
                <a:gd name="T17" fmla="*/ 285 h 306"/>
                <a:gd name="T18" fmla="*/ 48 w 113"/>
                <a:gd name="T19" fmla="*/ 284 h 306"/>
                <a:gd name="T20" fmla="*/ 39 w 113"/>
                <a:gd name="T21" fmla="*/ 281 h 306"/>
                <a:gd name="T22" fmla="*/ 29 w 113"/>
                <a:gd name="T23" fmla="*/ 280 h 306"/>
                <a:gd name="T24" fmla="*/ 21 w 113"/>
                <a:gd name="T25" fmla="*/ 277 h 306"/>
                <a:gd name="T26" fmla="*/ 12 w 113"/>
                <a:gd name="T27" fmla="*/ 275 h 306"/>
                <a:gd name="T28" fmla="*/ 6 w 113"/>
                <a:gd name="T29" fmla="*/ 269 h 306"/>
                <a:gd name="T30" fmla="*/ 1 w 113"/>
                <a:gd name="T31" fmla="*/ 264 h 306"/>
                <a:gd name="T32" fmla="*/ 0 w 113"/>
                <a:gd name="T33" fmla="*/ 257 h 306"/>
                <a:gd name="T34" fmla="*/ 0 w 113"/>
                <a:gd name="T35" fmla="*/ 51 h 306"/>
                <a:gd name="T36" fmla="*/ 1 w 113"/>
                <a:gd name="T37" fmla="*/ 43 h 306"/>
                <a:gd name="T38" fmla="*/ 6 w 113"/>
                <a:gd name="T39" fmla="*/ 38 h 306"/>
                <a:gd name="T40" fmla="*/ 12 w 113"/>
                <a:gd name="T41" fmla="*/ 33 h 306"/>
                <a:gd name="T42" fmla="*/ 21 w 113"/>
                <a:gd name="T43" fmla="*/ 30 h 306"/>
                <a:gd name="T44" fmla="*/ 29 w 113"/>
                <a:gd name="T45" fmla="*/ 28 h 306"/>
                <a:gd name="T46" fmla="*/ 39 w 113"/>
                <a:gd name="T47" fmla="*/ 26 h 306"/>
                <a:gd name="T48" fmla="*/ 48 w 113"/>
                <a:gd name="T49" fmla="*/ 24 h 306"/>
                <a:gd name="T50" fmla="*/ 58 w 113"/>
                <a:gd name="T51" fmla="*/ 22 h 306"/>
                <a:gd name="T52" fmla="*/ 67 w 113"/>
                <a:gd name="T53" fmla="*/ 21 h 306"/>
                <a:gd name="T54" fmla="*/ 75 w 113"/>
                <a:gd name="T55" fmla="*/ 18 h 306"/>
                <a:gd name="T56" fmla="*/ 82 w 113"/>
                <a:gd name="T57" fmla="*/ 17 h 306"/>
                <a:gd name="T58" fmla="*/ 90 w 113"/>
                <a:gd name="T59" fmla="*/ 15 h 306"/>
                <a:gd name="T60" fmla="*/ 96 w 113"/>
                <a:gd name="T61" fmla="*/ 12 h 306"/>
                <a:gd name="T62" fmla="*/ 102 w 113"/>
                <a:gd name="T63" fmla="*/ 9 h 306"/>
                <a:gd name="T64" fmla="*/ 107 w 113"/>
                <a:gd name="T65" fmla="*/ 6 h 306"/>
                <a:gd name="T66" fmla="*/ 113 w 113"/>
                <a:gd name="T67" fmla="*/ 0 h 306"/>
                <a:gd name="T68" fmla="*/ 113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113" y="306"/>
                  </a:moveTo>
                  <a:lnTo>
                    <a:pt x="107" y="301"/>
                  </a:lnTo>
                  <a:lnTo>
                    <a:pt x="102" y="297"/>
                  </a:lnTo>
                  <a:lnTo>
                    <a:pt x="96" y="294"/>
                  </a:lnTo>
                  <a:lnTo>
                    <a:pt x="90" y="291"/>
                  </a:lnTo>
                  <a:lnTo>
                    <a:pt x="82" y="289"/>
                  </a:lnTo>
                  <a:lnTo>
                    <a:pt x="75" y="288"/>
                  </a:lnTo>
                  <a:lnTo>
                    <a:pt x="67" y="286"/>
                  </a:lnTo>
                  <a:lnTo>
                    <a:pt x="58" y="285"/>
                  </a:lnTo>
                  <a:lnTo>
                    <a:pt x="48" y="284"/>
                  </a:lnTo>
                  <a:lnTo>
                    <a:pt x="39" y="281"/>
                  </a:lnTo>
                  <a:lnTo>
                    <a:pt x="29" y="280"/>
                  </a:lnTo>
                  <a:lnTo>
                    <a:pt x="21" y="277"/>
                  </a:lnTo>
                  <a:lnTo>
                    <a:pt x="12" y="275"/>
                  </a:lnTo>
                  <a:lnTo>
                    <a:pt x="6" y="269"/>
                  </a:lnTo>
                  <a:lnTo>
                    <a:pt x="1" y="264"/>
                  </a:lnTo>
                  <a:lnTo>
                    <a:pt x="0" y="257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6" y="38"/>
                  </a:lnTo>
                  <a:lnTo>
                    <a:pt x="12" y="33"/>
                  </a:lnTo>
                  <a:lnTo>
                    <a:pt x="21" y="30"/>
                  </a:lnTo>
                  <a:lnTo>
                    <a:pt x="29" y="28"/>
                  </a:lnTo>
                  <a:lnTo>
                    <a:pt x="39" y="26"/>
                  </a:lnTo>
                  <a:lnTo>
                    <a:pt x="48" y="24"/>
                  </a:lnTo>
                  <a:lnTo>
                    <a:pt x="58" y="22"/>
                  </a:lnTo>
                  <a:lnTo>
                    <a:pt x="67" y="21"/>
                  </a:lnTo>
                  <a:lnTo>
                    <a:pt x="75" y="18"/>
                  </a:lnTo>
                  <a:lnTo>
                    <a:pt x="82" y="17"/>
                  </a:lnTo>
                  <a:lnTo>
                    <a:pt x="90" y="15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6"/>
                  </a:lnTo>
                  <a:lnTo>
                    <a:pt x="113" y="0"/>
                  </a:lnTo>
                  <a:lnTo>
                    <a:pt x="113" y="306"/>
                  </a:lnTo>
                  <a:close/>
                </a:path>
              </a:pathLst>
            </a:custGeom>
            <a:solidFill>
              <a:srgbClr val="FF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2" name="Freeform 107"/>
            <p:cNvSpPr>
              <a:spLocks/>
            </p:cNvSpPr>
            <p:nvPr/>
          </p:nvSpPr>
          <p:spPr bwMode="auto">
            <a:xfrm>
              <a:off x="440" y="1248"/>
              <a:ext cx="57" cy="27"/>
            </a:xfrm>
            <a:custGeom>
              <a:avLst/>
              <a:gdLst>
                <a:gd name="T0" fmla="*/ 0 w 57"/>
                <a:gd name="T1" fmla="*/ 8 h 27"/>
                <a:gd name="T2" fmla="*/ 0 w 57"/>
                <a:gd name="T3" fmla="*/ 8 h 27"/>
                <a:gd name="T4" fmla="*/ 9 w 57"/>
                <a:gd name="T5" fmla="*/ 9 h 27"/>
                <a:gd name="T6" fmla="*/ 17 w 57"/>
                <a:gd name="T7" fmla="*/ 10 h 27"/>
                <a:gd name="T8" fmla="*/ 24 w 57"/>
                <a:gd name="T9" fmla="*/ 12 h 27"/>
                <a:gd name="T10" fmla="*/ 30 w 57"/>
                <a:gd name="T11" fmla="*/ 14 h 27"/>
                <a:gd name="T12" fmla="*/ 37 w 57"/>
                <a:gd name="T13" fmla="*/ 17 h 27"/>
                <a:gd name="T14" fmla="*/ 43 w 57"/>
                <a:gd name="T15" fmla="*/ 20 h 27"/>
                <a:gd name="T16" fmla="*/ 46 w 57"/>
                <a:gd name="T17" fmla="*/ 23 h 27"/>
                <a:gd name="T18" fmla="*/ 52 w 57"/>
                <a:gd name="T19" fmla="*/ 27 h 27"/>
                <a:gd name="T20" fmla="*/ 57 w 57"/>
                <a:gd name="T21" fmla="*/ 22 h 27"/>
                <a:gd name="T22" fmla="*/ 51 w 57"/>
                <a:gd name="T23" fmla="*/ 16 h 27"/>
                <a:gd name="T24" fmla="*/ 45 w 57"/>
                <a:gd name="T25" fmla="*/ 12 h 27"/>
                <a:gd name="T26" fmla="*/ 39 w 57"/>
                <a:gd name="T27" fmla="*/ 9 h 27"/>
                <a:gd name="T28" fmla="*/ 33 w 57"/>
                <a:gd name="T29" fmla="*/ 7 h 27"/>
                <a:gd name="T30" fmla="*/ 24 w 57"/>
                <a:gd name="T31" fmla="*/ 4 h 27"/>
                <a:gd name="T32" fmla="*/ 17 w 57"/>
                <a:gd name="T33" fmla="*/ 3 h 27"/>
                <a:gd name="T34" fmla="*/ 9 w 57"/>
                <a:gd name="T35" fmla="*/ 1 h 27"/>
                <a:gd name="T36" fmla="*/ 0 w 57"/>
                <a:gd name="T37" fmla="*/ 0 h 27"/>
                <a:gd name="T38" fmla="*/ 0 w 57"/>
                <a:gd name="T39" fmla="*/ 0 h 27"/>
                <a:gd name="T40" fmla="*/ 0 w 57"/>
                <a:gd name="T41" fmla="*/ 8 h 2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7"/>
                <a:gd name="T65" fmla="*/ 57 w 57"/>
                <a:gd name="T66" fmla="*/ 27 h 2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7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0"/>
                  </a:lnTo>
                  <a:lnTo>
                    <a:pt x="24" y="12"/>
                  </a:lnTo>
                  <a:lnTo>
                    <a:pt x="30" y="14"/>
                  </a:lnTo>
                  <a:lnTo>
                    <a:pt x="37" y="17"/>
                  </a:lnTo>
                  <a:lnTo>
                    <a:pt x="43" y="20"/>
                  </a:lnTo>
                  <a:lnTo>
                    <a:pt x="46" y="23"/>
                  </a:lnTo>
                  <a:lnTo>
                    <a:pt x="52" y="27"/>
                  </a:lnTo>
                  <a:lnTo>
                    <a:pt x="57" y="22"/>
                  </a:lnTo>
                  <a:lnTo>
                    <a:pt x="51" y="16"/>
                  </a:lnTo>
                  <a:lnTo>
                    <a:pt x="45" y="12"/>
                  </a:lnTo>
                  <a:lnTo>
                    <a:pt x="39" y="9"/>
                  </a:lnTo>
                  <a:lnTo>
                    <a:pt x="33" y="7"/>
                  </a:lnTo>
                  <a:lnTo>
                    <a:pt x="24" y="4"/>
                  </a:lnTo>
                  <a:lnTo>
                    <a:pt x="17" y="3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3" name="Freeform 108"/>
            <p:cNvSpPr>
              <a:spLocks/>
            </p:cNvSpPr>
            <p:nvPr/>
          </p:nvSpPr>
          <p:spPr bwMode="auto">
            <a:xfrm>
              <a:off x="377" y="1224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5 h 32"/>
                <a:gd name="T8" fmla="*/ 16 w 63"/>
                <a:gd name="T9" fmla="*/ 22 h 32"/>
                <a:gd name="T10" fmla="*/ 24 w 63"/>
                <a:gd name="T11" fmla="*/ 24 h 32"/>
                <a:gd name="T12" fmla="*/ 34 w 63"/>
                <a:gd name="T13" fmla="*/ 27 h 32"/>
                <a:gd name="T14" fmla="*/ 44 w 63"/>
                <a:gd name="T15" fmla="*/ 28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0 h 32"/>
                <a:gd name="T26" fmla="*/ 34 w 63"/>
                <a:gd name="T27" fmla="*/ 19 h 32"/>
                <a:gd name="T28" fmla="*/ 27 w 63"/>
                <a:gd name="T29" fmla="*/ 16 h 32"/>
                <a:gd name="T30" fmla="*/ 18 w 63"/>
                <a:gd name="T31" fmla="*/ 14 h 32"/>
                <a:gd name="T32" fmla="*/ 13 w 63"/>
                <a:gd name="T33" fmla="*/ 10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5"/>
                  </a:lnTo>
                  <a:lnTo>
                    <a:pt x="16" y="22"/>
                  </a:lnTo>
                  <a:lnTo>
                    <a:pt x="24" y="24"/>
                  </a:lnTo>
                  <a:lnTo>
                    <a:pt x="34" y="27"/>
                  </a:lnTo>
                  <a:lnTo>
                    <a:pt x="44" y="28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0"/>
                  </a:lnTo>
                  <a:lnTo>
                    <a:pt x="34" y="19"/>
                  </a:lnTo>
                  <a:lnTo>
                    <a:pt x="27" y="16"/>
                  </a:lnTo>
                  <a:lnTo>
                    <a:pt x="18" y="14"/>
                  </a:lnTo>
                  <a:lnTo>
                    <a:pt x="13" y="10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4" name="Freeform 109"/>
            <p:cNvSpPr>
              <a:spLocks/>
            </p:cNvSpPr>
            <p:nvPr/>
          </p:nvSpPr>
          <p:spPr bwMode="auto">
            <a:xfrm>
              <a:off x="377" y="1018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5" name="Freeform 110"/>
            <p:cNvSpPr>
              <a:spLocks/>
            </p:cNvSpPr>
            <p:nvPr/>
          </p:nvSpPr>
          <p:spPr bwMode="auto">
            <a:xfrm>
              <a:off x="377" y="985"/>
              <a:ext cx="63" cy="33"/>
            </a:xfrm>
            <a:custGeom>
              <a:avLst/>
              <a:gdLst>
                <a:gd name="T0" fmla="*/ 63 w 63"/>
                <a:gd name="T1" fmla="*/ 0 h 33"/>
                <a:gd name="T2" fmla="*/ 63 w 63"/>
                <a:gd name="T3" fmla="*/ 0 h 33"/>
                <a:gd name="T4" fmla="*/ 53 w 63"/>
                <a:gd name="T5" fmla="*/ 2 h 33"/>
                <a:gd name="T6" fmla="*/ 44 w 63"/>
                <a:gd name="T7" fmla="*/ 4 h 33"/>
                <a:gd name="T8" fmla="*/ 34 w 63"/>
                <a:gd name="T9" fmla="*/ 6 h 33"/>
                <a:gd name="T10" fmla="*/ 24 w 63"/>
                <a:gd name="T11" fmla="*/ 8 h 33"/>
                <a:gd name="T12" fmla="*/ 16 w 63"/>
                <a:gd name="T13" fmla="*/ 11 h 33"/>
                <a:gd name="T14" fmla="*/ 9 w 63"/>
                <a:gd name="T15" fmla="*/ 17 h 33"/>
                <a:gd name="T16" fmla="*/ 3 w 63"/>
                <a:gd name="T17" fmla="*/ 24 h 33"/>
                <a:gd name="T18" fmla="*/ 0 w 63"/>
                <a:gd name="T19" fmla="*/ 33 h 33"/>
                <a:gd name="T20" fmla="*/ 10 w 63"/>
                <a:gd name="T21" fmla="*/ 33 h 33"/>
                <a:gd name="T22" fmla="*/ 10 w 63"/>
                <a:gd name="T23" fmla="*/ 26 h 33"/>
                <a:gd name="T24" fmla="*/ 13 w 63"/>
                <a:gd name="T25" fmla="*/ 22 h 33"/>
                <a:gd name="T26" fmla="*/ 18 w 63"/>
                <a:gd name="T27" fmla="*/ 19 h 33"/>
                <a:gd name="T28" fmla="*/ 27 w 63"/>
                <a:gd name="T29" fmla="*/ 16 h 33"/>
                <a:gd name="T30" fmla="*/ 34 w 63"/>
                <a:gd name="T31" fmla="*/ 13 h 33"/>
                <a:gd name="T32" fmla="*/ 44 w 63"/>
                <a:gd name="T33" fmla="*/ 12 h 33"/>
                <a:gd name="T34" fmla="*/ 53 w 63"/>
                <a:gd name="T35" fmla="*/ 10 h 33"/>
                <a:gd name="T36" fmla="*/ 63 w 63"/>
                <a:gd name="T37" fmla="*/ 8 h 33"/>
                <a:gd name="T38" fmla="*/ 63 w 63"/>
                <a:gd name="T39" fmla="*/ 8 h 33"/>
                <a:gd name="T40" fmla="*/ 63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63" y="0"/>
                  </a:moveTo>
                  <a:lnTo>
                    <a:pt x="63" y="0"/>
                  </a:lnTo>
                  <a:lnTo>
                    <a:pt x="53" y="2"/>
                  </a:lnTo>
                  <a:lnTo>
                    <a:pt x="44" y="4"/>
                  </a:lnTo>
                  <a:lnTo>
                    <a:pt x="34" y="6"/>
                  </a:lnTo>
                  <a:lnTo>
                    <a:pt x="24" y="8"/>
                  </a:lnTo>
                  <a:lnTo>
                    <a:pt x="16" y="11"/>
                  </a:lnTo>
                  <a:lnTo>
                    <a:pt x="9" y="17"/>
                  </a:lnTo>
                  <a:lnTo>
                    <a:pt x="3" y="24"/>
                  </a:lnTo>
                  <a:lnTo>
                    <a:pt x="0" y="33"/>
                  </a:lnTo>
                  <a:lnTo>
                    <a:pt x="10" y="33"/>
                  </a:lnTo>
                  <a:lnTo>
                    <a:pt x="10" y="26"/>
                  </a:lnTo>
                  <a:lnTo>
                    <a:pt x="13" y="22"/>
                  </a:lnTo>
                  <a:lnTo>
                    <a:pt x="18" y="19"/>
                  </a:lnTo>
                  <a:lnTo>
                    <a:pt x="27" y="16"/>
                  </a:lnTo>
                  <a:lnTo>
                    <a:pt x="34" y="13"/>
                  </a:lnTo>
                  <a:lnTo>
                    <a:pt x="44" y="12"/>
                  </a:lnTo>
                  <a:lnTo>
                    <a:pt x="53" y="10"/>
                  </a:lnTo>
                  <a:lnTo>
                    <a:pt x="63" y="8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6" name="Freeform 111"/>
            <p:cNvSpPr>
              <a:spLocks/>
            </p:cNvSpPr>
            <p:nvPr/>
          </p:nvSpPr>
          <p:spPr bwMode="auto">
            <a:xfrm>
              <a:off x="440" y="956"/>
              <a:ext cx="60" cy="37"/>
            </a:xfrm>
            <a:custGeom>
              <a:avLst/>
              <a:gdLst>
                <a:gd name="T0" fmla="*/ 60 w 60"/>
                <a:gd name="T1" fmla="*/ 11 h 37"/>
                <a:gd name="T2" fmla="*/ 52 w 60"/>
                <a:gd name="T3" fmla="*/ 9 h 37"/>
                <a:gd name="T4" fmla="*/ 46 w 60"/>
                <a:gd name="T5" fmla="*/ 13 h 37"/>
                <a:gd name="T6" fmla="*/ 43 w 60"/>
                <a:gd name="T7" fmla="*/ 17 h 37"/>
                <a:gd name="T8" fmla="*/ 37 w 60"/>
                <a:gd name="T9" fmla="*/ 19 h 37"/>
                <a:gd name="T10" fmla="*/ 30 w 60"/>
                <a:gd name="T11" fmla="*/ 22 h 37"/>
                <a:gd name="T12" fmla="*/ 24 w 60"/>
                <a:gd name="T13" fmla="*/ 24 h 37"/>
                <a:gd name="T14" fmla="*/ 17 w 60"/>
                <a:gd name="T15" fmla="*/ 26 h 37"/>
                <a:gd name="T16" fmla="*/ 9 w 60"/>
                <a:gd name="T17" fmla="*/ 28 h 37"/>
                <a:gd name="T18" fmla="*/ 0 w 60"/>
                <a:gd name="T19" fmla="*/ 29 h 37"/>
                <a:gd name="T20" fmla="*/ 0 w 60"/>
                <a:gd name="T21" fmla="*/ 37 h 37"/>
                <a:gd name="T22" fmla="*/ 9 w 60"/>
                <a:gd name="T23" fmla="*/ 36 h 37"/>
                <a:gd name="T24" fmla="*/ 17 w 60"/>
                <a:gd name="T25" fmla="*/ 33 h 37"/>
                <a:gd name="T26" fmla="*/ 24 w 60"/>
                <a:gd name="T27" fmla="*/ 32 h 37"/>
                <a:gd name="T28" fmla="*/ 33 w 60"/>
                <a:gd name="T29" fmla="*/ 29 h 37"/>
                <a:gd name="T30" fmla="*/ 39 w 60"/>
                <a:gd name="T31" fmla="*/ 27 h 37"/>
                <a:gd name="T32" fmla="*/ 45 w 60"/>
                <a:gd name="T33" fmla="*/ 24 h 37"/>
                <a:gd name="T34" fmla="*/ 51 w 60"/>
                <a:gd name="T35" fmla="*/ 20 h 37"/>
                <a:gd name="T36" fmla="*/ 57 w 60"/>
                <a:gd name="T37" fmla="*/ 14 h 37"/>
                <a:gd name="T38" fmla="*/ 50 w 60"/>
                <a:gd name="T39" fmla="*/ 11 h 37"/>
                <a:gd name="T40" fmla="*/ 60 w 60"/>
                <a:gd name="T41" fmla="*/ 11 h 37"/>
                <a:gd name="T42" fmla="*/ 60 w 60"/>
                <a:gd name="T43" fmla="*/ 0 h 37"/>
                <a:gd name="T44" fmla="*/ 52 w 60"/>
                <a:gd name="T45" fmla="*/ 9 h 37"/>
                <a:gd name="T46" fmla="*/ 60 w 60"/>
                <a:gd name="T47" fmla="*/ 11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60" y="11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19"/>
                  </a:lnTo>
                  <a:lnTo>
                    <a:pt x="30" y="22"/>
                  </a:lnTo>
                  <a:lnTo>
                    <a:pt x="24" y="24"/>
                  </a:lnTo>
                  <a:lnTo>
                    <a:pt x="17" y="26"/>
                  </a:lnTo>
                  <a:lnTo>
                    <a:pt x="9" y="28"/>
                  </a:lnTo>
                  <a:lnTo>
                    <a:pt x="0" y="29"/>
                  </a:lnTo>
                  <a:lnTo>
                    <a:pt x="0" y="37"/>
                  </a:lnTo>
                  <a:lnTo>
                    <a:pt x="9" y="36"/>
                  </a:lnTo>
                  <a:lnTo>
                    <a:pt x="17" y="33"/>
                  </a:lnTo>
                  <a:lnTo>
                    <a:pt x="24" y="32"/>
                  </a:lnTo>
                  <a:lnTo>
                    <a:pt x="33" y="29"/>
                  </a:lnTo>
                  <a:lnTo>
                    <a:pt x="39" y="27"/>
                  </a:lnTo>
                  <a:lnTo>
                    <a:pt x="45" y="24"/>
                  </a:lnTo>
                  <a:lnTo>
                    <a:pt x="51" y="20"/>
                  </a:lnTo>
                  <a:lnTo>
                    <a:pt x="57" y="14"/>
                  </a:lnTo>
                  <a:lnTo>
                    <a:pt x="50" y="11"/>
                  </a:lnTo>
                  <a:lnTo>
                    <a:pt x="60" y="11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7" name="Freeform 112"/>
            <p:cNvSpPr>
              <a:spLocks/>
            </p:cNvSpPr>
            <p:nvPr/>
          </p:nvSpPr>
          <p:spPr bwMode="auto">
            <a:xfrm>
              <a:off x="490" y="967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6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6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6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6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8" name="Freeform 113"/>
            <p:cNvSpPr>
              <a:spLocks/>
            </p:cNvSpPr>
            <p:nvPr/>
          </p:nvSpPr>
          <p:spPr bwMode="auto">
            <a:xfrm>
              <a:off x="382" y="684"/>
              <a:ext cx="113" cy="305"/>
            </a:xfrm>
            <a:custGeom>
              <a:avLst/>
              <a:gdLst>
                <a:gd name="T0" fmla="*/ 113 w 113"/>
                <a:gd name="T1" fmla="*/ 305 h 305"/>
                <a:gd name="T2" fmla="*/ 107 w 113"/>
                <a:gd name="T3" fmla="*/ 300 h 305"/>
                <a:gd name="T4" fmla="*/ 102 w 113"/>
                <a:gd name="T5" fmla="*/ 296 h 305"/>
                <a:gd name="T6" fmla="*/ 96 w 113"/>
                <a:gd name="T7" fmla="*/ 294 h 305"/>
                <a:gd name="T8" fmla="*/ 90 w 113"/>
                <a:gd name="T9" fmla="*/ 291 h 305"/>
                <a:gd name="T10" fmla="*/ 82 w 113"/>
                <a:gd name="T11" fmla="*/ 289 h 305"/>
                <a:gd name="T12" fmla="*/ 75 w 113"/>
                <a:gd name="T13" fmla="*/ 287 h 305"/>
                <a:gd name="T14" fmla="*/ 67 w 113"/>
                <a:gd name="T15" fmla="*/ 285 h 305"/>
                <a:gd name="T16" fmla="*/ 58 w 113"/>
                <a:gd name="T17" fmla="*/ 283 h 305"/>
                <a:gd name="T18" fmla="*/ 48 w 113"/>
                <a:gd name="T19" fmla="*/ 282 h 305"/>
                <a:gd name="T20" fmla="*/ 39 w 113"/>
                <a:gd name="T21" fmla="*/ 281 h 305"/>
                <a:gd name="T22" fmla="*/ 29 w 113"/>
                <a:gd name="T23" fmla="*/ 279 h 305"/>
                <a:gd name="T24" fmla="*/ 21 w 113"/>
                <a:gd name="T25" fmla="*/ 277 h 305"/>
                <a:gd name="T26" fmla="*/ 12 w 113"/>
                <a:gd name="T27" fmla="*/ 274 h 305"/>
                <a:gd name="T28" fmla="*/ 6 w 113"/>
                <a:gd name="T29" fmla="*/ 269 h 305"/>
                <a:gd name="T30" fmla="*/ 1 w 113"/>
                <a:gd name="T31" fmla="*/ 263 h 305"/>
                <a:gd name="T32" fmla="*/ 0 w 113"/>
                <a:gd name="T33" fmla="*/ 255 h 305"/>
                <a:gd name="T34" fmla="*/ 0 w 113"/>
                <a:gd name="T35" fmla="*/ 50 h 305"/>
                <a:gd name="T36" fmla="*/ 1 w 113"/>
                <a:gd name="T37" fmla="*/ 43 h 305"/>
                <a:gd name="T38" fmla="*/ 6 w 113"/>
                <a:gd name="T39" fmla="*/ 36 h 305"/>
                <a:gd name="T40" fmla="*/ 12 w 113"/>
                <a:gd name="T41" fmla="*/ 31 h 305"/>
                <a:gd name="T42" fmla="*/ 21 w 113"/>
                <a:gd name="T43" fmla="*/ 28 h 305"/>
                <a:gd name="T44" fmla="*/ 29 w 113"/>
                <a:gd name="T45" fmla="*/ 26 h 305"/>
                <a:gd name="T46" fmla="*/ 39 w 113"/>
                <a:gd name="T47" fmla="*/ 25 h 305"/>
                <a:gd name="T48" fmla="*/ 48 w 113"/>
                <a:gd name="T49" fmla="*/ 22 h 305"/>
                <a:gd name="T50" fmla="*/ 58 w 113"/>
                <a:gd name="T51" fmla="*/ 21 h 305"/>
                <a:gd name="T52" fmla="*/ 67 w 113"/>
                <a:gd name="T53" fmla="*/ 19 h 305"/>
                <a:gd name="T54" fmla="*/ 75 w 113"/>
                <a:gd name="T55" fmla="*/ 18 h 305"/>
                <a:gd name="T56" fmla="*/ 82 w 113"/>
                <a:gd name="T57" fmla="*/ 17 h 305"/>
                <a:gd name="T58" fmla="*/ 90 w 113"/>
                <a:gd name="T59" fmla="*/ 14 h 305"/>
                <a:gd name="T60" fmla="*/ 96 w 113"/>
                <a:gd name="T61" fmla="*/ 12 h 305"/>
                <a:gd name="T62" fmla="*/ 102 w 113"/>
                <a:gd name="T63" fmla="*/ 9 h 305"/>
                <a:gd name="T64" fmla="*/ 107 w 113"/>
                <a:gd name="T65" fmla="*/ 5 h 305"/>
                <a:gd name="T66" fmla="*/ 113 w 113"/>
                <a:gd name="T67" fmla="*/ 0 h 305"/>
                <a:gd name="T68" fmla="*/ 113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113" y="305"/>
                  </a:moveTo>
                  <a:lnTo>
                    <a:pt x="107" y="300"/>
                  </a:lnTo>
                  <a:lnTo>
                    <a:pt x="102" y="296"/>
                  </a:lnTo>
                  <a:lnTo>
                    <a:pt x="96" y="294"/>
                  </a:lnTo>
                  <a:lnTo>
                    <a:pt x="90" y="291"/>
                  </a:lnTo>
                  <a:lnTo>
                    <a:pt x="82" y="289"/>
                  </a:lnTo>
                  <a:lnTo>
                    <a:pt x="75" y="287"/>
                  </a:lnTo>
                  <a:lnTo>
                    <a:pt x="67" y="285"/>
                  </a:lnTo>
                  <a:lnTo>
                    <a:pt x="58" y="283"/>
                  </a:lnTo>
                  <a:lnTo>
                    <a:pt x="48" y="282"/>
                  </a:lnTo>
                  <a:lnTo>
                    <a:pt x="39" y="281"/>
                  </a:lnTo>
                  <a:lnTo>
                    <a:pt x="29" y="279"/>
                  </a:lnTo>
                  <a:lnTo>
                    <a:pt x="21" y="277"/>
                  </a:lnTo>
                  <a:lnTo>
                    <a:pt x="12" y="274"/>
                  </a:lnTo>
                  <a:lnTo>
                    <a:pt x="6" y="269"/>
                  </a:lnTo>
                  <a:lnTo>
                    <a:pt x="1" y="263"/>
                  </a:lnTo>
                  <a:lnTo>
                    <a:pt x="0" y="255"/>
                  </a:lnTo>
                  <a:lnTo>
                    <a:pt x="0" y="50"/>
                  </a:lnTo>
                  <a:lnTo>
                    <a:pt x="1" y="43"/>
                  </a:lnTo>
                  <a:lnTo>
                    <a:pt x="6" y="36"/>
                  </a:lnTo>
                  <a:lnTo>
                    <a:pt x="12" y="31"/>
                  </a:lnTo>
                  <a:lnTo>
                    <a:pt x="21" y="28"/>
                  </a:lnTo>
                  <a:lnTo>
                    <a:pt x="29" y="26"/>
                  </a:lnTo>
                  <a:lnTo>
                    <a:pt x="39" y="25"/>
                  </a:lnTo>
                  <a:lnTo>
                    <a:pt x="48" y="22"/>
                  </a:lnTo>
                  <a:lnTo>
                    <a:pt x="58" y="21"/>
                  </a:lnTo>
                  <a:lnTo>
                    <a:pt x="67" y="19"/>
                  </a:lnTo>
                  <a:lnTo>
                    <a:pt x="75" y="18"/>
                  </a:lnTo>
                  <a:lnTo>
                    <a:pt x="82" y="17"/>
                  </a:lnTo>
                  <a:lnTo>
                    <a:pt x="90" y="14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5"/>
                  </a:lnTo>
                  <a:lnTo>
                    <a:pt x="113" y="0"/>
                  </a:lnTo>
                  <a:lnTo>
                    <a:pt x="113" y="305"/>
                  </a:lnTo>
                  <a:close/>
                </a:path>
              </a:pathLst>
            </a:custGeom>
            <a:solidFill>
              <a:srgbClr val="66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9" name="Freeform 114"/>
            <p:cNvSpPr>
              <a:spLocks/>
            </p:cNvSpPr>
            <p:nvPr/>
          </p:nvSpPr>
          <p:spPr bwMode="auto">
            <a:xfrm>
              <a:off x="440" y="963"/>
              <a:ext cx="57" cy="29"/>
            </a:xfrm>
            <a:custGeom>
              <a:avLst/>
              <a:gdLst>
                <a:gd name="T0" fmla="*/ 0 w 57"/>
                <a:gd name="T1" fmla="*/ 8 h 29"/>
                <a:gd name="T2" fmla="*/ 0 w 57"/>
                <a:gd name="T3" fmla="*/ 8 h 29"/>
                <a:gd name="T4" fmla="*/ 9 w 57"/>
                <a:gd name="T5" fmla="*/ 10 h 29"/>
                <a:gd name="T6" fmla="*/ 17 w 57"/>
                <a:gd name="T7" fmla="*/ 12 h 29"/>
                <a:gd name="T8" fmla="*/ 24 w 57"/>
                <a:gd name="T9" fmla="*/ 13 h 29"/>
                <a:gd name="T10" fmla="*/ 30 w 57"/>
                <a:gd name="T11" fmla="*/ 16 h 29"/>
                <a:gd name="T12" fmla="*/ 37 w 57"/>
                <a:gd name="T13" fmla="*/ 19 h 29"/>
                <a:gd name="T14" fmla="*/ 43 w 57"/>
                <a:gd name="T15" fmla="*/ 21 h 29"/>
                <a:gd name="T16" fmla="*/ 46 w 57"/>
                <a:gd name="T17" fmla="*/ 25 h 29"/>
                <a:gd name="T18" fmla="*/ 52 w 57"/>
                <a:gd name="T19" fmla="*/ 29 h 29"/>
                <a:gd name="T20" fmla="*/ 57 w 57"/>
                <a:gd name="T21" fmla="*/ 24 h 29"/>
                <a:gd name="T22" fmla="*/ 51 w 57"/>
                <a:gd name="T23" fmla="*/ 17 h 29"/>
                <a:gd name="T24" fmla="*/ 45 w 57"/>
                <a:gd name="T25" fmla="*/ 13 h 29"/>
                <a:gd name="T26" fmla="*/ 39 w 57"/>
                <a:gd name="T27" fmla="*/ 11 h 29"/>
                <a:gd name="T28" fmla="*/ 33 w 57"/>
                <a:gd name="T29" fmla="*/ 8 h 29"/>
                <a:gd name="T30" fmla="*/ 24 w 57"/>
                <a:gd name="T31" fmla="*/ 6 h 29"/>
                <a:gd name="T32" fmla="*/ 17 w 57"/>
                <a:gd name="T33" fmla="*/ 4 h 29"/>
                <a:gd name="T34" fmla="*/ 9 w 57"/>
                <a:gd name="T35" fmla="*/ 2 h 29"/>
                <a:gd name="T36" fmla="*/ 0 w 57"/>
                <a:gd name="T37" fmla="*/ 0 h 29"/>
                <a:gd name="T38" fmla="*/ 0 w 57"/>
                <a:gd name="T39" fmla="*/ 0 h 29"/>
                <a:gd name="T40" fmla="*/ 0 w 57"/>
                <a:gd name="T41" fmla="*/ 8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0" y="8"/>
                  </a:moveTo>
                  <a:lnTo>
                    <a:pt x="0" y="8"/>
                  </a:lnTo>
                  <a:lnTo>
                    <a:pt x="9" y="10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6"/>
                  </a:lnTo>
                  <a:lnTo>
                    <a:pt x="37" y="19"/>
                  </a:lnTo>
                  <a:lnTo>
                    <a:pt x="43" y="21"/>
                  </a:lnTo>
                  <a:lnTo>
                    <a:pt x="46" y="25"/>
                  </a:lnTo>
                  <a:lnTo>
                    <a:pt x="52" y="29"/>
                  </a:lnTo>
                  <a:lnTo>
                    <a:pt x="57" y="24"/>
                  </a:lnTo>
                  <a:lnTo>
                    <a:pt x="51" y="17"/>
                  </a:lnTo>
                  <a:lnTo>
                    <a:pt x="45" y="13"/>
                  </a:lnTo>
                  <a:lnTo>
                    <a:pt x="39" y="11"/>
                  </a:lnTo>
                  <a:lnTo>
                    <a:pt x="33" y="8"/>
                  </a:lnTo>
                  <a:lnTo>
                    <a:pt x="24" y="6"/>
                  </a:lnTo>
                  <a:lnTo>
                    <a:pt x="17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0" name="Freeform 115"/>
            <p:cNvSpPr>
              <a:spLocks/>
            </p:cNvSpPr>
            <p:nvPr/>
          </p:nvSpPr>
          <p:spPr bwMode="auto">
            <a:xfrm>
              <a:off x="377" y="939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7 h 32"/>
                <a:gd name="T8" fmla="*/ 16 w 63"/>
                <a:gd name="T9" fmla="*/ 23 h 32"/>
                <a:gd name="T10" fmla="*/ 24 w 63"/>
                <a:gd name="T11" fmla="*/ 26 h 32"/>
                <a:gd name="T12" fmla="*/ 34 w 63"/>
                <a:gd name="T13" fmla="*/ 28 h 32"/>
                <a:gd name="T14" fmla="*/ 44 w 63"/>
                <a:gd name="T15" fmla="*/ 30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2 h 32"/>
                <a:gd name="T26" fmla="*/ 34 w 63"/>
                <a:gd name="T27" fmla="*/ 21 h 32"/>
                <a:gd name="T28" fmla="*/ 27 w 63"/>
                <a:gd name="T29" fmla="*/ 18 h 32"/>
                <a:gd name="T30" fmla="*/ 18 w 63"/>
                <a:gd name="T31" fmla="*/ 15 h 32"/>
                <a:gd name="T32" fmla="*/ 13 w 63"/>
                <a:gd name="T33" fmla="*/ 12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7"/>
                  </a:lnTo>
                  <a:lnTo>
                    <a:pt x="16" y="23"/>
                  </a:lnTo>
                  <a:lnTo>
                    <a:pt x="24" y="26"/>
                  </a:lnTo>
                  <a:lnTo>
                    <a:pt x="34" y="28"/>
                  </a:lnTo>
                  <a:lnTo>
                    <a:pt x="44" y="30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2"/>
                  </a:lnTo>
                  <a:lnTo>
                    <a:pt x="34" y="21"/>
                  </a:lnTo>
                  <a:lnTo>
                    <a:pt x="27" y="18"/>
                  </a:lnTo>
                  <a:lnTo>
                    <a:pt x="18" y="15"/>
                  </a:lnTo>
                  <a:lnTo>
                    <a:pt x="13" y="12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1" name="Freeform 116"/>
            <p:cNvSpPr>
              <a:spLocks/>
            </p:cNvSpPr>
            <p:nvPr/>
          </p:nvSpPr>
          <p:spPr bwMode="auto">
            <a:xfrm>
              <a:off x="377" y="734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2" name="Freeform 117"/>
            <p:cNvSpPr>
              <a:spLocks/>
            </p:cNvSpPr>
            <p:nvPr/>
          </p:nvSpPr>
          <p:spPr bwMode="auto">
            <a:xfrm>
              <a:off x="377" y="701"/>
              <a:ext cx="63" cy="33"/>
            </a:xfrm>
            <a:custGeom>
              <a:avLst/>
              <a:gdLst>
                <a:gd name="T0" fmla="*/ 63 w 63"/>
                <a:gd name="T1" fmla="*/ 0 h 33"/>
                <a:gd name="T2" fmla="*/ 63 w 63"/>
                <a:gd name="T3" fmla="*/ 0 h 33"/>
                <a:gd name="T4" fmla="*/ 53 w 63"/>
                <a:gd name="T5" fmla="*/ 1 h 33"/>
                <a:gd name="T6" fmla="*/ 44 w 63"/>
                <a:gd name="T7" fmla="*/ 4 h 33"/>
                <a:gd name="T8" fmla="*/ 34 w 63"/>
                <a:gd name="T9" fmla="*/ 5 h 33"/>
                <a:gd name="T10" fmla="*/ 24 w 63"/>
                <a:gd name="T11" fmla="*/ 8 h 33"/>
                <a:gd name="T12" fmla="*/ 16 w 63"/>
                <a:gd name="T13" fmla="*/ 10 h 33"/>
                <a:gd name="T14" fmla="*/ 9 w 63"/>
                <a:gd name="T15" fmla="*/ 17 h 33"/>
                <a:gd name="T16" fmla="*/ 3 w 63"/>
                <a:gd name="T17" fmla="*/ 24 h 33"/>
                <a:gd name="T18" fmla="*/ 0 w 63"/>
                <a:gd name="T19" fmla="*/ 33 h 33"/>
                <a:gd name="T20" fmla="*/ 10 w 63"/>
                <a:gd name="T21" fmla="*/ 33 h 33"/>
                <a:gd name="T22" fmla="*/ 10 w 63"/>
                <a:gd name="T23" fmla="*/ 27 h 33"/>
                <a:gd name="T24" fmla="*/ 13 w 63"/>
                <a:gd name="T25" fmla="*/ 22 h 33"/>
                <a:gd name="T26" fmla="*/ 18 w 63"/>
                <a:gd name="T27" fmla="*/ 18 h 33"/>
                <a:gd name="T28" fmla="*/ 27 w 63"/>
                <a:gd name="T29" fmla="*/ 15 h 33"/>
                <a:gd name="T30" fmla="*/ 34 w 63"/>
                <a:gd name="T31" fmla="*/ 13 h 33"/>
                <a:gd name="T32" fmla="*/ 44 w 63"/>
                <a:gd name="T33" fmla="*/ 11 h 33"/>
                <a:gd name="T34" fmla="*/ 53 w 63"/>
                <a:gd name="T35" fmla="*/ 9 h 33"/>
                <a:gd name="T36" fmla="*/ 63 w 63"/>
                <a:gd name="T37" fmla="*/ 8 h 33"/>
                <a:gd name="T38" fmla="*/ 63 w 63"/>
                <a:gd name="T39" fmla="*/ 8 h 33"/>
                <a:gd name="T40" fmla="*/ 63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4"/>
                  </a:lnTo>
                  <a:lnTo>
                    <a:pt x="34" y="5"/>
                  </a:lnTo>
                  <a:lnTo>
                    <a:pt x="24" y="8"/>
                  </a:lnTo>
                  <a:lnTo>
                    <a:pt x="16" y="10"/>
                  </a:lnTo>
                  <a:lnTo>
                    <a:pt x="9" y="17"/>
                  </a:lnTo>
                  <a:lnTo>
                    <a:pt x="3" y="24"/>
                  </a:lnTo>
                  <a:lnTo>
                    <a:pt x="0" y="33"/>
                  </a:lnTo>
                  <a:lnTo>
                    <a:pt x="10" y="33"/>
                  </a:lnTo>
                  <a:lnTo>
                    <a:pt x="10" y="27"/>
                  </a:lnTo>
                  <a:lnTo>
                    <a:pt x="13" y="22"/>
                  </a:lnTo>
                  <a:lnTo>
                    <a:pt x="18" y="18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4" y="11"/>
                  </a:lnTo>
                  <a:lnTo>
                    <a:pt x="53" y="9"/>
                  </a:lnTo>
                  <a:lnTo>
                    <a:pt x="63" y="8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3" name="Freeform 118"/>
            <p:cNvSpPr>
              <a:spLocks/>
            </p:cNvSpPr>
            <p:nvPr/>
          </p:nvSpPr>
          <p:spPr bwMode="auto">
            <a:xfrm>
              <a:off x="440" y="672"/>
              <a:ext cx="60" cy="37"/>
            </a:xfrm>
            <a:custGeom>
              <a:avLst/>
              <a:gdLst>
                <a:gd name="T0" fmla="*/ 60 w 60"/>
                <a:gd name="T1" fmla="*/ 12 h 37"/>
                <a:gd name="T2" fmla="*/ 52 w 60"/>
                <a:gd name="T3" fmla="*/ 9 h 37"/>
                <a:gd name="T4" fmla="*/ 46 w 60"/>
                <a:gd name="T5" fmla="*/ 13 h 37"/>
                <a:gd name="T6" fmla="*/ 43 w 60"/>
                <a:gd name="T7" fmla="*/ 17 h 37"/>
                <a:gd name="T8" fmla="*/ 37 w 60"/>
                <a:gd name="T9" fmla="*/ 20 h 37"/>
                <a:gd name="T10" fmla="*/ 30 w 60"/>
                <a:gd name="T11" fmla="*/ 22 h 37"/>
                <a:gd name="T12" fmla="*/ 24 w 60"/>
                <a:gd name="T13" fmla="*/ 25 h 37"/>
                <a:gd name="T14" fmla="*/ 17 w 60"/>
                <a:gd name="T15" fmla="*/ 26 h 37"/>
                <a:gd name="T16" fmla="*/ 9 w 60"/>
                <a:gd name="T17" fmla="*/ 27 h 37"/>
                <a:gd name="T18" fmla="*/ 0 w 60"/>
                <a:gd name="T19" fmla="*/ 29 h 37"/>
                <a:gd name="T20" fmla="*/ 0 w 60"/>
                <a:gd name="T21" fmla="*/ 37 h 37"/>
                <a:gd name="T22" fmla="*/ 9 w 60"/>
                <a:gd name="T23" fmla="*/ 35 h 37"/>
                <a:gd name="T24" fmla="*/ 17 w 60"/>
                <a:gd name="T25" fmla="*/ 34 h 37"/>
                <a:gd name="T26" fmla="*/ 24 w 60"/>
                <a:gd name="T27" fmla="*/ 33 h 37"/>
                <a:gd name="T28" fmla="*/ 33 w 60"/>
                <a:gd name="T29" fmla="*/ 30 h 37"/>
                <a:gd name="T30" fmla="*/ 39 w 60"/>
                <a:gd name="T31" fmla="*/ 27 h 37"/>
                <a:gd name="T32" fmla="*/ 45 w 60"/>
                <a:gd name="T33" fmla="*/ 25 h 37"/>
                <a:gd name="T34" fmla="*/ 51 w 60"/>
                <a:gd name="T35" fmla="*/ 21 h 37"/>
                <a:gd name="T36" fmla="*/ 57 w 60"/>
                <a:gd name="T37" fmla="*/ 15 h 37"/>
                <a:gd name="T38" fmla="*/ 50 w 60"/>
                <a:gd name="T39" fmla="*/ 12 h 37"/>
                <a:gd name="T40" fmla="*/ 60 w 60"/>
                <a:gd name="T41" fmla="*/ 12 h 37"/>
                <a:gd name="T42" fmla="*/ 60 w 60"/>
                <a:gd name="T43" fmla="*/ 0 h 37"/>
                <a:gd name="T44" fmla="*/ 52 w 60"/>
                <a:gd name="T45" fmla="*/ 9 h 37"/>
                <a:gd name="T46" fmla="*/ 60 w 60"/>
                <a:gd name="T47" fmla="*/ 12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60" y="12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20"/>
                  </a:lnTo>
                  <a:lnTo>
                    <a:pt x="30" y="22"/>
                  </a:lnTo>
                  <a:lnTo>
                    <a:pt x="24" y="25"/>
                  </a:lnTo>
                  <a:lnTo>
                    <a:pt x="17" y="26"/>
                  </a:lnTo>
                  <a:lnTo>
                    <a:pt x="9" y="27"/>
                  </a:lnTo>
                  <a:lnTo>
                    <a:pt x="0" y="29"/>
                  </a:lnTo>
                  <a:lnTo>
                    <a:pt x="0" y="37"/>
                  </a:lnTo>
                  <a:lnTo>
                    <a:pt x="9" y="35"/>
                  </a:lnTo>
                  <a:lnTo>
                    <a:pt x="17" y="34"/>
                  </a:lnTo>
                  <a:lnTo>
                    <a:pt x="24" y="33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5"/>
                  </a:lnTo>
                  <a:lnTo>
                    <a:pt x="51" y="21"/>
                  </a:lnTo>
                  <a:lnTo>
                    <a:pt x="57" y="15"/>
                  </a:lnTo>
                  <a:lnTo>
                    <a:pt x="50" y="12"/>
                  </a:lnTo>
                  <a:lnTo>
                    <a:pt x="60" y="12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4" name="Freeform 119"/>
            <p:cNvSpPr>
              <a:spLocks/>
            </p:cNvSpPr>
            <p:nvPr/>
          </p:nvSpPr>
          <p:spPr bwMode="auto">
            <a:xfrm>
              <a:off x="490" y="684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5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5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5" name="Rectangle 120"/>
            <p:cNvSpPr>
              <a:spLocks noChangeArrowheads="1"/>
            </p:cNvSpPr>
            <p:nvPr/>
          </p:nvSpPr>
          <p:spPr bwMode="auto">
            <a:xfrm>
              <a:off x="599" y="775"/>
              <a:ext cx="1824" cy="295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6" name="Freeform 121"/>
            <p:cNvSpPr>
              <a:spLocks/>
            </p:cNvSpPr>
            <p:nvPr/>
          </p:nvSpPr>
          <p:spPr bwMode="auto">
            <a:xfrm>
              <a:off x="2418" y="769"/>
              <a:ext cx="9" cy="2963"/>
            </a:xfrm>
            <a:custGeom>
              <a:avLst/>
              <a:gdLst>
                <a:gd name="T0" fmla="*/ 5 w 9"/>
                <a:gd name="T1" fmla="*/ 11 h 2963"/>
                <a:gd name="T2" fmla="*/ 0 w 9"/>
                <a:gd name="T3" fmla="*/ 6 h 2963"/>
                <a:gd name="T4" fmla="*/ 0 w 9"/>
                <a:gd name="T5" fmla="*/ 2963 h 2963"/>
                <a:gd name="T6" fmla="*/ 9 w 9"/>
                <a:gd name="T7" fmla="*/ 2963 h 2963"/>
                <a:gd name="T8" fmla="*/ 9 w 9"/>
                <a:gd name="T9" fmla="*/ 6 h 2963"/>
                <a:gd name="T10" fmla="*/ 5 w 9"/>
                <a:gd name="T11" fmla="*/ 0 h 2963"/>
                <a:gd name="T12" fmla="*/ 9 w 9"/>
                <a:gd name="T13" fmla="*/ 6 h 2963"/>
                <a:gd name="T14" fmla="*/ 9 w 9"/>
                <a:gd name="T15" fmla="*/ 0 h 2963"/>
                <a:gd name="T16" fmla="*/ 5 w 9"/>
                <a:gd name="T17" fmla="*/ 0 h 2963"/>
                <a:gd name="T18" fmla="*/ 5 w 9"/>
                <a:gd name="T19" fmla="*/ 11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2963"/>
                <a:gd name="T32" fmla="*/ 9 w 9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2963">
                  <a:moveTo>
                    <a:pt x="5" y="11"/>
                  </a:moveTo>
                  <a:lnTo>
                    <a:pt x="0" y="6"/>
                  </a:lnTo>
                  <a:lnTo>
                    <a:pt x="0" y="2963"/>
                  </a:lnTo>
                  <a:lnTo>
                    <a:pt x="9" y="2963"/>
                  </a:lnTo>
                  <a:lnTo>
                    <a:pt x="9" y="6"/>
                  </a:lnTo>
                  <a:lnTo>
                    <a:pt x="5" y="0"/>
                  </a:lnTo>
                  <a:lnTo>
                    <a:pt x="9" y="6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7" name="Freeform 122"/>
            <p:cNvSpPr>
              <a:spLocks/>
            </p:cNvSpPr>
            <p:nvPr/>
          </p:nvSpPr>
          <p:spPr bwMode="auto">
            <a:xfrm>
              <a:off x="594" y="769"/>
              <a:ext cx="1829" cy="11"/>
            </a:xfrm>
            <a:custGeom>
              <a:avLst/>
              <a:gdLst>
                <a:gd name="T0" fmla="*/ 10 w 1829"/>
                <a:gd name="T1" fmla="*/ 6 h 11"/>
                <a:gd name="T2" fmla="*/ 5 w 1829"/>
                <a:gd name="T3" fmla="*/ 11 h 11"/>
                <a:gd name="T4" fmla="*/ 1829 w 1829"/>
                <a:gd name="T5" fmla="*/ 11 h 11"/>
                <a:gd name="T6" fmla="*/ 1829 w 1829"/>
                <a:gd name="T7" fmla="*/ 0 h 11"/>
                <a:gd name="T8" fmla="*/ 5 w 1829"/>
                <a:gd name="T9" fmla="*/ 0 h 11"/>
                <a:gd name="T10" fmla="*/ 0 w 1829"/>
                <a:gd name="T11" fmla="*/ 6 h 11"/>
                <a:gd name="T12" fmla="*/ 5 w 1829"/>
                <a:gd name="T13" fmla="*/ 0 h 11"/>
                <a:gd name="T14" fmla="*/ 0 w 1829"/>
                <a:gd name="T15" fmla="*/ 0 h 11"/>
                <a:gd name="T16" fmla="*/ 0 w 1829"/>
                <a:gd name="T17" fmla="*/ 6 h 11"/>
                <a:gd name="T18" fmla="*/ 10 w 1829"/>
                <a:gd name="T19" fmla="*/ 6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29"/>
                <a:gd name="T31" fmla="*/ 0 h 11"/>
                <a:gd name="T32" fmla="*/ 1829 w 1829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29" h="11">
                  <a:moveTo>
                    <a:pt x="10" y="6"/>
                  </a:moveTo>
                  <a:lnTo>
                    <a:pt x="5" y="11"/>
                  </a:lnTo>
                  <a:lnTo>
                    <a:pt x="1829" y="11"/>
                  </a:lnTo>
                  <a:lnTo>
                    <a:pt x="1829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8" name="Freeform 123"/>
            <p:cNvSpPr>
              <a:spLocks/>
            </p:cNvSpPr>
            <p:nvPr/>
          </p:nvSpPr>
          <p:spPr bwMode="auto">
            <a:xfrm>
              <a:off x="594" y="775"/>
              <a:ext cx="10" cy="2963"/>
            </a:xfrm>
            <a:custGeom>
              <a:avLst/>
              <a:gdLst>
                <a:gd name="T0" fmla="*/ 5 w 10"/>
                <a:gd name="T1" fmla="*/ 2952 h 2963"/>
                <a:gd name="T2" fmla="*/ 10 w 10"/>
                <a:gd name="T3" fmla="*/ 2957 h 2963"/>
                <a:gd name="T4" fmla="*/ 10 w 10"/>
                <a:gd name="T5" fmla="*/ 0 h 2963"/>
                <a:gd name="T6" fmla="*/ 0 w 10"/>
                <a:gd name="T7" fmla="*/ 0 h 2963"/>
                <a:gd name="T8" fmla="*/ 0 w 10"/>
                <a:gd name="T9" fmla="*/ 2957 h 2963"/>
                <a:gd name="T10" fmla="*/ 5 w 10"/>
                <a:gd name="T11" fmla="*/ 2963 h 2963"/>
                <a:gd name="T12" fmla="*/ 0 w 10"/>
                <a:gd name="T13" fmla="*/ 2957 h 2963"/>
                <a:gd name="T14" fmla="*/ 0 w 10"/>
                <a:gd name="T15" fmla="*/ 2963 h 2963"/>
                <a:gd name="T16" fmla="*/ 5 w 10"/>
                <a:gd name="T17" fmla="*/ 2963 h 2963"/>
                <a:gd name="T18" fmla="*/ 5 w 10"/>
                <a:gd name="T19" fmla="*/ 2952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2963"/>
                <a:gd name="T32" fmla="*/ 10 w 10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2963">
                  <a:moveTo>
                    <a:pt x="5" y="2952"/>
                  </a:moveTo>
                  <a:lnTo>
                    <a:pt x="10" y="295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957"/>
                  </a:lnTo>
                  <a:lnTo>
                    <a:pt x="5" y="2963"/>
                  </a:lnTo>
                  <a:lnTo>
                    <a:pt x="0" y="2957"/>
                  </a:lnTo>
                  <a:lnTo>
                    <a:pt x="0" y="2963"/>
                  </a:lnTo>
                  <a:lnTo>
                    <a:pt x="5" y="2963"/>
                  </a:lnTo>
                  <a:lnTo>
                    <a:pt x="5" y="29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9" name="Freeform 124"/>
            <p:cNvSpPr>
              <a:spLocks/>
            </p:cNvSpPr>
            <p:nvPr/>
          </p:nvSpPr>
          <p:spPr bwMode="auto">
            <a:xfrm>
              <a:off x="599" y="3727"/>
              <a:ext cx="1828" cy="11"/>
            </a:xfrm>
            <a:custGeom>
              <a:avLst/>
              <a:gdLst>
                <a:gd name="T0" fmla="*/ 1819 w 1828"/>
                <a:gd name="T1" fmla="*/ 5 h 11"/>
                <a:gd name="T2" fmla="*/ 1824 w 1828"/>
                <a:gd name="T3" fmla="*/ 0 h 11"/>
                <a:gd name="T4" fmla="*/ 0 w 1828"/>
                <a:gd name="T5" fmla="*/ 0 h 11"/>
                <a:gd name="T6" fmla="*/ 0 w 1828"/>
                <a:gd name="T7" fmla="*/ 11 h 11"/>
                <a:gd name="T8" fmla="*/ 1824 w 1828"/>
                <a:gd name="T9" fmla="*/ 11 h 11"/>
                <a:gd name="T10" fmla="*/ 1828 w 1828"/>
                <a:gd name="T11" fmla="*/ 5 h 11"/>
                <a:gd name="T12" fmla="*/ 1824 w 1828"/>
                <a:gd name="T13" fmla="*/ 11 h 11"/>
                <a:gd name="T14" fmla="*/ 1828 w 1828"/>
                <a:gd name="T15" fmla="*/ 11 h 11"/>
                <a:gd name="T16" fmla="*/ 1828 w 1828"/>
                <a:gd name="T17" fmla="*/ 5 h 11"/>
                <a:gd name="T18" fmla="*/ 1819 w 1828"/>
                <a:gd name="T19" fmla="*/ 5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28"/>
                <a:gd name="T31" fmla="*/ 0 h 11"/>
                <a:gd name="T32" fmla="*/ 1828 w 1828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28" h="11">
                  <a:moveTo>
                    <a:pt x="1819" y="5"/>
                  </a:moveTo>
                  <a:lnTo>
                    <a:pt x="1824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824" y="11"/>
                  </a:lnTo>
                  <a:lnTo>
                    <a:pt x="1828" y="5"/>
                  </a:lnTo>
                  <a:lnTo>
                    <a:pt x="1824" y="11"/>
                  </a:lnTo>
                  <a:lnTo>
                    <a:pt x="1828" y="11"/>
                  </a:lnTo>
                  <a:lnTo>
                    <a:pt x="1828" y="5"/>
                  </a:lnTo>
                  <a:lnTo>
                    <a:pt x="1819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0" name="Rectangle 125"/>
            <p:cNvSpPr>
              <a:spLocks noChangeArrowheads="1"/>
            </p:cNvSpPr>
            <p:nvPr/>
          </p:nvSpPr>
          <p:spPr bwMode="auto">
            <a:xfrm>
              <a:off x="2614" y="775"/>
              <a:ext cx="1833" cy="295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1" name="Freeform 126"/>
            <p:cNvSpPr>
              <a:spLocks/>
            </p:cNvSpPr>
            <p:nvPr/>
          </p:nvSpPr>
          <p:spPr bwMode="auto">
            <a:xfrm>
              <a:off x="4442" y="769"/>
              <a:ext cx="10" cy="2963"/>
            </a:xfrm>
            <a:custGeom>
              <a:avLst/>
              <a:gdLst>
                <a:gd name="T0" fmla="*/ 5 w 10"/>
                <a:gd name="T1" fmla="*/ 11 h 2963"/>
                <a:gd name="T2" fmla="*/ 0 w 10"/>
                <a:gd name="T3" fmla="*/ 6 h 2963"/>
                <a:gd name="T4" fmla="*/ 0 w 10"/>
                <a:gd name="T5" fmla="*/ 2963 h 2963"/>
                <a:gd name="T6" fmla="*/ 10 w 10"/>
                <a:gd name="T7" fmla="*/ 2963 h 2963"/>
                <a:gd name="T8" fmla="*/ 10 w 10"/>
                <a:gd name="T9" fmla="*/ 6 h 2963"/>
                <a:gd name="T10" fmla="*/ 5 w 10"/>
                <a:gd name="T11" fmla="*/ 0 h 2963"/>
                <a:gd name="T12" fmla="*/ 10 w 10"/>
                <a:gd name="T13" fmla="*/ 6 h 2963"/>
                <a:gd name="T14" fmla="*/ 10 w 10"/>
                <a:gd name="T15" fmla="*/ 0 h 2963"/>
                <a:gd name="T16" fmla="*/ 5 w 10"/>
                <a:gd name="T17" fmla="*/ 0 h 2963"/>
                <a:gd name="T18" fmla="*/ 5 w 10"/>
                <a:gd name="T19" fmla="*/ 11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2963"/>
                <a:gd name="T32" fmla="*/ 10 w 10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2963">
                  <a:moveTo>
                    <a:pt x="5" y="11"/>
                  </a:moveTo>
                  <a:lnTo>
                    <a:pt x="0" y="6"/>
                  </a:lnTo>
                  <a:lnTo>
                    <a:pt x="0" y="2963"/>
                  </a:lnTo>
                  <a:lnTo>
                    <a:pt x="10" y="2963"/>
                  </a:lnTo>
                  <a:lnTo>
                    <a:pt x="10" y="6"/>
                  </a:lnTo>
                  <a:lnTo>
                    <a:pt x="5" y="0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2" name="Freeform 127"/>
            <p:cNvSpPr>
              <a:spLocks/>
            </p:cNvSpPr>
            <p:nvPr/>
          </p:nvSpPr>
          <p:spPr bwMode="auto">
            <a:xfrm>
              <a:off x="2609" y="769"/>
              <a:ext cx="1838" cy="11"/>
            </a:xfrm>
            <a:custGeom>
              <a:avLst/>
              <a:gdLst>
                <a:gd name="T0" fmla="*/ 10 w 1838"/>
                <a:gd name="T1" fmla="*/ 6 h 11"/>
                <a:gd name="T2" fmla="*/ 5 w 1838"/>
                <a:gd name="T3" fmla="*/ 11 h 11"/>
                <a:gd name="T4" fmla="*/ 1838 w 1838"/>
                <a:gd name="T5" fmla="*/ 11 h 11"/>
                <a:gd name="T6" fmla="*/ 1838 w 1838"/>
                <a:gd name="T7" fmla="*/ 0 h 11"/>
                <a:gd name="T8" fmla="*/ 5 w 1838"/>
                <a:gd name="T9" fmla="*/ 0 h 11"/>
                <a:gd name="T10" fmla="*/ 0 w 1838"/>
                <a:gd name="T11" fmla="*/ 6 h 11"/>
                <a:gd name="T12" fmla="*/ 5 w 1838"/>
                <a:gd name="T13" fmla="*/ 0 h 11"/>
                <a:gd name="T14" fmla="*/ 0 w 1838"/>
                <a:gd name="T15" fmla="*/ 0 h 11"/>
                <a:gd name="T16" fmla="*/ 0 w 1838"/>
                <a:gd name="T17" fmla="*/ 6 h 11"/>
                <a:gd name="T18" fmla="*/ 10 w 1838"/>
                <a:gd name="T19" fmla="*/ 6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38"/>
                <a:gd name="T31" fmla="*/ 0 h 11"/>
                <a:gd name="T32" fmla="*/ 1838 w 1838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38" h="11">
                  <a:moveTo>
                    <a:pt x="10" y="6"/>
                  </a:moveTo>
                  <a:lnTo>
                    <a:pt x="5" y="11"/>
                  </a:lnTo>
                  <a:lnTo>
                    <a:pt x="1838" y="11"/>
                  </a:lnTo>
                  <a:lnTo>
                    <a:pt x="1838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3" name="Freeform 128"/>
            <p:cNvSpPr>
              <a:spLocks/>
            </p:cNvSpPr>
            <p:nvPr/>
          </p:nvSpPr>
          <p:spPr bwMode="auto">
            <a:xfrm>
              <a:off x="2609" y="775"/>
              <a:ext cx="10" cy="2963"/>
            </a:xfrm>
            <a:custGeom>
              <a:avLst/>
              <a:gdLst>
                <a:gd name="T0" fmla="*/ 5 w 10"/>
                <a:gd name="T1" fmla="*/ 2952 h 2963"/>
                <a:gd name="T2" fmla="*/ 10 w 10"/>
                <a:gd name="T3" fmla="*/ 2957 h 2963"/>
                <a:gd name="T4" fmla="*/ 10 w 10"/>
                <a:gd name="T5" fmla="*/ 0 h 2963"/>
                <a:gd name="T6" fmla="*/ 0 w 10"/>
                <a:gd name="T7" fmla="*/ 0 h 2963"/>
                <a:gd name="T8" fmla="*/ 0 w 10"/>
                <a:gd name="T9" fmla="*/ 2957 h 2963"/>
                <a:gd name="T10" fmla="*/ 5 w 10"/>
                <a:gd name="T11" fmla="*/ 2963 h 2963"/>
                <a:gd name="T12" fmla="*/ 0 w 10"/>
                <a:gd name="T13" fmla="*/ 2957 h 2963"/>
                <a:gd name="T14" fmla="*/ 0 w 10"/>
                <a:gd name="T15" fmla="*/ 2963 h 2963"/>
                <a:gd name="T16" fmla="*/ 5 w 10"/>
                <a:gd name="T17" fmla="*/ 2963 h 2963"/>
                <a:gd name="T18" fmla="*/ 5 w 10"/>
                <a:gd name="T19" fmla="*/ 2952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2963"/>
                <a:gd name="T32" fmla="*/ 10 w 10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2963">
                  <a:moveTo>
                    <a:pt x="5" y="2952"/>
                  </a:moveTo>
                  <a:lnTo>
                    <a:pt x="10" y="295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957"/>
                  </a:lnTo>
                  <a:lnTo>
                    <a:pt x="5" y="2963"/>
                  </a:lnTo>
                  <a:lnTo>
                    <a:pt x="0" y="2957"/>
                  </a:lnTo>
                  <a:lnTo>
                    <a:pt x="0" y="2963"/>
                  </a:lnTo>
                  <a:lnTo>
                    <a:pt x="5" y="2963"/>
                  </a:lnTo>
                  <a:lnTo>
                    <a:pt x="5" y="29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4" name="Freeform 129"/>
            <p:cNvSpPr>
              <a:spLocks/>
            </p:cNvSpPr>
            <p:nvPr/>
          </p:nvSpPr>
          <p:spPr bwMode="auto">
            <a:xfrm>
              <a:off x="2614" y="3727"/>
              <a:ext cx="1838" cy="11"/>
            </a:xfrm>
            <a:custGeom>
              <a:avLst/>
              <a:gdLst>
                <a:gd name="T0" fmla="*/ 1828 w 1838"/>
                <a:gd name="T1" fmla="*/ 5 h 11"/>
                <a:gd name="T2" fmla="*/ 1833 w 1838"/>
                <a:gd name="T3" fmla="*/ 0 h 11"/>
                <a:gd name="T4" fmla="*/ 0 w 1838"/>
                <a:gd name="T5" fmla="*/ 0 h 11"/>
                <a:gd name="T6" fmla="*/ 0 w 1838"/>
                <a:gd name="T7" fmla="*/ 11 h 11"/>
                <a:gd name="T8" fmla="*/ 1833 w 1838"/>
                <a:gd name="T9" fmla="*/ 11 h 11"/>
                <a:gd name="T10" fmla="*/ 1838 w 1838"/>
                <a:gd name="T11" fmla="*/ 5 h 11"/>
                <a:gd name="T12" fmla="*/ 1833 w 1838"/>
                <a:gd name="T13" fmla="*/ 11 h 11"/>
                <a:gd name="T14" fmla="*/ 1838 w 1838"/>
                <a:gd name="T15" fmla="*/ 11 h 11"/>
                <a:gd name="T16" fmla="*/ 1838 w 1838"/>
                <a:gd name="T17" fmla="*/ 5 h 11"/>
                <a:gd name="T18" fmla="*/ 1828 w 1838"/>
                <a:gd name="T19" fmla="*/ 5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38"/>
                <a:gd name="T31" fmla="*/ 0 h 11"/>
                <a:gd name="T32" fmla="*/ 1838 w 1838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38" h="11">
                  <a:moveTo>
                    <a:pt x="1828" y="5"/>
                  </a:moveTo>
                  <a:lnTo>
                    <a:pt x="1833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833" y="11"/>
                  </a:lnTo>
                  <a:lnTo>
                    <a:pt x="1838" y="5"/>
                  </a:lnTo>
                  <a:lnTo>
                    <a:pt x="1833" y="11"/>
                  </a:lnTo>
                  <a:lnTo>
                    <a:pt x="1838" y="11"/>
                  </a:lnTo>
                  <a:lnTo>
                    <a:pt x="1838" y="5"/>
                  </a:lnTo>
                  <a:lnTo>
                    <a:pt x="1828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5" name="Freeform 130"/>
            <p:cNvSpPr>
              <a:spLocks/>
            </p:cNvSpPr>
            <p:nvPr/>
          </p:nvSpPr>
          <p:spPr bwMode="auto">
            <a:xfrm>
              <a:off x="2396" y="3794"/>
              <a:ext cx="269" cy="86"/>
            </a:xfrm>
            <a:custGeom>
              <a:avLst/>
              <a:gdLst>
                <a:gd name="T0" fmla="*/ 269 w 269"/>
                <a:gd name="T1" fmla="*/ 74 h 86"/>
                <a:gd name="T2" fmla="*/ 258 w 269"/>
                <a:gd name="T3" fmla="*/ 65 h 86"/>
                <a:gd name="T4" fmla="*/ 242 w 269"/>
                <a:gd name="T5" fmla="*/ 55 h 86"/>
                <a:gd name="T6" fmla="*/ 224 w 269"/>
                <a:gd name="T7" fmla="*/ 42 h 86"/>
                <a:gd name="T8" fmla="*/ 205 w 269"/>
                <a:gd name="T9" fmla="*/ 30 h 86"/>
                <a:gd name="T10" fmla="*/ 183 w 269"/>
                <a:gd name="T11" fmla="*/ 19 h 86"/>
                <a:gd name="T12" fmla="*/ 162 w 269"/>
                <a:gd name="T13" fmla="*/ 10 h 86"/>
                <a:gd name="T14" fmla="*/ 143 w 269"/>
                <a:gd name="T15" fmla="*/ 3 h 86"/>
                <a:gd name="T16" fmla="*/ 126 w 269"/>
                <a:gd name="T17" fmla="*/ 0 h 86"/>
                <a:gd name="T18" fmla="*/ 110 w 269"/>
                <a:gd name="T19" fmla="*/ 2 h 86"/>
                <a:gd name="T20" fmla="*/ 94 w 269"/>
                <a:gd name="T21" fmla="*/ 7 h 86"/>
                <a:gd name="T22" fmla="*/ 80 w 269"/>
                <a:gd name="T23" fmla="*/ 13 h 86"/>
                <a:gd name="T24" fmla="*/ 64 w 269"/>
                <a:gd name="T25" fmla="*/ 24 h 86"/>
                <a:gd name="T26" fmla="*/ 50 w 269"/>
                <a:gd name="T27" fmla="*/ 34 h 86"/>
                <a:gd name="T28" fmla="*/ 34 w 269"/>
                <a:gd name="T29" fmla="*/ 47 h 86"/>
                <a:gd name="T30" fmla="*/ 17 w 269"/>
                <a:gd name="T31" fmla="*/ 60 h 86"/>
                <a:gd name="T32" fmla="*/ 0 w 269"/>
                <a:gd name="T33" fmla="*/ 74 h 86"/>
                <a:gd name="T34" fmla="*/ 1 w 269"/>
                <a:gd name="T35" fmla="*/ 77 h 86"/>
                <a:gd name="T36" fmla="*/ 6 w 269"/>
                <a:gd name="T37" fmla="*/ 79 h 86"/>
                <a:gd name="T38" fmla="*/ 16 w 269"/>
                <a:gd name="T39" fmla="*/ 78 h 86"/>
                <a:gd name="T40" fmla="*/ 29 w 269"/>
                <a:gd name="T41" fmla="*/ 68 h 86"/>
                <a:gd name="T42" fmla="*/ 39 w 269"/>
                <a:gd name="T43" fmla="*/ 59 h 86"/>
                <a:gd name="T44" fmla="*/ 50 w 269"/>
                <a:gd name="T45" fmla="*/ 51 h 86"/>
                <a:gd name="T46" fmla="*/ 60 w 269"/>
                <a:gd name="T47" fmla="*/ 43 h 86"/>
                <a:gd name="T48" fmla="*/ 73 w 269"/>
                <a:gd name="T49" fmla="*/ 35 h 86"/>
                <a:gd name="T50" fmla="*/ 86 w 269"/>
                <a:gd name="T51" fmla="*/ 30 h 86"/>
                <a:gd name="T52" fmla="*/ 99 w 269"/>
                <a:gd name="T53" fmla="*/ 26 h 86"/>
                <a:gd name="T54" fmla="*/ 111 w 269"/>
                <a:gd name="T55" fmla="*/ 24 h 86"/>
                <a:gd name="T56" fmla="*/ 123 w 269"/>
                <a:gd name="T57" fmla="*/ 22 h 86"/>
                <a:gd name="T58" fmla="*/ 137 w 269"/>
                <a:gd name="T59" fmla="*/ 24 h 86"/>
                <a:gd name="T60" fmla="*/ 153 w 269"/>
                <a:gd name="T61" fmla="*/ 28 h 86"/>
                <a:gd name="T62" fmla="*/ 172 w 269"/>
                <a:gd name="T63" fmla="*/ 34 h 86"/>
                <a:gd name="T64" fmla="*/ 190 w 269"/>
                <a:gd name="T65" fmla="*/ 42 h 86"/>
                <a:gd name="T66" fmla="*/ 210 w 269"/>
                <a:gd name="T67" fmla="*/ 50 h 86"/>
                <a:gd name="T68" fmla="*/ 226 w 269"/>
                <a:gd name="T69" fmla="*/ 59 h 86"/>
                <a:gd name="T70" fmla="*/ 241 w 269"/>
                <a:gd name="T71" fmla="*/ 68 h 86"/>
                <a:gd name="T72" fmla="*/ 252 w 269"/>
                <a:gd name="T73" fmla="*/ 77 h 86"/>
                <a:gd name="T74" fmla="*/ 264 w 269"/>
                <a:gd name="T75" fmla="*/ 86 h 86"/>
                <a:gd name="T76" fmla="*/ 269 w 269"/>
                <a:gd name="T77" fmla="*/ 83 h 86"/>
                <a:gd name="T78" fmla="*/ 269 w 269"/>
                <a:gd name="T79" fmla="*/ 78 h 86"/>
                <a:gd name="T80" fmla="*/ 269 w 269"/>
                <a:gd name="T81" fmla="*/ 74 h 8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69"/>
                <a:gd name="T124" fmla="*/ 0 h 86"/>
                <a:gd name="T125" fmla="*/ 269 w 269"/>
                <a:gd name="T126" fmla="*/ 86 h 8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69" h="86">
                  <a:moveTo>
                    <a:pt x="269" y="74"/>
                  </a:moveTo>
                  <a:lnTo>
                    <a:pt x="258" y="65"/>
                  </a:lnTo>
                  <a:lnTo>
                    <a:pt x="242" y="55"/>
                  </a:lnTo>
                  <a:lnTo>
                    <a:pt x="224" y="42"/>
                  </a:lnTo>
                  <a:lnTo>
                    <a:pt x="205" y="30"/>
                  </a:lnTo>
                  <a:lnTo>
                    <a:pt x="183" y="19"/>
                  </a:lnTo>
                  <a:lnTo>
                    <a:pt x="162" y="10"/>
                  </a:lnTo>
                  <a:lnTo>
                    <a:pt x="143" y="3"/>
                  </a:lnTo>
                  <a:lnTo>
                    <a:pt x="126" y="0"/>
                  </a:lnTo>
                  <a:lnTo>
                    <a:pt x="110" y="2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4" y="24"/>
                  </a:lnTo>
                  <a:lnTo>
                    <a:pt x="50" y="34"/>
                  </a:lnTo>
                  <a:lnTo>
                    <a:pt x="34" y="47"/>
                  </a:lnTo>
                  <a:lnTo>
                    <a:pt x="17" y="60"/>
                  </a:lnTo>
                  <a:lnTo>
                    <a:pt x="0" y="74"/>
                  </a:lnTo>
                  <a:lnTo>
                    <a:pt x="1" y="77"/>
                  </a:lnTo>
                  <a:lnTo>
                    <a:pt x="6" y="79"/>
                  </a:lnTo>
                  <a:lnTo>
                    <a:pt x="16" y="78"/>
                  </a:lnTo>
                  <a:lnTo>
                    <a:pt x="29" y="68"/>
                  </a:lnTo>
                  <a:lnTo>
                    <a:pt x="39" y="59"/>
                  </a:lnTo>
                  <a:lnTo>
                    <a:pt x="50" y="51"/>
                  </a:lnTo>
                  <a:lnTo>
                    <a:pt x="60" y="43"/>
                  </a:lnTo>
                  <a:lnTo>
                    <a:pt x="73" y="35"/>
                  </a:lnTo>
                  <a:lnTo>
                    <a:pt x="86" y="30"/>
                  </a:lnTo>
                  <a:lnTo>
                    <a:pt x="99" y="26"/>
                  </a:lnTo>
                  <a:lnTo>
                    <a:pt x="111" y="24"/>
                  </a:lnTo>
                  <a:lnTo>
                    <a:pt x="123" y="22"/>
                  </a:lnTo>
                  <a:lnTo>
                    <a:pt x="137" y="24"/>
                  </a:lnTo>
                  <a:lnTo>
                    <a:pt x="153" y="28"/>
                  </a:lnTo>
                  <a:lnTo>
                    <a:pt x="172" y="34"/>
                  </a:lnTo>
                  <a:lnTo>
                    <a:pt x="190" y="42"/>
                  </a:lnTo>
                  <a:lnTo>
                    <a:pt x="210" y="50"/>
                  </a:lnTo>
                  <a:lnTo>
                    <a:pt x="226" y="59"/>
                  </a:lnTo>
                  <a:lnTo>
                    <a:pt x="241" y="68"/>
                  </a:lnTo>
                  <a:lnTo>
                    <a:pt x="252" y="77"/>
                  </a:lnTo>
                  <a:lnTo>
                    <a:pt x="264" y="86"/>
                  </a:lnTo>
                  <a:lnTo>
                    <a:pt x="269" y="83"/>
                  </a:lnTo>
                  <a:lnTo>
                    <a:pt x="269" y="78"/>
                  </a:lnTo>
                  <a:lnTo>
                    <a:pt x="269" y="74"/>
                  </a:lnTo>
                  <a:close/>
                </a:path>
              </a:pathLst>
            </a:custGeom>
            <a:solidFill>
              <a:srgbClr val="BFCC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6" name="Freeform 131"/>
            <p:cNvSpPr>
              <a:spLocks/>
            </p:cNvSpPr>
            <p:nvPr/>
          </p:nvSpPr>
          <p:spPr bwMode="auto">
            <a:xfrm>
              <a:off x="2522" y="3789"/>
              <a:ext cx="145" cy="83"/>
            </a:xfrm>
            <a:custGeom>
              <a:avLst/>
              <a:gdLst>
                <a:gd name="T0" fmla="*/ 0 w 145"/>
                <a:gd name="T1" fmla="*/ 11 h 83"/>
                <a:gd name="T2" fmla="*/ 0 w 145"/>
                <a:gd name="T3" fmla="*/ 11 h 83"/>
                <a:gd name="T4" fmla="*/ 17 w 145"/>
                <a:gd name="T5" fmla="*/ 12 h 83"/>
                <a:gd name="T6" fmla="*/ 35 w 145"/>
                <a:gd name="T7" fmla="*/ 18 h 83"/>
                <a:gd name="T8" fmla="*/ 56 w 145"/>
                <a:gd name="T9" fmla="*/ 27 h 83"/>
                <a:gd name="T10" fmla="*/ 77 w 145"/>
                <a:gd name="T11" fmla="*/ 39 h 83"/>
                <a:gd name="T12" fmla="*/ 96 w 145"/>
                <a:gd name="T13" fmla="*/ 51 h 83"/>
                <a:gd name="T14" fmla="*/ 114 w 145"/>
                <a:gd name="T15" fmla="*/ 64 h 83"/>
                <a:gd name="T16" fmla="*/ 130 w 145"/>
                <a:gd name="T17" fmla="*/ 74 h 83"/>
                <a:gd name="T18" fmla="*/ 140 w 145"/>
                <a:gd name="T19" fmla="*/ 83 h 83"/>
                <a:gd name="T20" fmla="*/ 145 w 145"/>
                <a:gd name="T21" fmla="*/ 75 h 83"/>
                <a:gd name="T22" fmla="*/ 134 w 145"/>
                <a:gd name="T23" fmla="*/ 66 h 83"/>
                <a:gd name="T24" fmla="*/ 119 w 145"/>
                <a:gd name="T25" fmla="*/ 56 h 83"/>
                <a:gd name="T26" fmla="*/ 100 w 145"/>
                <a:gd name="T27" fmla="*/ 43 h 83"/>
                <a:gd name="T28" fmla="*/ 80 w 145"/>
                <a:gd name="T29" fmla="*/ 31 h 83"/>
                <a:gd name="T30" fmla="*/ 58 w 145"/>
                <a:gd name="T31" fmla="*/ 20 h 83"/>
                <a:gd name="T32" fmla="*/ 37 w 145"/>
                <a:gd name="T33" fmla="*/ 11 h 83"/>
                <a:gd name="T34" fmla="*/ 17 w 145"/>
                <a:gd name="T35" fmla="*/ 4 h 83"/>
                <a:gd name="T36" fmla="*/ 0 w 145"/>
                <a:gd name="T37" fmla="*/ 0 h 83"/>
                <a:gd name="T38" fmla="*/ 0 w 145"/>
                <a:gd name="T39" fmla="*/ 0 h 83"/>
                <a:gd name="T40" fmla="*/ 0 w 145"/>
                <a:gd name="T41" fmla="*/ 11 h 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5"/>
                <a:gd name="T64" fmla="*/ 0 h 83"/>
                <a:gd name="T65" fmla="*/ 145 w 145"/>
                <a:gd name="T66" fmla="*/ 83 h 8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5" h="83">
                  <a:moveTo>
                    <a:pt x="0" y="11"/>
                  </a:moveTo>
                  <a:lnTo>
                    <a:pt x="0" y="11"/>
                  </a:lnTo>
                  <a:lnTo>
                    <a:pt x="17" y="12"/>
                  </a:lnTo>
                  <a:lnTo>
                    <a:pt x="35" y="18"/>
                  </a:lnTo>
                  <a:lnTo>
                    <a:pt x="56" y="27"/>
                  </a:lnTo>
                  <a:lnTo>
                    <a:pt x="77" y="39"/>
                  </a:lnTo>
                  <a:lnTo>
                    <a:pt x="96" y="51"/>
                  </a:lnTo>
                  <a:lnTo>
                    <a:pt x="114" y="64"/>
                  </a:lnTo>
                  <a:lnTo>
                    <a:pt x="130" y="74"/>
                  </a:lnTo>
                  <a:lnTo>
                    <a:pt x="140" y="83"/>
                  </a:lnTo>
                  <a:lnTo>
                    <a:pt x="145" y="75"/>
                  </a:lnTo>
                  <a:lnTo>
                    <a:pt x="134" y="66"/>
                  </a:lnTo>
                  <a:lnTo>
                    <a:pt x="119" y="56"/>
                  </a:lnTo>
                  <a:lnTo>
                    <a:pt x="100" y="43"/>
                  </a:lnTo>
                  <a:lnTo>
                    <a:pt x="80" y="31"/>
                  </a:lnTo>
                  <a:lnTo>
                    <a:pt x="58" y="20"/>
                  </a:lnTo>
                  <a:lnTo>
                    <a:pt x="37" y="11"/>
                  </a:lnTo>
                  <a:lnTo>
                    <a:pt x="17" y="4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7" name="Freeform 132"/>
            <p:cNvSpPr>
              <a:spLocks/>
            </p:cNvSpPr>
            <p:nvPr/>
          </p:nvSpPr>
          <p:spPr bwMode="auto">
            <a:xfrm>
              <a:off x="2392" y="3789"/>
              <a:ext cx="130" cy="83"/>
            </a:xfrm>
            <a:custGeom>
              <a:avLst/>
              <a:gdLst>
                <a:gd name="T0" fmla="*/ 8 w 130"/>
                <a:gd name="T1" fmla="*/ 78 h 83"/>
                <a:gd name="T2" fmla="*/ 6 w 130"/>
                <a:gd name="T3" fmla="*/ 83 h 83"/>
                <a:gd name="T4" fmla="*/ 23 w 130"/>
                <a:gd name="T5" fmla="*/ 69 h 83"/>
                <a:gd name="T6" fmla="*/ 40 w 130"/>
                <a:gd name="T7" fmla="*/ 56 h 83"/>
                <a:gd name="T8" fmla="*/ 56 w 130"/>
                <a:gd name="T9" fmla="*/ 43 h 83"/>
                <a:gd name="T10" fmla="*/ 71 w 130"/>
                <a:gd name="T11" fmla="*/ 33 h 83"/>
                <a:gd name="T12" fmla="*/ 85 w 130"/>
                <a:gd name="T13" fmla="*/ 22 h 83"/>
                <a:gd name="T14" fmla="*/ 100 w 130"/>
                <a:gd name="T15" fmla="*/ 16 h 83"/>
                <a:gd name="T16" fmla="*/ 114 w 130"/>
                <a:gd name="T17" fmla="*/ 11 h 83"/>
                <a:gd name="T18" fmla="*/ 130 w 130"/>
                <a:gd name="T19" fmla="*/ 11 h 83"/>
                <a:gd name="T20" fmla="*/ 130 w 130"/>
                <a:gd name="T21" fmla="*/ 0 h 83"/>
                <a:gd name="T22" fmla="*/ 114 w 130"/>
                <a:gd name="T23" fmla="*/ 3 h 83"/>
                <a:gd name="T24" fmla="*/ 97 w 130"/>
                <a:gd name="T25" fmla="*/ 8 h 83"/>
                <a:gd name="T26" fmla="*/ 83 w 130"/>
                <a:gd name="T27" fmla="*/ 15 h 83"/>
                <a:gd name="T28" fmla="*/ 66 w 130"/>
                <a:gd name="T29" fmla="*/ 25 h 83"/>
                <a:gd name="T30" fmla="*/ 51 w 130"/>
                <a:gd name="T31" fmla="*/ 35 h 83"/>
                <a:gd name="T32" fmla="*/ 35 w 130"/>
                <a:gd name="T33" fmla="*/ 48 h 83"/>
                <a:gd name="T34" fmla="*/ 18 w 130"/>
                <a:gd name="T35" fmla="*/ 61 h 83"/>
                <a:gd name="T36" fmla="*/ 1 w 130"/>
                <a:gd name="T37" fmla="*/ 75 h 83"/>
                <a:gd name="T38" fmla="*/ 0 w 130"/>
                <a:gd name="T39" fmla="*/ 81 h 83"/>
                <a:gd name="T40" fmla="*/ 8 w 130"/>
                <a:gd name="T41" fmla="*/ 78 h 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30"/>
                <a:gd name="T64" fmla="*/ 0 h 83"/>
                <a:gd name="T65" fmla="*/ 130 w 130"/>
                <a:gd name="T66" fmla="*/ 83 h 8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30" h="83">
                  <a:moveTo>
                    <a:pt x="8" y="78"/>
                  </a:moveTo>
                  <a:lnTo>
                    <a:pt x="6" y="83"/>
                  </a:lnTo>
                  <a:lnTo>
                    <a:pt x="23" y="69"/>
                  </a:lnTo>
                  <a:lnTo>
                    <a:pt x="40" y="56"/>
                  </a:lnTo>
                  <a:lnTo>
                    <a:pt x="56" y="43"/>
                  </a:lnTo>
                  <a:lnTo>
                    <a:pt x="71" y="33"/>
                  </a:lnTo>
                  <a:lnTo>
                    <a:pt x="85" y="22"/>
                  </a:lnTo>
                  <a:lnTo>
                    <a:pt x="100" y="16"/>
                  </a:lnTo>
                  <a:lnTo>
                    <a:pt x="114" y="11"/>
                  </a:lnTo>
                  <a:lnTo>
                    <a:pt x="130" y="11"/>
                  </a:lnTo>
                  <a:lnTo>
                    <a:pt x="130" y="0"/>
                  </a:lnTo>
                  <a:lnTo>
                    <a:pt x="114" y="3"/>
                  </a:lnTo>
                  <a:lnTo>
                    <a:pt x="97" y="8"/>
                  </a:lnTo>
                  <a:lnTo>
                    <a:pt x="83" y="15"/>
                  </a:lnTo>
                  <a:lnTo>
                    <a:pt x="66" y="25"/>
                  </a:lnTo>
                  <a:lnTo>
                    <a:pt x="51" y="35"/>
                  </a:lnTo>
                  <a:lnTo>
                    <a:pt x="35" y="48"/>
                  </a:lnTo>
                  <a:lnTo>
                    <a:pt x="18" y="61"/>
                  </a:lnTo>
                  <a:lnTo>
                    <a:pt x="1" y="75"/>
                  </a:lnTo>
                  <a:lnTo>
                    <a:pt x="0" y="81"/>
                  </a:lnTo>
                  <a:lnTo>
                    <a:pt x="8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8" name="Freeform 133"/>
            <p:cNvSpPr>
              <a:spLocks/>
            </p:cNvSpPr>
            <p:nvPr/>
          </p:nvSpPr>
          <p:spPr bwMode="auto">
            <a:xfrm>
              <a:off x="2392" y="3859"/>
              <a:ext cx="35" cy="18"/>
            </a:xfrm>
            <a:custGeom>
              <a:avLst/>
              <a:gdLst>
                <a:gd name="T0" fmla="*/ 31 w 35"/>
                <a:gd name="T1" fmla="*/ 0 h 18"/>
                <a:gd name="T2" fmla="*/ 31 w 35"/>
                <a:gd name="T3" fmla="*/ 0 h 18"/>
                <a:gd name="T4" fmla="*/ 18 w 35"/>
                <a:gd name="T5" fmla="*/ 9 h 18"/>
                <a:gd name="T6" fmla="*/ 10 w 35"/>
                <a:gd name="T7" fmla="*/ 11 h 18"/>
                <a:gd name="T8" fmla="*/ 8 w 35"/>
                <a:gd name="T9" fmla="*/ 8 h 18"/>
                <a:gd name="T10" fmla="*/ 8 w 35"/>
                <a:gd name="T11" fmla="*/ 8 h 18"/>
                <a:gd name="T12" fmla="*/ 0 w 35"/>
                <a:gd name="T13" fmla="*/ 11 h 18"/>
                <a:gd name="T14" fmla="*/ 3 w 35"/>
                <a:gd name="T15" fmla="*/ 16 h 18"/>
                <a:gd name="T16" fmla="*/ 10 w 35"/>
                <a:gd name="T17" fmla="*/ 18 h 18"/>
                <a:gd name="T18" fmla="*/ 21 w 35"/>
                <a:gd name="T19" fmla="*/ 17 h 18"/>
                <a:gd name="T20" fmla="*/ 35 w 35"/>
                <a:gd name="T21" fmla="*/ 5 h 18"/>
                <a:gd name="T22" fmla="*/ 35 w 35"/>
                <a:gd name="T23" fmla="*/ 5 h 18"/>
                <a:gd name="T24" fmla="*/ 31 w 35"/>
                <a:gd name="T25" fmla="*/ 0 h 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5"/>
                <a:gd name="T40" fmla="*/ 0 h 18"/>
                <a:gd name="T41" fmla="*/ 35 w 35"/>
                <a:gd name="T42" fmla="*/ 18 h 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5" h="18">
                  <a:moveTo>
                    <a:pt x="31" y="0"/>
                  </a:moveTo>
                  <a:lnTo>
                    <a:pt x="31" y="0"/>
                  </a:lnTo>
                  <a:lnTo>
                    <a:pt x="18" y="9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0" y="18"/>
                  </a:lnTo>
                  <a:lnTo>
                    <a:pt x="21" y="17"/>
                  </a:lnTo>
                  <a:lnTo>
                    <a:pt x="35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9" name="Freeform 134"/>
            <p:cNvSpPr>
              <a:spLocks/>
            </p:cNvSpPr>
            <p:nvPr/>
          </p:nvSpPr>
          <p:spPr bwMode="auto">
            <a:xfrm>
              <a:off x="2423" y="3811"/>
              <a:ext cx="96" cy="53"/>
            </a:xfrm>
            <a:custGeom>
              <a:avLst/>
              <a:gdLst>
                <a:gd name="T0" fmla="*/ 96 w 96"/>
                <a:gd name="T1" fmla="*/ 0 h 53"/>
                <a:gd name="T2" fmla="*/ 96 w 96"/>
                <a:gd name="T3" fmla="*/ 0 h 53"/>
                <a:gd name="T4" fmla="*/ 84 w 96"/>
                <a:gd name="T5" fmla="*/ 3 h 53"/>
                <a:gd name="T6" fmla="*/ 72 w 96"/>
                <a:gd name="T7" fmla="*/ 5 h 53"/>
                <a:gd name="T8" fmla="*/ 58 w 96"/>
                <a:gd name="T9" fmla="*/ 9 h 53"/>
                <a:gd name="T10" fmla="*/ 44 w 96"/>
                <a:gd name="T11" fmla="*/ 15 h 53"/>
                <a:gd name="T12" fmla="*/ 31 w 96"/>
                <a:gd name="T13" fmla="*/ 22 h 53"/>
                <a:gd name="T14" fmla="*/ 20 w 96"/>
                <a:gd name="T15" fmla="*/ 30 h 53"/>
                <a:gd name="T16" fmla="*/ 9 w 96"/>
                <a:gd name="T17" fmla="*/ 38 h 53"/>
                <a:gd name="T18" fmla="*/ 0 w 96"/>
                <a:gd name="T19" fmla="*/ 48 h 53"/>
                <a:gd name="T20" fmla="*/ 4 w 96"/>
                <a:gd name="T21" fmla="*/ 53 h 53"/>
                <a:gd name="T22" fmla="*/ 14 w 96"/>
                <a:gd name="T23" fmla="*/ 46 h 53"/>
                <a:gd name="T24" fmla="*/ 25 w 96"/>
                <a:gd name="T25" fmla="*/ 38 h 53"/>
                <a:gd name="T26" fmla="*/ 36 w 96"/>
                <a:gd name="T27" fmla="*/ 30 h 53"/>
                <a:gd name="T28" fmla="*/ 47 w 96"/>
                <a:gd name="T29" fmla="*/ 22 h 53"/>
                <a:gd name="T30" fmla="*/ 60 w 96"/>
                <a:gd name="T31" fmla="*/ 17 h 53"/>
                <a:gd name="T32" fmla="*/ 72 w 96"/>
                <a:gd name="T33" fmla="*/ 13 h 53"/>
                <a:gd name="T34" fmla="*/ 84 w 96"/>
                <a:gd name="T35" fmla="*/ 11 h 53"/>
                <a:gd name="T36" fmla="*/ 96 w 96"/>
                <a:gd name="T37" fmla="*/ 11 h 53"/>
                <a:gd name="T38" fmla="*/ 96 w 96"/>
                <a:gd name="T39" fmla="*/ 11 h 53"/>
                <a:gd name="T40" fmla="*/ 96 w 96"/>
                <a:gd name="T41" fmla="*/ 0 h 5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6"/>
                <a:gd name="T64" fmla="*/ 0 h 53"/>
                <a:gd name="T65" fmla="*/ 96 w 96"/>
                <a:gd name="T66" fmla="*/ 53 h 5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6" h="53">
                  <a:moveTo>
                    <a:pt x="96" y="0"/>
                  </a:moveTo>
                  <a:lnTo>
                    <a:pt x="96" y="0"/>
                  </a:lnTo>
                  <a:lnTo>
                    <a:pt x="84" y="3"/>
                  </a:lnTo>
                  <a:lnTo>
                    <a:pt x="72" y="5"/>
                  </a:lnTo>
                  <a:lnTo>
                    <a:pt x="58" y="9"/>
                  </a:lnTo>
                  <a:lnTo>
                    <a:pt x="44" y="15"/>
                  </a:lnTo>
                  <a:lnTo>
                    <a:pt x="31" y="22"/>
                  </a:lnTo>
                  <a:lnTo>
                    <a:pt x="20" y="30"/>
                  </a:lnTo>
                  <a:lnTo>
                    <a:pt x="9" y="38"/>
                  </a:lnTo>
                  <a:lnTo>
                    <a:pt x="0" y="48"/>
                  </a:lnTo>
                  <a:lnTo>
                    <a:pt x="4" y="53"/>
                  </a:lnTo>
                  <a:lnTo>
                    <a:pt x="14" y="46"/>
                  </a:lnTo>
                  <a:lnTo>
                    <a:pt x="25" y="38"/>
                  </a:lnTo>
                  <a:lnTo>
                    <a:pt x="36" y="30"/>
                  </a:lnTo>
                  <a:lnTo>
                    <a:pt x="47" y="22"/>
                  </a:lnTo>
                  <a:lnTo>
                    <a:pt x="60" y="17"/>
                  </a:lnTo>
                  <a:lnTo>
                    <a:pt x="72" y="13"/>
                  </a:lnTo>
                  <a:lnTo>
                    <a:pt x="84" y="11"/>
                  </a:lnTo>
                  <a:lnTo>
                    <a:pt x="96" y="11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0" name="Freeform 135"/>
            <p:cNvSpPr>
              <a:spLocks/>
            </p:cNvSpPr>
            <p:nvPr/>
          </p:nvSpPr>
          <p:spPr bwMode="auto">
            <a:xfrm>
              <a:off x="2519" y="3811"/>
              <a:ext cx="131" cy="62"/>
            </a:xfrm>
            <a:custGeom>
              <a:avLst/>
              <a:gdLst>
                <a:gd name="T0" fmla="*/ 131 w 131"/>
                <a:gd name="T1" fmla="*/ 57 h 62"/>
                <a:gd name="T2" fmla="*/ 131 w 131"/>
                <a:gd name="T3" fmla="*/ 57 h 62"/>
                <a:gd name="T4" fmla="*/ 120 w 131"/>
                <a:gd name="T5" fmla="*/ 47 h 62"/>
                <a:gd name="T6" fmla="*/ 105 w 131"/>
                <a:gd name="T7" fmla="*/ 38 h 62"/>
                <a:gd name="T8" fmla="*/ 88 w 131"/>
                <a:gd name="T9" fmla="*/ 29 h 62"/>
                <a:gd name="T10" fmla="*/ 68 w 131"/>
                <a:gd name="T11" fmla="*/ 21 h 62"/>
                <a:gd name="T12" fmla="*/ 50 w 131"/>
                <a:gd name="T13" fmla="*/ 13 h 62"/>
                <a:gd name="T14" fmla="*/ 31 w 131"/>
                <a:gd name="T15" fmla="*/ 7 h 62"/>
                <a:gd name="T16" fmla="*/ 14 w 131"/>
                <a:gd name="T17" fmla="*/ 3 h 62"/>
                <a:gd name="T18" fmla="*/ 0 w 131"/>
                <a:gd name="T19" fmla="*/ 0 h 62"/>
                <a:gd name="T20" fmla="*/ 0 w 131"/>
                <a:gd name="T21" fmla="*/ 11 h 62"/>
                <a:gd name="T22" fmla="*/ 14 w 131"/>
                <a:gd name="T23" fmla="*/ 11 h 62"/>
                <a:gd name="T24" fmla="*/ 28 w 131"/>
                <a:gd name="T25" fmla="*/ 15 h 62"/>
                <a:gd name="T26" fmla="*/ 48 w 131"/>
                <a:gd name="T27" fmla="*/ 21 h 62"/>
                <a:gd name="T28" fmla="*/ 66 w 131"/>
                <a:gd name="T29" fmla="*/ 29 h 62"/>
                <a:gd name="T30" fmla="*/ 85 w 131"/>
                <a:gd name="T31" fmla="*/ 37 h 62"/>
                <a:gd name="T32" fmla="*/ 102 w 131"/>
                <a:gd name="T33" fmla="*/ 46 h 62"/>
                <a:gd name="T34" fmla="*/ 116 w 131"/>
                <a:gd name="T35" fmla="*/ 55 h 62"/>
                <a:gd name="T36" fmla="*/ 126 w 131"/>
                <a:gd name="T37" fmla="*/ 62 h 62"/>
                <a:gd name="T38" fmla="*/ 126 w 131"/>
                <a:gd name="T39" fmla="*/ 62 h 62"/>
                <a:gd name="T40" fmla="*/ 131 w 131"/>
                <a:gd name="T41" fmla="*/ 57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31"/>
                <a:gd name="T64" fmla="*/ 0 h 62"/>
                <a:gd name="T65" fmla="*/ 131 w 131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31" h="62">
                  <a:moveTo>
                    <a:pt x="131" y="57"/>
                  </a:moveTo>
                  <a:lnTo>
                    <a:pt x="131" y="57"/>
                  </a:lnTo>
                  <a:lnTo>
                    <a:pt x="120" y="47"/>
                  </a:lnTo>
                  <a:lnTo>
                    <a:pt x="105" y="38"/>
                  </a:lnTo>
                  <a:lnTo>
                    <a:pt x="88" y="29"/>
                  </a:lnTo>
                  <a:lnTo>
                    <a:pt x="68" y="21"/>
                  </a:lnTo>
                  <a:lnTo>
                    <a:pt x="50" y="13"/>
                  </a:lnTo>
                  <a:lnTo>
                    <a:pt x="31" y="7"/>
                  </a:lnTo>
                  <a:lnTo>
                    <a:pt x="14" y="3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4" y="11"/>
                  </a:lnTo>
                  <a:lnTo>
                    <a:pt x="28" y="15"/>
                  </a:lnTo>
                  <a:lnTo>
                    <a:pt x="48" y="21"/>
                  </a:lnTo>
                  <a:lnTo>
                    <a:pt x="66" y="29"/>
                  </a:lnTo>
                  <a:lnTo>
                    <a:pt x="85" y="37"/>
                  </a:lnTo>
                  <a:lnTo>
                    <a:pt x="102" y="46"/>
                  </a:lnTo>
                  <a:lnTo>
                    <a:pt x="116" y="55"/>
                  </a:lnTo>
                  <a:lnTo>
                    <a:pt x="126" y="62"/>
                  </a:lnTo>
                  <a:lnTo>
                    <a:pt x="131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1" name="Freeform 136"/>
            <p:cNvSpPr>
              <a:spLocks/>
            </p:cNvSpPr>
            <p:nvPr/>
          </p:nvSpPr>
          <p:spPr bwMode="auto">
            <a:xfrm>
              <a:off x="2645" y="3864"/>
              <a:ext cx="25" cy="20"/>
            </a:xfrm>
            <a:custGeom>
              <a:avLst/>
              <a:gdLst>
                <a:gd name="T0" fmla="*/ 17 w 25"/>
                <a:gd name="T1" fmla="*/ 8 h 20"/>
                <a:gd name="T2" fmla="*/ 16 w 25"/>
                <a:gd name="T3" fmla="*/ 4 h 20"/>
                <a:gd name="T4" fmla="*/ 15 w 25"/>
                <a:gd name="T5" fmla="*/ 8 h 20"/>
                <a:gd name="T6" fmla="*/ 16 w 25"/>
                <a:gd name="T7" fmla="*/ 11 h 20"/>
                <a:gd name="T8" fmla="*/ 16 w 25"/>
                <a:gd name="T9" fmla="*/ 12 h 20"/>
                <a:gd name="T10" fmla="*/ 5 w 25"/>
                <a:gd name="T11" fmla="*/ 4 h 20"/>
                <a:gd name="T12" fmla="*/ 0 w 25"/>
                <a:gd name="T13" fmla="*/ 9 h 20"/>
                <a:gd name="T14" fmla="*/ 14 w 25"/>
                <a:gd name="T15" fmla="*/ 20 h 20"/>
                <a:gd name="T16" fmla="*/ 24 w 25"/>
                <a:gd name="T17" fmla="*/ 16 h 20"/>
                <a:gd name="T18" fmla="*/ 25 w 25"/>
                <a:gd name="T19" fmla="*/ 8 h 20"/>
                <a:gd name="T20" fmla="*/ 24 w 25"/>
                <a:gd name="T21" fmla="*/ 4 h 20"/>
                <a:gd name="T22" fmla="*/ 22 w 25"/>
                <a:gd name="T23" fmla="*/ 0 h 20"/>
                <a:gd name="T24" fmla="*/ 24 w 25"/>
                <a:gd name="T25" fmla="*/ 4 h 20"/>
                <a:gd name="T26" fmla="*/ 24 w 25"/>
                <a:gd name="T27" fmla="*/ 2 h 20"/>
                <a:gd name="T28" fmla="*/ 22 w 25"/>
                <a:gd name="T29" fmla="*/ 0 h 20"/>
                <a:gd name="T30" fmla="*/ 17 w 25"/>
                <a:gd name="T31" fmla="*/ 8 h 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5"/>
                <a:gd name="T49" fmla="*/ 0 h 20"/>
                <a:gd name="T50" fmla="*/ 25 w 25"/>
                <a:gd name="T51" fmla="*/ 20 h 2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5" h="20">
                  <a:moveTo>
                    <a:pt x="17" y="8"/>
                  </a:moveTo>
                  <a:lnTo>
                    <a:pt x="16" y="4"/>
                  </a:lnTo>
                  <a:lnTo>
                    <a:pt x="15" y="8"/>
                  </a:lnTo>
                  <a:lnTo>
                    <a:pt x="16" y="11"/>
                  </a:lnTo>
                  <a:lnTo>
                    <a:pt x="16" y="12"/>
                  </a:lnTo>
                  <a:lnTo>
                    <a:pt x="5" y="4"/>
                  </a:lnTo>
                  <a:lnTo>
                    <a:pt x="0" y="9"/>
                  </a:lnTo>
                  <a:lnTo>
                    <a:pt x="14" y="20"/>
                  </a:lnTo>
                  <a:lnTo>
                    <a:pt x="24" y="16"/>
                  </a:lnTo>
                  <a:lnTo>
                    <a:pt x="25" y="8"/>
                  </a:lnTo>
                  <a:lnTo>
                    <a:pt x="24" y="4"/>
                  </a:lnTo>
                  <a:lnTo>
                    <a:pt x="22" y="0"/>
                  </a:lnTo>
                  <a:lnTo>
                    <a:pt x="24" y="4"/>
                  </a:lnTo>
                  <a:lnTo>
                    <a:pt x="24" y="2"/>
                  </a:lnTo>
                  <a:lnTo>
                    <a:pt x="22" y="0"/>
                  </a:lnTo>
                  <a:lnTo>
                    <a:pt x="17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2" name="Freeform 137"/>
            <p:cNvSpPr>
              <a:spLocks/>
            </p:cNvSpPr>
            <p:nvPr/>
          </p:nvSpPr>
          <p:spPr bwMode="auto">
            <a:xfrm>
              <a:off x="2396" y="3816"/>
              <a:ext cx="269" cy="81"/>
            </a:xfrm>
            <a:custGeom>
              <a:avLst/>
              <a:gdLst>
                <a:gd name="T0" fmla="*/ 269 w 269"/>
                <a:gd name="T1" fmla="*/ 52 h 81"/>
                <a:gd name="T2" fmla="*/ 269 w 269"/>
                <a:gd name="T3" fmla="*/ 56 h 81"/>
                <a:gd name="T4" fmla="*/ 269 w 269"/>
                <a:gd name="T5" fmla="*/ 61 h 81"/>
                <a:gd name="T6" fmla="*/ 264 w 269"/>
                <a:gd name="T7" fmla="*/ 64 h 81"/>
                <a:gd name="T8" fmla="*/ 252 w 269"/>
                <a:gd name="T9" fmla="*/ 55 h 81"/>
                <a:gd name="T10" fmla="*/ 241 w 269"/>
                <a:gd name="T11" fmla="*/ 46 h 81"/>
                <a:gd name="T12" fmla="*/ 226 w 269"/>
                <a:gd name="T13" fmla="*/ 37 h 81"/>
                <a:gd name="T14" fmla="*/ 210 w 269"/>
                <a:gd name="T15" fmla="*/ 28 h 81"/>
                <a:gd name="T16" fmla="*/ 190 w 269"/>
                <a:gd name="T17" fmla="*/ 20 h 81"/>
                <a:gd name="T18" fmla="*/ 172 w 269"/>
                <a:gd name="T19" fmla="*/ 12 h 81"/>
                <a:gd name="T20" fmla="*/ 153 w 269"/>
                <a:gd name="T21" fmla="*/ 6 h 81"/>
                <a:gd name="T22" fmla="*/ 137 w 269"/>
                <a:gd name="T23" fmla="*/ 2 h 81"/>
                <a:gd name="T24" fmla="*/ 123 w 269"/>
                <a:gd name="T25" fmla="*/ 0 h 81"/>
                <a:gd name="T26" fmla="*/ 111 w 269"/>
                <a:gd name="T27" fmla="*/ 2 h 81"/>
                <a:gd name="T28" fmla="*/ 99 w 269"/>
                <a:gd name="T29" fmla="*/ 4 h 81"/>
                <a:gd name="T30" fmla="*/ 86 w 269"/>
                <a:gd name="T31" fmla="*/ 8 h 81"/>
                <a:gd name="T32" fmla="*/ 73 w 269"/>
                <a:gd name="T33" fmla="*/ 13 h 81"/>
                <a:gd name="T34" fmla="*/ 60 w 269"/>
                <a:gd name="T35" fmla="*/ 21 h 81"/>
                <a:gd name="T36" fmla="*/ 50 w 269"/>
                <a:gd name="T37" fmla="*/ 29 h 81"/>
                <a:gd name="T38" fmla="*/ 39 w 269"/>
                <a:gd name="T39" fmla="*/ 37 h 81"/>
                <a:gd name="T40" fmla="*/ 29 w 269"/>
                <a:gd name="T41" fmla="*/ 46 h 81"/>
                <a:gd name="T42" fmla="*/ 16 w 269"/>
                <a:gd name="T43" fmla="*/ 56 h 81"/>
                <a:gd name="T44" fmla="*/ 6 w 269"/>
                <a:gd name="T45" fmla="*/ 57 h 81"/>
                <a:gd name="T46" fmla="*/ 1 w 269"/>
                <a:gd name="T47" fmla="*/ 55 h 81"/>
                <a:gd name="T48" fmla="*/ 0 w 269"/>
                <a:gd name="T49" fmla="*/ 52 h 81"/>
                <a:gd name="T50" fmla="*/ 1 w 269"/>
                <a:gd name="T51" fmla="*/ 60 h 81"/>
                <a:gd name="T52" fmla="*/ 11 w 269"/>
                <a:gd name="T53" fmla="*/ 65 h 81"/>
                <a:gd name="T54" fmla="*/ 27 w 269"/>
                <a:gd name="T55" fmla="*/ 70 h 81"/>
                <a:gd name="T56" fmla="*/ 47 w 269"/>
                <a:gd name="T57" fmla="*/ 74 h 81"/>
                <a:gd name="T58" fmla="*/ 69 w 269"/>
                <a:gd name="T59" fmla="*/ 77 h 81"/>
                <a:gd name="T60" fmla="*/ 91 w 269"/>
                <a:gd name="T61" fmla="*/ 79 h 81"/>
                <a:gd name="T62" fmla="*/ 111 w 269"/>
                <a:gd name="T63" fmla="*/ 81 h 81"/>
                <a:gd name="T64" fmla="*/ 128 w 269"/>
                <a:gd name="T65" fmla="*/ 81 h 81"/>
                <a:gd name="T66" fmla="*/ 146 w 269"/>
                <a:gd name="T67" fmla="*/ 81 h 81"/>
                <a:gd name="T68" fmla="*/ 168 w 269"/>
                <a:gd name="T69" fmla="*/ 81 h 81"/>
                <a:gd name="T70" fmla="*/ 194 w 269"/>
                <a:gd name="T71" fmla="*/ 79 h 81"/>
                <a:gd name="T72" fmla="*/ 218 w 269"/>
                <a:gd name="T73" fmla="*/ 78 h 81"/>
                <a:gd name="T74" fmla="*/ 241 w 269"/>
                <a:gd name="T75" fmla="*/ 74 h 81"/>
                <a:gd name="T76" fmla="*/ 258 w 269"/>
                <a:gd name="T77" fmla="*/ 69 h 81"/>
                <a:gd name="T78" fmla="*/ 268 w 269"/>
                <a:gd name="T79" fmla="*/ 63 h 81"/>
                <a:gd name="T80" fmla="*/ 269 w 269"/>
                <a:gd name="T81" fmla="*/ 52 h 8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69"/>
                <a:gd name="T124" fmla="*/ 0 h 81"/>
                <a:gd name="T125" fmla="*/ 269 w 269"/>
                <a:gd name="T126" fmla="*/ 81 h 8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69" h="81">
                  <a:moveTo>
                    <a:pt x="269" y="52"/>
                  </a:moveTo>
                  <a:lnTo>
                    <a:pt x="269" y="56"/>
                  </a:lnTo>
                  <a:lnTo>
                    <a:pt x="269" y="61"/>
                  </a:lnTo>
                  <a:lnTo>
                    <a:pt x="264" y="64"/>
                  </a:lnTo>
                  <a:lnTo>
                    <a:pt x="252" y="55"/>
                  </a:lnTo>
                  <a:lnTo>
                    <a:pt x="241" y="46"/>
                  </a:lnTo>
                  <a:lnTo>
                    <a:pt x="226" y="37"/>
                  </a:lnTo>
                  <a:lnTo>
                    <a:pt x="210" y="28"/>
                  </a:lnTo>
                  <a:lnTo>
                    <a:pt x="190" y="20"/>
                  </a:lnTo>
                  <a:lnTo>
                    <a:pt x="172" y="12"/>
                  </a:lnTo>
                  <a:lnTo>
                    <a:pt x="153" y="6"/>
                  </a:lnTo>
                  <a:lnTo>
                    <a:pt x="137" y="2"/>
                  </a:lnTo>
                  <a:lnTo>
                    <a:pt x="123" y="0"/>
                  </a:lnTo>
                  <a:lnTo>
                    <a:pt x="111" y="2"/>
                  </a:lnTo>
                  <a:lnTo>
                    <a:pt x="99" y="4"/>
                  </a:lnTo>
                  <a:lnTo>
                    <a:pt x="86" y="8"/>
                  </a:lnTo>
                  <a:lnTo>
                    <a:pt x="73" y="13"/>
                  </a:lnTo>
                  <a:lnTo>
                    <a:pt x="60" y="21"/>
                  </a:lnTo>
                  <a:lnTo>
                    <a:pt x="50" y="29"/>
                  </a:lnTo>
                  <a:lnTo>
                    <a:pt x="39" y="37"/>
                  </a:lnTo>
                  <a:lnTo>
                    <a:pt x="29" y="46"/>
                  </a:lnTo>
                  <a:lnTo>
                    <a:pt x="16" y="56"/>
                  </a:lnTo>
                  <a:lnTo>
                    <a:pt x="6" y="57"/>
                  </a:lnTo>
                  <a:lnTo>
                    <a:pt x="1" y="55"/>
                  </a:lnTo>
                  <a:lnTo>
                    <a:pt x="0" y="52"/>
                  </a:lnTo>
                  <a:lnTo>
                    <a:pt x="1" y="60"/>
                  </a:lnTo>
                  <a:lnTo>
                    <a:pt x="11" y="65"/>
                  </a:lnTo>
                  <a:lnTo>
                    <a:pt x="27" y="70"/>
                  </a:lnTo>
                  <a:lnTo>
                    <a:pt x="47" y="74"/>
                  </a:lnTo>
                  <a:lnTo>
                    <a:pt x="69" y="77"/>
                  </a:lnTo>
                  <a:lnTo>
                    <a:pt x="91" y="79"/>
                  </a:lnTo>
                  <a:lnTo>
                    <a:pt x="111" y="81"/>
                  </a:lnTo>
                  <a:lnTo>
                    <a:pt x="128" y="81"/>
                  </a:lnTo>
                  <a:lnTo>
                    <a:pt x="146" y="81"/>
                  </a:lnTo>
                  <a:lnTo>
                    <a:pt x="168" y="81"/>
                  </a:lnTo>
                  <a:lnTo>
                    <a:pt x="194" y="79"/>
                  </a:lnTo>
                  <a:lnTo>
                    <a:pt x="218" y="78"/>
                  </a:lnTo>
                  <a:lnTo>
                    <a:pt x="241" y="74"/>
                  </a:lnTo>
                  <a:lnTo>
                    <a:pt x="258" y="69"/>
                  </a:lnTo>
                  <a:lnTo>
                    <a:pt x="268" y="63"/>
                  </a:lnTo>
                  <a:lnTo>
                    <a:pt x="269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3" name="Freeform 138"/>
            <p:cNvSpPr>
              <a:spLocks/>
            </p:cNvSpPr>
            <p:nvPr/>
          </p:nvSpPr>
          <p:spPr bwMode="auto">
            <a:xfrm>
              <a:off x="2496" y="3866"/>
              <a:ext cx="53" cy="22"/>
            </a:xfrm>
            <a:custGeom>
              <a:avLst/>
              <a:gdLst>
                <a:gd name="T0" fmla="*/ 5 w 53"/>
                <a:gd name="T1" fmla="*/ 0 h 22"/>
                <a:gd name="T2" fmla="*/ 10 w 53"/>
                <a:gd name="T3" fmla="*/ 2 h 22"/>
                <a:gd name="T4" fmla="*/ 15 w 53"/>
                <a:gd name="T5" fmla="*/ 5 h 22"/>
                <a:gd name="T6" fmla="*/ 21 w 53"/>
                <a:gd name="T7" fmla="*/ 6 h 22"/>
                <a:gd name="T8" fmla="*/ 27 w 53"/>
                <a:gd name="T9" fmla="*/ 7 h 22"/>
                <a:gd name="T10" fmla="*/ 32 w 53"/>
                <a:gd name="T11" fmla="*/ 7 h 22"/>
                <a:gd name="T12" fmla="*/ 38 w 53"/>
                <a:gd name="T13" fmla="*/ 7 h 22"/>
                <a:gd name="T14" fmla="*/ 43 w 53"/>
                <a:gd name="T15" fmla="*/ 6 h 22"/>
                <a:gd name="T16" fmla="*/ 48 w 53"/>
                <a:gd name="T17" fmla="*/ 5 h 22"/>
                <a:gd name="T18" fmla="*/ 53 w 53"/>
                <a:gd name="T19" fmla="*/ 5 h 22"/>
                <a:gd name="T20" fmla="*/ 51 w 53"/>
                <a:gd name="T21" fmla="*/ 11 h 22"/>
                <a:gd name="T22" fmla="*/ 44 w 53"/>
                <a:gd name="T23" fmla="*/ 18 h 22"/>
                <a:gd name="T24" fmla="*/ 32 w 53"/>
                <a:gd name="T25" fmla="*/ 22 h 22"/>
                <a:gd name="T26" fmla="*/ 25 w 53"/>
                <a:gd name="T27" fmla="*/ 20 h 22"/>
                <a:gd name="T28" fmla="*/ 17 w 53"/>
                <a:gd name="T29" fmla="*/ 19 h 22"/>
                <a:gd name="T30" fmla="*/ 11 w 53"/>
                <a:gd name="T31" fmla="*/ 16 h 22"/>
                <a:gd name="T32" fmla="*/ 7 w 53"/>
                <a:gd name="T33" fmla="*/ 13 h 22"/>
                <a:gd name="T34" fmla="*/ 2 w 53"/>
                <a:gd name="T35" fmla="*/ 10 h 22"/>
                <a:gd name="T36" fmla="*/ 0 w 53"/>
                <a:gd name="T37" fmla="*/ 6 h 22"/>
                <a:gd name="T38" fmla="*/ 2 w 53"/>
                <a:gd name="T39" fmla="*/ 2 h 22"/>
                <a:gd name="T40" fmla="*/ 5 w 53"/>
                <a:gd name="T41" fmla="*/ 0 h 2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3"/>
                <a:gd name="T64" fmla="*/ 0 h 22"/>
                <a:gd name="T65" fmla="*/ 53 w 53"/>
                <a:gd name="T66" fmla="*/ 22 h 2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3" h="22">
                  <a:moveTo>
                    <a:pt x="5" y="0"/>
                  </a:moveTo>
                  <a:lnTo>
                    <a:pt x="10" y="2"/>
                  </a:lnTo>
                  <a:lnTo>
                    <a:pt x="15" y="5"/>
                  </a:lnTo>
                  <a:lnTo>
                    <a:pt x="21" y="6"/>
                  </a:lnTo>
                  <a:lnTo>
                    <a:pt x="27" y="7"/>
                  </a:lnTo>
                  <a:lnTo>
                    <a:pt x="32" y="7"/>
                  </a:lnTo>
                  <a:lnTo>
                    <a:pt x="38" y="7"/>
                  </a:lnTo>
                  <a:lnTo>
                    <a:pt x="43" y="6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1" y="11"/>
                  </a:lnTo>
                  <a:lnTo>
                    <a:pt x="44" y="18"/>
                  </a:lnTo>
                  <a:lnTo>
                    <a:pt x="32" y="22"/>
                  </a:lnTo>
                  <a:lnTo>
                    <a:pt x="25" y="20"/>
                  </a:lnTo>
                  <a:lnTo>
                    <a:pt x="17" y="19"/>
                  </a:lnTo>
                  <a:lnTo>
                    <a:pt x="11" y="16"/>
                  </a:lnTo>
                  <a:lnTo>
                    <a:pt x="7" y="13"/>
                  </a:lnTo>
                  <a:lnTo>
                    <a:pt x="2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FCC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4" name="Freeform 139"/>
            <p:cNvSpPr>
              <a:spLocks/>
            </p:cNvSpPr>
            <p:nvPr/>
          </p:nvSpPr>
          <p:spPr bwMode="auto">
            <a:xfrm>
              <a:off x="2505" y="1575"/>
              <a:ext cx="57" cy="59"/>
            </a:xfrm>
            <a:custGeom>
              <a:avLst/>
              <a:gdLst>
                <a:gd name="T0" fmla="*/ 57 w 57"/>
                <a:gd name="T1" fmla="*/ 22 h 59"/>
                <a:gd name="T2" fmla="*/ 57 w 57"/>
                <a:gd name="T3" fmla="*/ 17 h 59"/>
                <a:gd name="T4" fmla="*/ 56 w 57"/>
                <a:gd name="T5" fmla="*/ 13 h 59"/>
                <a:gd name="T6" fmla="*/ 52 w 57"/>
                <a:gd name="T7" fmla="*/ 8 h 59"/>
                <a:gd name="T8" fmla="*/ 47 w 57"/>
                <a:gd name="T9" fmla="*/ 4 h 59"/>
                <a:gd name="T10" fmla="*/ 41 w 57"/>
                <a:gd name="T11" fmla="*/ 2 h 59"/>
                <a:gd name="T12" fmla="*/ 34 w 57"/>
                <a:gd name="T13" fmla="*/ 0 h 59"/>
                <a:gd name="T14" fmla="*/ 27 w 57"/>
                <a:gd name="T15" fmla="*/ 0 h 59"/>
                <a:gd name="T16" fmla="*/ 18 w 57"/>
                <a:gd name="T17" fmla="*/ 3 h 59"/>
                <a:gd name="T18" fmla="*/ 11 w 57"/>
                <a:gd name="T19" fmla="*/ 8 h 59"/>
                <a:gd name="T20" fmla="*/ 5 w 57"/>
                <a:gd name="T21" fmla="*/ 16 h 59"/>
                <a:gd name="T22" fmla="*/ 1 w 57"/>
                <a:gd name="T23" fmla="*/ 25 h 59"/>
                <a:gd name="T24" fmla="*/ 0 w 57"/>
                <a:gd name="T25" fmla="*/ 34 h 59"/>
                <a:gd name="T26" fmla="*/ 1 w 57"/>
                <a:gd name="T27" fmla="*/ 43 h 59"/>
                <a:gd name="T28" fmla="*/ 6 w 57"/>
                <a:gd name="T29" fmla="*/ 51 h 59"/>
                <a:gd name="T30" fmla="*/ 13 w 57"/>
                <a:gd name="T31" fmla="*/ 56 h 59"/>
                <a:gd name="T32" fmla="*/ 25 w 57"/>
                <a:gd name="T33" fmla="*/ 59 h 59"/>
                <a:gd name="T34" fmla="*/ 41 w 57"/>
                <a:gd name="T35" fmla="*/ 56 h 59"/>
                <a:gd name="T36" fmla="*/ 41 w 57"/>
                <a:gd name="T37" fmla="*/ 48 h 59"/>
                <a:gd name="T38" fmla="*/ 34 w 57"/>
                <a:gd name="T39" fmla="*/ 41 h 59"/>
                <a:gd name="T40" fmla="*/ 30 w 57"/>
                <a:gd name="T41" fmla="*/ 37 h 59"/>
                <a:gd name="T42" fmla="*/ 29 w 57"/>
                <a:gd name="T43" fmla="*/ 33 h 59"/>
                <a:gd name="T44" fmla="*/ 28 w 57"/>
                <a:gd name="T45" fmla="*/ 25 h 59"/>
                <a:gd name="T46" fmla="*/ 30 w 57"/>
                <a:gd name="T47" fmla="*/ 20 h 59"/>
                <a:gd name="T48" fmla="*/ 40 w 57"/>
                <a:gd name="T49" fmla="*/ 21 h 59"/>
                <a:gd name="T50" fmla="*/ 51 w 57"/>
                <a:gd name="T51" fmla="*/ 26 h 59"/>
                <a:gd name="T52" fmla="*/ 56 w 57"/>
                <a:gd name="T53" fmla="*/ 25 h 59"/>
                <a:gd name="T54" fmla="*/ 57 w 57"/>
                <a:gd name="T55" fmla="*/ 24 h 59"/>
                <a:gd name="T56" fmla="*/ 57 w 57"/>
                <a:gd name="T57" fmla="*/ 22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9"/>
                <a:gd name="T89" fmla="*/ 57 w 57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9">
                  <a:moveTo>
                    <a:pt x="57" y="22"/>
                  </a:moveTo>
                  <a:lnTo>
                    <a:pt x="57" y="17"/>
                  </a:lnTo>
                  <a:lnTo>
                    <a:pt x="56" y="13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6"/>
                  </a:lnTo>
                  <a:lnTo>
                    <a:pt x="1" y="25"/>
                  </a:lnTo>
                  <a:lnTo>
                    <a:pt x="0" y="34"/>
                  </a:lnTo>
                  <a:lnTo>
                    <a:pt x="1" y="43"/>
                  </a:lnTo>
                  <a:lnTo>
                    <a:pt x="6" y="51"/>
                  </a:lnTo>
                  <a:lnTo>
                    <a:pt x="13" y="56"/>
                  </a:lnTo>
                  <a:lnTo>
                    <a:pt x="25" y="59"/>
                  </a:lnTo>
                  <a:lnTo>
                    <a:pt x="41" y="56"/>
                  </a:lnTo>
                  <a:lnTo>
                    <a:pt x="41" y="48"/>
                  </a:lnTo>
                  <a:lnTo>
                    <a:pt x="34" y="41"/>
                  </a:lnTo>
                  <a:lnTo>
                    <a:pt x="30" y="37"/>
                  </a:lnTo>
                  <a:lnTo>
                    <a:pt x="29" y="33"/>
                  </a:lnTo>
                  <a:lnTo>
                    <a:pt x="28" y="25"/>
                  </a:lnTo>
                  <a:lnTo>
                    <a:pt x="30" y="20"/>
                  </a:lnTo>
                  <a:lnTo>
                    <a:pt x="40" y="21"/>
                  </a:lnTo>
                  <a:lnTo>
                    <a:pt x="51" y="26"/>
                  </a:lnTo>
                  <a:lnTo>
                    <a:pt x="56" y="25"/>
                  </a:lnTo>
                  <a:lnTo>
                    <a:pt x="57" y="24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5" name="Freeform 140"/>
            <p:cNvSpPr>
              <a:spLocks/>
            </p:cNvSpPr>
            <p:nvPr/>
          </p:nvSpPr>
          <p:spPr bwMode="auto">
            <a:xfrm>
              <a:off x="2318" y="2133"/>
              <a:ext cx="89" cy="95"/>
            </a:xfrm>
            <a:custGeom>
              <a:avLst/>
              <a:gdLst>
                <a:gd name="T0" fmla="*/ 44 w 89"/>
                <a:gd name="T1" fmla="*/ 95 h 95"/>
                <a:gd name="T2" fmla="*/ 52 w 89"/>
                <a:gd name="T3" fmla="*/ 93 h 95"/>
                <a:gd name="T4" fmla="*/ 61 w 89"/>
                <a:gd name="T5" fmla="*/ 91 h 95"/>
                <a:gd name="T6" fmla="*/ 68 w 89"/>
                <a:gd name="T7" fmla="*/ 87 h 95"/>
                <a:gd name="T8" fmla="*/ 75 w 89"/>
                <a:gd name="T9" fmla="*/ 80 h 95"/>
                <a:gd name="T10" fmla="*/ 82 w 89"/>
                <a:gd name="T11" fmla="*/ 73 h 95"/>
                <a:gd name="T12" fmla="*/ 85 w 89"/>
                <a:gd name="T13" fmla="*/ 65 h 95"/>
                <a:gd name="T14" fmla="*/ 88 w 89"/>
                <a:gd name="T15" fmla="*/ 56 h 95"/>
                <a:gd name="T16" fmla="*/ 89 w 89"/>
                <a:gd name="T17" fmla="*/ 47 h 95"/>
                <a:gd name="T18" fmla="*/ 88 w 89"/>
                <a:gd name="T19" fmla="*/ 38 h 95"/>
                <a:gd name="T20" fmla="*/ 85 w 89"/>
                <a:gd name="T21" fmla="*/ 29 h 95"/>
                <a:gd name="T22" fmla="*/ 82 w 89"/>
                <a:gd name="T23" fmla="*/ 21 h 95"/>
                <a:gd name="T24" fmla="*/ 75 w 89"/>
                <a:gd name="T25" fmla="*/ 13 h 95"/>
                <a:gd name="T26" fmla="*/ 68 w 89"/>
                <a:gd name="T27" fmla="*/ 8 h 95"/>
                <a:gd name="T28" fmla="*/ 61 w 89"/>
                <a:gd name="T29" fmla="*/ 4 h 95"/>
                <a:gd name="T30" fmla="*/ 52 w 89"/>
                <a:gd name="T31" fmla="*/ 1 h 95"/>
                <a:gd name="T32" fmla="*/ 44 w 89"/>
                <a:gd name="T33" fmla="*/ 0 h 95"/>
                <a:gd name="T34" fmla="*/ 35 w 89"/>
                <a:gd name="T35" fmla="*/ 1 h 95"/>
                <a:gd name="T36" fmla="*/ 27 w 89"/>
                <a:gd name="T37" fmla="*/ 4 h 95"/>
                <a:gd name="T38" fmla="*/ 20 w 89"/>
                <a:gd name="T39" fmla="*/ 8 h 95"/>
                <a:gd name="T40" fmla="*/ 14 w 89"/>
                <a:gd name="T41" fmla="*/ 13 h 95"/>
                <a:gd name="T42" fmla="*/ 8 w 89"/>
                <a:gd name="T43" fmla="*/ 21 h 95"/>
                <a:gd name="T44" fmla="*/ 4 w 89"/>
                <a:gd name="T45" fmla="*/ 29 h 95"/>
                <a:gd name="T46" fmla="*/ 2 w 89"/>
                <a:gd name="T47" fmla="*/ 38 h 95"/>
                <a:gd name="T48" fmla="*/ 0 w 89"/>
                <a:gd name="T49" fmla="*/ 47 h 95"/>
                <a:gd name="T50" fmla="*/ 2 w 89"/>
                <a:gd name="T51" fmla="*/ 56 h 95"/>
                <a:gd name="T52" fmla="*/ 4 w 89"/>
                <a:gd name="T53" fmla="*/ 65 h 95"/>
                <a:gd name="T54" fmla="*/ 8 w 89"/>
                <a:gd name="T55" fmla="*/ 73 h 95"/>
                <a:gd name="T56" fmla="*/ 14 w 89"/>
                <a:gd name="T57" fmla="*/ 80 h 95"/>
                <a:gd name="T58" fmla="*/ 20 w 89"/>
                <a:gd name="T59" fmla="*/ 87 h 95"/>
                <a:gd name="T60" fmla="*/ 27 w 89"/>
                <a:gd name="T61" fmla="*/ 91 h 95"/>
                <a:gd name="T62" fmla="*/ 35 w 89"/>
                <a:gd name="T63" fmla="*/ 93 h 95"/>
                <a:gd name="T64" fmla="*/ 44 w 89"/>
                <a:gd name="T65" fmla="*/ 95 h 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5"/>
                <a:gd name="T101" fmla="*/ 89 w 89"/>
                <a:gd name="T102" fmla="*/ 95 h 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5">
                  <a:moveTo>
                    <a:pt x="44" y="95"/>
                  </a:moveTo>
                  <a:lnTo>
                    <a:pt x="52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5" y="80"/>
                  </a:lnTo>
                  <a:lnTo>
                    <a:pt x="82" y="73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9"/>
                  </a:lnTo>
                  <a:lnTo>
                    <a:pt x="82" y="21"/>
                  </a:lnTo>
                  <a:lnTo>
                    <a:pt x="75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2" y="1"/>
                  </a:lnTo>
                  <a:lnTo>
                    <a:pt x="44" y="0"/>
                  </a:lnTo>
                  <a:lnTo>
                    <a:pt x="35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9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3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5" y="93"/>
                  </a:lnTo>
                  <a:lnTo>
                    <a:pt x="44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6" name="Freeform 141"/>
            <p:cNvSpPr>
              <a:spLocks/>
            </p:cNvSpPr>
            <p:nvPr/>
          </p:nvSpPr>
          <p:spPr bwMode="auto">
            <a:xfrm>
              <a:off x="2645" y="2133"/>
              <a:ext cx="89" cy="95"/>
            </a:xfrm>
            <a:custGeom>
              <a:avLst/>
              <a:gdLst>
                <a:gd name="T0" fmla="*/ 44 w 89"/>
                <a:gd name="T1" fmla="*/ 95 h 95"/>
                <a:gd name="T2" fmla="*/ 53 w 89"/>
                <a:gd name="T3" fmla="*/ 93 h 95"/>
                <a:gd name="T4" fmla="*/ 61 w 89"/>
                <a:gd name="T5" fmla="*/ 91 h 95"/>
                <a:gd name="T6" fmla="*/ 68 w 89"/>
                <a:gd name="T7" fmla="*/ 87 h 95"/>
                <a:gd name="T8" fmla="*/ 76 w 89"/>
                <a:gd name="T9" fmla="*/ 80 h 95"/>
                <a:gd name="T10" fmla="*/ 82 w 89"/>
                <a:gd name="T11" fmla="*/ 73 h 95"/>
                <a:gd name="T12" fmla="*/ 85 w 89"/>
                <a:gd name="T13" fmla="*/ 65 h 95"/>
                <a:gd name="T14" fmla="*/ 88 w 89"/>
                <a:gd name="T15" fmla="*/ 56 h 95"/>
                <a:gd name="T16" fmla="*/ 89 w 89"/>
                <a:gd name="T17" fmla="*/ 47 h 95"/>
                <a:gd name="T18" fmla="*/ 88 w 89"/>
                <a:gd name="T19" fmla="*/ 38 h 95"/>
                <a:gd name="T20" fmla="*/ 85 w 89"/>
                <a:gd name="T21" fmla="*/ 29 h 95"/>
                <a:gd name="T22" fmla="*/ 82 w 89"/>
                <a:gd name="T23" fmla="*/ 21 h 95"/>
                <a:gd name="T24" fmla="*/ 76 w 89"/>
                <a:gd name="T25" fmla="*/ 13 h 95"/>
                <a:gd name="T26" fmla="*/ 68 w 89"/>
                <a:gd name="T27" fmla="*/ 8 h 95"/>
                <a:gd name="T28" fmla="*/ 61 w 89"/>
                <a:gd name="T29" fmla="*/ 4 h 95"/>
                <a:gd name="T30" fmla="*/ 53 w 89"/>
                <a:gd name="T31" fmla="*/ 1 h 95"/>
                <a:gd name="T32" fmla="*/ 44 w 89"/>
                <a:gd name="T33" fmla="*/ 0 h 95"/>
                <a:gd name="T34" fmla="*/ 36 w 89"/>
                <a:gd name="T35" fmla="*/ 1 h 95"/>
                <a:gd name="T36" fmla="*/ 27 w 89"/>
                <a:gd name="T37" fmla="*/ 4 h 95"/>
                <a:gd name="T38" fmla="*/ 20 w 89"/>
                <a:gd name="T39" fmla="*/ 8 h 95"/>
                <a:gd name="T40" fmla="*/ 14 w 89"/>
                <a:gd name="T41" fmla="*/ 13 h 95"/>
                <a:gd name="T42" fmla="*/ 8 w 89"/>
                <a:gd name="T43" fmla="*/ 21 h 95"/>
                <a:gd name="T44" fmla="*/ 4 w 89"/>
                <a:gd name="T45" fmla="*/ 29 h 95"/>
                <a:gd name="T46" fmla="*/ 2 w 89"/>
                <a:gd name="T47" fmla="*/ 38 h 95"/>
                <a:gd name="T48" fmla="*/ 0 w 89"/>
                <a:gd name="T49" fmla="*/ 47 h 95"/>
                <a:gd name="T50" fmla="*/ 2 w 89"/>
                <a:gd name="T51" fmla="*/ 56 h 95"/>
                <a:gd name="T52" fmla="*/ 4 w 89"/>
                <a:gd name="T53" fmla="*/ 65 h 95"/>
                <a:gd name="T54" fmla="*/ 8 w 89"/>
                <a:gd name="T55" fmla="*/ 73 h 95"/>
                <a:gd name="T56" fmla="*/ 14 w 89"/>
                <a:gd name="T57" fmla="*/ 80 h 95"/>
                <a:gd name="T58" fmla="*/ 20 w 89"/>
                <a:gd name="T59" fmla="*/ 87 h 95"/>
                <a:gd name="T60" fmla="*/ 27 w 89"/>
                <a:gd name="T61" fmla="*/ 91 h 95"/>
                <a:gd name="T62" fmla="*/ 36 w 89"/>
                <a:gd name="T63" fmla="*/ 93 h 95"/>
                <a:gd name="T64" fmla="*/ 44 w 89"/>
                <a:gd name="T65" fmla="*/ 95 h 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5"/>
                <a:gd name="T101" fmla="*/ 89 w 89"/>
                <a:gd name="T102" fmla="*/ 95 h 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5">
                  <a:moveTo>
                    <a:pt x="44" y="95"/>
                  </a:moveTo>
                  <a:lnTo>
                    <a:pt x="53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6" y="80"/>
                  </a:lnTo>
                  <a:lnTo>
                    <a:pt x="82" y="73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9"/>
                  </a:lnTo>
                  <a:lnTo>
                    <a:pt x="82" y="21"/>
                  </a:lnTo>
                  <a:lnTo>
                    <a:pt x="76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3" y="1"/>
                  </a:lnTo>
                  <a:lnTo>
                    <a:pt x="44" y="0"/>
                  </a:lnTo>
                  <a:lnTo>
                    <a:pt x="36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9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3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6" y="93"/>
                  </a:lnTo>
                  <a:lnTo>
                    <a:pt x="44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7" name="Freeform 142"/>
            <p:cNvSpPr>
              <a:spLocks/>
            </p:cNvSpPr>
            <p:nvPr/>
          </p:nvSpPr>
          <p:spPr bwMode="auto">
            <a:xfrm>
              <a:off x="2356" y="2123"/>
              <a:ext cx="333" cy="94"/>
            </a:xfrm>
            <a:custGeom>
              <a:avLst/>
              <a:gdLst>
                <a:gd name="T0" fmla="*/ 333 w 333"/>
                <a:gd name="T1" fmla="*/ 88 h 94"/>
                <a:gd name="T2" fmla="*/ 329 w 333"/>
                <a:gd name="T3" fmla="*/ 70 h 94"/>
                <a:gd name="T4" fmla="*/ 320 w 333"/>
                <a:gd name="T5" fmla="*/ 54 h 94"/>
                <a:gd name="T6" fmla="*/ 305 w 333"/>
                <a:gd name="T7" fmla="*/ 39 h 94"/>
                <a:gd name="T8" fmla="*/ 285 w 333"/>
                <a:gd name="T9" fmla="*/ 26 h 94"/>
                <a:gd name="T10" fmla="*/ 260 w 333"/>
                <a:gd name="T11" fmla="*/ 15 h 94"/>
                <a:gd name="T12" fmla="*/ 231 w 333"/>
                <a:gd name="T13" fmla="*/ 6 h 94"/>
                <a:gd name="T14" fmla="*/ 201 w 333"/>
                <a:gd name="T15" fmla="*/ 1 h 94"/>
                <a:gd name="T16" fmla="*/ 167 w 333"/>
                <a:gd name="T17" fmla="*/ 0 h 94"/>
                <a:gd name="T18" fmla="*/ 133 w 333"/>
                <a:gd name="T19" fmla="*/ 1 h 94"/>
                <a:gd name="T20" fmla="*/ 102 w 333"/>
                <a:gd name="T21" fmla="*/ 6 h 94"/>
                <a:gd name="T22" fmla="*/ 74 w 333"/>
                <a:gd name="T23" fmla="*/ 15 h 94"/>
                <a:gd name="T24" fmla="*/ 50 w 333"/>
                <a:gd name="T25" fmla="*/ 26 h 94"/>
                <a:gd name="T26" fmla="*/ 29 w 333"/>
                <a:gd name="T27" fmla="*/ 39 h 94"/>
                <a:gd name="T28" fmla="*/ 13 w 333"/>
                <a:gd name="T29" fmla="*/ 54 h 94"/>
                <a:gd name="T30" fmla="*/ 4 w 333"/>
                <a:gd name="T31" fmla="*/ 70 h 94"/>
                <a:gd name="T32" fmla="*/ 0 w 333"/>
                <a:gd name="T33" fmla="*/ 88 h 94"/>
                <a:gd name="T34" fmla="*/ 1 w 333"/>
                <a:gd name="T35" fmla="*/ 90 h 94"/>
                <a:gd name="T36" fmla="*/ 5 w 333"/>
                <a:gd name="T37" fmla="*/ 93 h 94"/>
                <a:gd name="T38" fmla="*/ 10 w 333"/>
                <a:gd name="T39" fmla="*/ 93 h 94"/>
                <a:gd name="T40" fmla="*/ 18 w 333"/>
                <a:gd name="T41" fmla="*/ 85 h 94"/>
                <a:gd name="T42" fmla="*/ 19 w 333"/>
                <a:gd name="T43" fmla="*/ 83 h 94"/>
                <a:gd name="T44" fmla="*/ 31 w 333"/>
                <a:gd name="T45" fmla="*/ 72 h 94"/>
                <a:gd name="T46" fmla="*/ 45 w 333"/>
                <a:gd name="T47" fmla="*/ 64 h 94"/>
                <a:gd name="T48" fmla="*/ 62 w 333"/>
                <a:gd name="T49" fmla="*/ 55 h 94"/>
                <a:gd name="T50" fmla="*/ 80 w 333"/>
                <a:gd name="T51" fmla="*/ 49 h 94"/>
                <a:gd name="T52" fmla="*/ 99 w 333"/>
                <a:gd name="T53" fmla="*/ 44 h 94"/>
                <a:gd name="T54" fmla="*/ 121 w 333"/>
                <a:gd name="T55" fmla="*/ 40 h 94"/>
                <a:gd name="T56" fmla="*/ 143 w 333"/>
                <a:gd name="T57" fmla="*/ 37 h 94"/>
                <a:gd name="T58" fmla="*/ 167 w 333"/>
                <a:gd name="T59" fmla="*/ 36 h 94"/>
                <a:gd name="T60" fmla="*/ 191 w 333"/>
                <a:gd name="T61" fmla="*/ 37 h 94"/>
                <a:gd name="T62" fmla="*/ 214 w 333"/>
                <a:gd name="T63" fmla="*/ 40 h 94"/>
                <a:gd name="T64" fmla="*/ 235 w 333"/>
                <a:gd name="T65" fmla="*/ 44 h 94"/>
                <a:gd name="T66" fmla="*/ 256 w 333"/>
                <a:gd name="T67" fmla="*/ 49 h 94"/>
                <a:gd name="T68" fmla="*/ 274 w 333"/>
                <a:gd name="T69" fmla="*/ 57 h 94"/>
                <a:gd name="T70" fmla="*/ 289 w 333"/>
                <a:gd name="T71" fmla="*/ 64 h 94"/>
                <a:gd name="T72" fmla="*/ 303 w 333"/>
                <a:gd name="T73" fmla="*/ 74 h 94"/>
                <a:gd name="T74" fmla="*/ 315 w 333"/>
                <a:gd name="T75" fmla="*/ 84 h 94"/>
                <a:gd name="T76" fmla="*/ 317 w 333"/>
                <a:gd name="T77" fmla="*/ 86 h 94"/>
                <a:gd name="T78" fmla="*/ 322 w 333"/>
                <a:gd name="T79" fmla="*/ 92 h 94"/>
                <a:gd name="T80" fmla="*/ 328 w 333"/>
                <a:gd name="T81" fmla="*/ 94 h 94"/>
                <a:gd name="T82" fmla="*/ 333 w 333"/>
                <a:gd name="T83" fmla="*/ 88 h 9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33"/>
                <a:gd name="T127" fmla="*/ 0 h 94"/>
                <a:gd name="T128" fmla="*/ 333 w 333"/>
                <a:gd name="T129" fmla="*/ 94 h 9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33" h="94">
                  <a:moveTo>
                    <a:pt x="333" y="88"/>
                  </a:moveTo>
                  <a:lnTo>
                    <a:pt x="329" y="70"/>
                  </a:lnTo>
                  <a:lnTo>
                    <a:pt x="320" y="54"/>
                  </a:lnTo>
                  <a:lnTo>
                    <a:pt x="305" y="39"/>
                  </a:lnTo>
                  <a:lnTo>
                    <a:pt x="285" y="26"/>
                  </a:lnTo>
                  <a:lnTo>
                    <a:pt x="260" y="15"/>
                  </a:lnTo>
                  <a:lnTo>
                    <a:pt x="231" y="6"/>
                  </a:lnTo>
                  <a:lnTo>
                    <a:pt x="201" y="1"/>
                  </a:lnTo>
                  <a:lnTo>
                    <a:pt x="167" y="0"/>
                  </a:lnTo>
                  <a:lnTo>
                    <a:pt x="133" y="1"/>
                  </a:lnTo>
                  <a:lnTo>
                    <a:pt x="102" y="6"/>
                  </a:lnTo>
                  <a:lnTo>
                    <a:pt x="74" y="15"/>
                  </a:lnTo>
                  <a:lnTo>
                    <a:pt x="50" y="26"/>
                  </a:lnTo>
                  <a:lnTo>
                    <a:pt x="29" y="39"/>
                  </a:lnTo>
                  <a:lnTo>
                    <a:pt x="13" y="54"/>
                  </a:lnTo>
                  <a:lnTo>
                    <a:pt x="4" y="70"/>
                  </a:lnTo>
                  <a:lnTo>
                    <a:pt x="0" y="88"/>
                  </a:lnTo>
                  <a:lnTo>
                    <a:pt x="1" y="90"/>
                  </a:lnTo>
                  <a:lnTo>
                    <a:pt x="5" y="93"/>
                  </a:lnTo>
                  <a:lnTo>
                    <a:pt x="10" y="93"/>
                  </a:lnTo>
                  <a:lnTo>
                    <a:pt x="18" y="85"/>
                  </a:lnTo>
                  <a:lnTo>
                    <a:pt x="19" y="83"/>
                  </a:lnTo>
                  <a:lnTo>
                    <a:pt x="31" y="72"/>
                  </a:lnTo>
                  <a:lnTo>
                    <a:pt x="45" y="64"/>
                  </a:lnTo>
                  <a:lnTo>
                    <a:pt x="62" y="55"/>
                  </a:lnTo>
                  <a:lnTo>
                    <a:pt x="80" y="49"/>
                  </a:lnTo>
                  <a:lnTo>
                    <a:pt x="99" y="44"/>
                  </a:lnTo>
                  <a:lnTo>
                    <a:pt x="121" y="40"/>
                  </a:lnTo>
                  <a:lnTo>
                    <a:pt x="143" y="37"/>
                  </a:lnTo>
                  <a:lnTo>
                    <a:pt x="167" y="36"/>
                  </a:lnTo>
                  <a:lnTo>
                    <a:pt x="191" y="37"/>
                  </a:lnTo>
                  <a:lnTo>
                    <a:pt x="214" y="40"/>
                  </a:lnTo>
                  <a:lnTo>
                    <a:pt x="235" y="44"/>
                  </a:lnTo>
                  <a:lnTo>
                    <a:pt x="256" y="49"/>
                  </a:lnTo>
                  <a:lnTo>
                    <a:pt x="274" y="57"/>
                  </a:lnTo>
                  <a:lnTo>
                    <a:pt x="289" y="64"/>
                  </a:lnTo>
                  <a:lnTo>
                    <a:pt x="303" y="74"/>
                  </a:lnTo>
                  <a:lnTo>
                    <a:pt x="315" y="84"/>
                  </a:lnTo>
                  <a:lnTo>
                    <a:pt x="317" y="86"/>
                  </a:lnTo>
                  <a:lnTo>
                    <a:pt x="322" y="92"/>
                  </a:lnTo>
                  <a:lnTo>
                    <a:pt x="328" y="94"/>
                  </a:lnTo>
                  <a:lnTo>
                    <a:pt x="333" y="88"/>
                  </a:lnTo>
                  <a:close/>
                </a:path>
              </a:pathLst>
            </a:custGeom>
            <a:solidFill>
              <a:srgbClr val="BFCC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8" name="Freeform 143"/>
            <p:cNvSpPr>
              <a:spLocks/>
            </p:cNvSpPr>
            <p:nvPr/>
          </p:nvSpPr>
          <p:spPr bwMode="auto">
            <a:xfrm>
              <a:off x="2523" y="2118"/>
              <a:ext cx="171" cy="93"/>
            </a:xfrm>
            <a:custGeom>
              <a:avLst/>
              <a:gdLst>
                <a:gd name="T0" fmla="*/ 0 w 171"/>
                <a:gd name="T1" fmla="*/ 10 h 93"/>
                <a:gd name="T2" fmla="*/ 0 w 171"/>
                <a:gd name="T3" fmla="*/ 10 h 93"/>
                <a:gd name="T4" fmla="*/ 34 w 171"/>
                <a:gd name="T5" fmla="*/ 10 h 93"/>
                <a:gd name="T6" fmla="*/ 64 w 171"/>
                <a:gd name="T7" fmla="*/ 15 h 93"/>
                <a:gd name="T8" fmla="*/ 92 w 171"/>
                <a:gd name="T9" fmla="*/ 24 h 93"/>
                <a:gd name="T10" fmla="*/ 116 w 171"/>
                <a:gd name="T11" fmla="*/ 35 h 93"/>
                <a:gd name="T12" fmla="*/ 136 w 171"/>
                <a:gd name="T13" fmla="*/ 47 h 93"/>
                <a:gd name="T14" fmla="*/ 149 w 171"/>
                <a:gd name="T15" fmla="*/ 62 h 93"/>
                <a:gd name="T16" fmla="*/ 159 w 171"/>
                <a:gd name="T17" fmla="*/ 76 h 93"/>
                <a:gd name="T18" fmla="*/ 161 w 171"/>
                <a:gd name="T19" fmla="*/ 93 h 93"/>
                <a:gd name="T20" fmla="*/ 171 w 171"/>
                <a:gd name="T21" fmla="*/ 93 h 93"/>
                <a:gd name="T22" fmla="*/ 166 w 171"/>
                <a:gd name="T23" fmla="*/ 73 h 93"/>
                <a:gd name="T24" fmla="*/ 156 w 171"/>
                <a:gd name="T25" fmla="*/ 57 h 93"/>
                <a:gd name="T26" fmla="*/ 141 w 171"/>
                <a:gd name="T27" fmla="*/ 40 h 93"/>
                <a:gd name="T28" fmla="*/ 119 w 171"/>
                <a:gd name="T29" fmla="*/ 27 h 93"/>
                <a:gd name="T30" fmla="*/ 95 w 171"/>
                <a:gd name="T31" fmla="*/ 16 h 93"/>
                <a:gd name="T32" fmla="*/ 64 w 171"/>
                <a:gd name="T33" fmla="*/ 7 h 93"/>
                <a:gd name="T34" fmla="*/ 34 w 171"/>
                <a:gd name="T35" fmla="*/ 2 h 93"/>
                <a:gd name="T36" fmla="*/ 0 w 171"/>
                <a:gd name="T37" fmla="*/ 0 h 93"/>
                <a:gd name="T38" fmla="*/ 0 w 171"/>
                <a:gd name="T39" fmla="*/ 0 h 93"/>
                <a:gd name="T40" fmla="*/ 0 w 171"/>
                <a:gd name="T41" fmla="*/ 10 h 9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1"/>
                <a:gd name="T64" fmla="*/ 0 h 93"/>
                <a:gd name="T65" fmla="*/ 171 w 171"/>
                <a:gd name="T66" fmla="*/ 93 h 9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1" h="93">
                  <a:moveTo>
                    <a:pt x="0" y="10"/>
                  </a:moveTo>
                  <a:lnTo>
                    <a:pt x="0" y="10"/>
                  </a:lnTo>
                  <a:lnTo>
                    <a:pt x="34" y="10"/>
                  </a:lnTo>
                  <a:lnTo>
                    <a:pt x="64" y="15"/>
                  </a:lnTo>
                  <a:lnTo>
                    <a:pt x="92" y="24"/>
                  </a:lnTo>
                  <a:lnTo>
                    <a:pt x="116" y="35"/>
                  </a:lnTo>
                  <a:lnTo>
                    <a:pt x="136" y="47"/>
                  </a:lnTo>
                  <a:lnTo>
                    <a:pt x="149" y="62"/>
                  </a:lnTo>
                  <a:lnTo>
                    <a:pt x="159" y="76"/>
                  </a:lnTo>
                  <a:lnTo>
                    <a:pt x="161" y="93"/>
                  </a:lnTo>
                  <a:lnTo>
                    <a:pt x="171" y="93"/>
                  </a:lnTo>
                  <a:lnTo>
                    <a:pt x="166" y="73"/>
                  </a:lnTo>
                  <a:lnTo>
                    <a:pt x="156" y="57"/>
                  </a:lnTo>
                  <a:lnTo>
                    <a:pt x="141" y="40"/>
                  </a:lnTo>
                  <a:lnTo>
                    <a:pt x="119" y="27"/>
                  </a:lnTo>
                  <a:lnTo>
                    <a:pt x="95" y="16"/>
                  </a:lnTo>
                  <a:lnTo>
                    <a:pt x="64" y="7"/>
                  </a:lnTo>
                  <a:lnTo>
                    <a:pt x="34" y="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9" name="Freeform 144"/>
            <p:cNvSpPr>
              <a:spLocks/>
            </p:cNvSpPr>
            <p:nvPr/>
          </p:nvSpPr>
          <p:spPr bwMode="auto">
            <a:xfrm>
              <a:off x="2351" y="2118"/>
              <a:ext cx="172" cy="94"/>
            </a:xfrm>
            <a:custGeom>
              <a:avLst/>
              <a:gdLst>
                <a:gd name="T0" fmla="*/ 9 w 172"/>
                <a:gd name="T1" fmla="*/ 91 h 94"/>
                <a:gd name="T2" fmla="*/ 10 w 172"/>
                <a:gd name="T3" fmla="*/ 93 h 94"/>
                <a:gd name="T4" fmla="*/ 12 w 172"/>
                <a:gd name="T5" fmla="*/ 76 h 94"/>
                <a:gd name="T6" fmla="*/ 22 w 172"/>
                <a:gd name="T7" fmla="*/ 62 h 94"/>
                <a:gd name="T8" fmla="*/ 36 w 172"/>
                <a:gd name="T9" fmla="*/ 47 h 94"/>
                <a:gd name="T10" fmla="*/ 56 w 172"/>
                <a:gd name="T11" fmla="*/ 35 h 94"/>
                <a:gd name="T12" fmla="*/ 80 w 172"/>
                <a:gd name="T13" fmla="*/ 24 h 94"/>
                <a:gd name="T14" fmla="*/ 107 w 172"/>
                <a:gd name="T15" fmla="*/ 15 h 94"/>
                <a:gd name="T16" fmla="*/ 138 w 172"/>
                <a:gd name="T17" fmla="*/ 10 h 94"/>
                <a:gd name="T18" fmla="*/ 172 w 172"/>
                <a:gd name="T19" fmla="*/ 10 h 94"/>
                <a:gd name="T20" fmla="*/ 172 w 172"/>
                <a:gd name="T21" fmla="*/ 0 h 94"/>
                <a:gd name="T22" fmla="*/ 138 w 172"/>
                <a:gd name="T23" fmla="*/ 2 h 94"/>
                <a:gd name="T24" fmla="*/ 107 w 172"/>
                <a:gd name="T25" fmla="*/ 7 h 94"/>
                <a:gd name="T26" fmla="*/ 78 w 172"/>
                <a:gd name="T27" fmla="*/ 16 h 94"/>
                <a:gd name="T28" fmla="*/ 53 w 172"/>
                <a:gd name="T29" fmla="*/ 27 h 94"/>
                <a:gd name="T30" fmla="*/ 32 w 172"/>
                <a:gd name="T31" fmla="*/ 40 h 94"/>
                <a:gd name="T32" fmla="*/ 15 w 172"/>
                <a:gd name="T33" fmla="*/ 57 h 94"/>
                <a:gd name="T34" fmla="*/ 5 w 172"/>
                <a:gd name="T35" fmla="*/ 73 h 94"/>
                <a:gd name="T36" fmla="*/ 0 w 172"/>
                <a:gd name="T37" fmla="*/ 93 h 94"/>
                <a:gd name="T38" fmla="*/ 1 w 172"/>
                <a:gd name="T39" fmla="*/ 94 h 94"/>
                <a:gd name="T40" fmla="*/ 9 w 172"/>
                <a:gd name="T41" fmla="*/ 91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2"/>
                <a:gd name="T64" fmla="*/ 0 h 94"/>
                <a:gd name="T65" fmla="*/ 172 w 172"/>
                <a:gd name="T66" fmla="*/ 94 h 9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2" h="94">
                  <a:moveTo>
                    <a:pt x="9" y="91"/>
                  </a:moveTo>
                  <a:lnTo>
                    <a:pt x="10" y="93"/>
                  </a:lnTo>
                  <a:lnTo>
                    <a:pt x="12" y="76"/>
                  </a:lnTo>
                  <a:lnTo>
                    <a:pt x="22" y="62"/>
                  </a:lnTo>
                  <a:lnTo>
                    <a:pt x="36" y="47"/>
                  </a:lnTo>
                  <a:lnTo>
                    <a:pt x="56" y="35"/>
                  </a:lnTo>
                  <a:lnTo>
                    <a:pt x="80" y="24"/>
                  </a:lnTo>
                  <a:lnTo>
                    <a:pt x="107" y="15"/>
                  </a:lnTo>
                  <a:lnTo>
                    <a:pt x="138" y="10"/>
                  </a:lnTo>
                  <a:lnTo>
                    <a:pt x="172" y="10"/>
                  </a:lnTo>
                  <a:lnTo>
                    <a:pt x="172" y="0"/>
                  </a:lnTo>
                  <a:lnTo>
                    <a:pt x="138" y="2"/>
                  </a:lnTo>
                  <a:lnTo>
                    <a:pt x="107" y="7"/>
                  </a:lnTo>
                  <a:lnTo>
                    <a:pt x="78" y="16"/>
                  </a:lnTo>
                  <a:lnTo>
                    <a:pt x="53" y="27"/>
                  </a:lnTo>
                  <a:lnTo>
                    <a:pt x="32" y="40"/>
                  </a:lnTo>
                  <a:lnTo>
                    <a:pt x="15" y="57"/>
                  </a:lnTo>
                  <a:lnTo>
                    <a:pt x="5" y="73"/>
                  </a:lnTo>
                  <a:lnTo>
                    <a:pt x="0" y="93"/>
                  </a:lnTo>
                  <a:lnTo>
                    <a:pt x="1" y="94"/>
                  </a:lnTo>
                  <a:lnTo>
                    <a:pt x="9" y="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0" name="Freeform 145"/>
            <p:cNvSpPr>
              <a:spLocks/>
            </p:cNvSpPr>
            <p:nvPr/>
          </p:nvSpPr>
          <p:spPr bwMode="auto">
            <a:xfrm>
              <a:off x="2352" y="2206"/>
              <a:ext cx="26" cy="14"/>
            </a:xfrm>
            <a:custGeom>
              <a:avLst/>
              <a:gdLst>
                <a:gd name="T0" fmla="*/ 18 w 26"/>
                <a:gd name="T1" fmla="*/ 1 h 14"/>
                <a:gd name="T2" fmla="*/ 18 w 26"/>
                <a:gd name="T3" fmla="*/ 0 h 14"/>
                <a:gd name="T4" fmla="*/ 12 w 26"/>
                <a:gd name="T5" fmla="*/ 6 h 14"/>
                <a:gd name="T6" fmla="*/ 10 w 26"/>
                <a:gd name="T7" fmla="*/ 6 h 14"/>
                <a:gd name="T8" fmla="*/ 8 w 26"/>
                <a:gd name="T9" fmla="*/ 5 h 14"/>
                <a:gd name="T10" fmla="*/ 8 w 26"/>
                <a:gd name="T11" fmla="*/ 3 h 14"/>
                <a:gd name="T12" fmla="*/ 0 w 26"/>
                <a:gd name="T13" fmla="*/ 6 h 14"/>
                <a:gd name="T14" fmla="*/ 3 w 26"/>
                <a:gd name="T15" fmla="*/ 10 h 14"/>
                <a:gd name="T16" fmla="*/ 8 w 26"/>
                <a:gd name="T17" fmla="*/ 14 h 14"/>
                <a:gd name="T18" fmla="*/ 15 w 26"/>
                <a:gd name="T19" fmla="*/ 14 h 14"/>
                <a:gd name="T20" fmla="*/ 26 w 26"/>
                <a:gd name="T21" fmla="*/ 5 h 14"/>
                <a:gd name="T22" fmla="*/ 26 w 26"/>
                <a:gd name="T23" fmla="*/ 3 h 14"/>
                <a:gd name="T24" fmla="*/ 26 w 26"/>
                <a:gd name="T25" fmla="*/ 5 h 14"/>
                <a:gd name="T26" fmla="*/ 26 w 26"/>
                <a:gd name="T27" fmla="*/ 5 h 14"/>
                <a:gd name="T28" fmla="*/ 26 w 26"/>
                <a:gd name="T29" fmla="*/ 3 h 14"/>
                <a:gd name="T30" fmla="*/ 18 w 26"/>
                <a:gd name="T31" fmla="*/ 1 h 1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"/>
                <a:gd name="T49" fmla="*/ 0 h 14"/>
                <a:gd name="T50" fmla="*/ 26 w 26"/>
                <a:gd name="T51" fmla="*/ 14 h 1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" h="14">
                  <a:moveTo>
                    <a:pt x="18" y="1"/>
                  </a:moveTo>
                  <a:lnTo>
                    <a:pt x="18" y="0"/>
                  </a:lnTo>
                  <a:lnTo>
                    <a:pt x="12" y="6"/>
                  </a:lnTo>
                  <a:lnTo>
                    <a:pt x="10" y="6"/>
                  </a:lnTo>
                  <a:lnTo>
                    <a:pt x="8" y="5"/>
                  </a:lnTo>
                  <a:lnTo>
                    <a:pt x="8" y="3"/>
                  </a:lnTo>
                  <a:lnTo>
                    <a:pt x="0" y="6"/>
                  </a:lnTo>
                  <a:lnTo>
                    <a:pt x="3" y="10"/>
                  </a:lnTo>
                  <a:lnTo>
                    <a:pt x="8" y="14"/>
                  </a:lnTo>
                  <a:lnTo>
                    <a:pt x="15" y="14"/>
                  </a:lnTo>
                  <a:lnTo>
                    <a:pt x="26" y="5"/>
                  </a:lnTo>
                  <a:lnTo>
                    <a:pt x="26" y="3"/>
                  </a:lnTo>
                  <a:lnTo>
                    <a:pt x="26" y="5"/>
                  </a:lnTo>
                  <a:lnTo>
                    <a:pt x="26" y="3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1" name="Freeform 146"/>
            <p:cNvSpPr>
              <a:spLocks/>
            </p:cNvSpPr>
            <p:nvPr/>
          </p:nvSpPr>
          <p:spPr bwMode="auto">
            <a:xfrm>
              <a:off x="2370" y="2203"/>
              <a:ext cx="9" cy="6"/>
            </a:xfrm>
            <a:custGeom>
              <a:avLst/>
              <a:gdLst>
                <a:gd name="T0" fmla="*/ 3 w 9"/>
                <a:gd name="T1" fmla="*/ 0 h 6"/>
                <a:gd name="T2" fmla="*/ 2 w 9"/>
                <a:gd name="T3" fmla="*/ 1 h 6"/>
                <a:gd name="T4" fmla="*/ 0 w 9"/>
                <a:gd name="T5" fmla="*/ 4 h 6"/>
                <a:gd name="T6" fmla="*/ 8 w 9"/>
                <a:gd name="T7" fmla="*/ 6 h 6"/>
                <a:gd name="T8" fmla="*/ 9 w 9"/>
                <a:gd name="T9" fmla="*/ 4 h 6"/>
                <a:gd name="T10" fmla="*/ 8 w 9"/>
                <a:gd name="T11" fmla="*/ 5 h 6"/>
                <a:gd name="T12" fmla="*/ 3 w 9"/>
                <a:gd name="T13" fmla="*/ 0 h 6"/>
                <a:gd name="T14" fmla="*/ 2 w 9"/>
                <a:gd name="T15" fmla="*/ 0 h 6"/>
                <a:gd name="T16" fmla="*/ 2 w 9"/>
                <a:gd name="T17" fmla="*/ 1 h 6"/>
                <a:gd name="T18" fmla="*/ 3 w 9"/>
                <a:gd name="T19" fmla="*/ 0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6"/>
                <a:gd name="T32" fmla="*/ 9 w 9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6">
                  <a:moveTo>
                    <a:pt x="3" y="0"/>
                  </a:moveTo>
                  <a:lnTo>
                    <a:pt x="2" y="1"/>
                  </a:lnTo>
                  <a:lnTo>
                    <a:pt x="0" y="4"/>
                  </a:lnTo>
                  <a:lnTo>
                    <a:pt x="8" y="6"/>
                  </a:lnTo>
                  <a:lnTo>
                    <a:pt x="9" y="4"/>
                  </a:lnTo>
                  <a:lnTo>
                    <a:pt x="8" y="5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2" name="Freeform 147"/>
            <p:cNvSpPr>
              <a:spLocks/>
            </p:cNvSpPr>
            <p:nvPr/>
          </p:nvSpPr>
          <p:spPr bwMode="auto">
            <a:xfrm>
              <a:off x="2373" y="2154"/>
              <a:ext cx="150" cy="54"/>
            </a:xfrm>
            <a:custGeom>
              <a:avLst/>
              <a:gdLst>
                <a:gd name="T0" fmla="*/ 150 w 150"/>
                <a:gd name="T1" fmla="*/ 0 h 54"/>
                <a:gd name="T2" fmla="*/ 150 w 150"/>
                <a:gd name="T3" fmla="*/ 0 h 54"/>
                <a:gd name="T4" fmla="*/ 126 w 150"/>
                <a:gd name="T5" fmla="*/ 2 h 54"/>
                <a:gd name="T6" fmla="*/ 104 w 150"/>
                <a:gd name="T7" fmla="*/ 5 h 54"/>
                <a:gd name="T8" fmla="*/ 82 w 150"/>
                <a:gd name="T9" fmla="*/ 9 h 54"/>
                <a:gd name="T10" fmla="*/ 62 w 150"/>
                <a:gd name="T11" fmla="*/ 14 h 54"/>
                <a:gd name="T12" fmla="*/ 43 w 150"/>
                <a:gd name="T13" fmla="*/ 21 h 54"/>
                <a:gd name="T14" fmla="*/ 27 w 150"/>
                <a:gd name="T15" fmla="*/ 30 h 54"/>
                <a:gd name="T16" fmla="*/ 12 w 150"/>
                <a:gd name="T17" fmla="*/ 37 h 54"/>
                <a:gd name="T18" fmla="*/ 0 w 150"/>
                <a:gd name="T19" fmla="*/ 49 h 54"/>
                <a:gd name="T20" fmla="*/ 5 w 150"/>
                <a:gd name="T21" fmla="*/ 54 h 54"/>
                <a:gd name="T22" fmla="*/ 17 w 150"/>
                <a:gd name="T23" fmla="*/ 45 h 54"/>
                <a:gd name="T24" fmla="*/ 29 w 150"/>
                <a:gd name="T25" fmla="*/ 37 h 54"/>
                <a:gd name="T26" fmla="*/ 46 w 150"/>
                <a:gd name="T27" fmla="*/ 28 h 54"/>
                <a:gd name="T28" fmla="*/ 64 w 150"/>
                <a:gd name="T29" fmla="*/ 22 h 54"/>
                <a:gd name="T30" fmla="*/ 82 w 150"/>
                <a:gd name="T31" fmla="*/ 17 h 54"/>
                <a:gd name="T32" fmla="*/ 104 w 150"/>
                <a:gd name="T33" fmla="*/ 13 h 54"/>
                <a:gd name="T34" fmla="*/ 126 w 150"/>
                <a:gd name="T35" fmla="*/ 10 h 54"/>
                <a:gd name="T36" fmla="*/ 150 w 150"/>
                <a:gd name="T37" fmla="*/ 10 h 54"/>
                <a:gd name="T38" fmla="*/ 150 w 150"/>
                <a:gd name="T39" fmla="*/ 10 h 54"/>
                <a:gd name="T40" fmla="*/ 150 w 150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0"/>
                <a:gd name="T64" fmla="*/ 0 h 54"/>
                <a:gd name="T65" fmla="*/ 150 w 150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0" h="54">
                  <a:moveTo>
                    <a:pt x="150" y="0"/>
                  </a:moveTo>
                  <a:lnTo>
                    <a:pt x="150" y="0"/>
                  </a:lnTo>
                  <a:lnTo>
                    <a:pt x="126" y="2"/>
                  </a:lnTo>
                  <a:lnTo>
                    <a:pt x="104" y="5"/>
                  </a:lnTo>
                  <a:lnTo>
                    <a:pt x="82" y="9"/>
                  </a:lnTo>
                  <a:lnTo>
                    <a:pt x="62" y="14"/>
                  </a:lnTo>
                  <a:lnTo>
                    <a:pt x="43" y="21"/>
                  </a:lnTo>
                  <a:lnTo>
                    <a:pt x="27" y="30"/>
                  </a:lnTo>
                  <a:lnTo>
                    <a:pt x="12" y="37"/>
                  </a:lnTo>
                  <a:lnTo>
                    <a:pt x="0" y="49"/>
                  </a:lnTo>
                  <a:lnTo>
                    <a:pt x="5" y="54"/>
                  </a:lnTo>
                  <a:lnTo>
                    <a:pt x="17" y="45"/>
                  </a:lnTo>
                  <a:lnTo>
                    <a:pt x="29" y="37"/>
                  </a:lnTo>
                  <a:lnTo>
                    <a:pt x="46" y="28"/>
                  </a:lnTo>
                  <a:lnTo>
                    <a:pt x="64" y="22"/>
                  </a:lnTo>
                  <a:lnTo>
                    <a:pt x="82" y="17"/>
                  </a:lnTo>
                  <a:lnTo>
                    <a:pt x="104" y="13"/>
                  </a:lnTo>
                  <a:lnTo>
                    <a:pt x="126" y="10"/>
                  </a:lnTo>
                  <a:lnTo>
                    <a:pt x="150" y="1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3" name="Freeform 148"/>
            <p:cNvSpPr>
              <a:spLocks/>
            </p:cNvSpPr>
            <p:nvPr/>
          </p:nvSpPr>
          <p:spPr bwMode="auto">
            <a:xfrm>
              <a:off x="2523" y="2154"/>
              <a:ext cx="152" cy="55"/>
            </a:xfrm>
            <a:custGeom>
              <a:avLst/>
              <a:gdLst>
                <a:gd name="T0" fmla="*/ 152 w 152"/>
                <a:gd name="T1" fmla="*/ 50 h 55"/>
                <a:gd name="T2" fmla="*/ 150 w 152"/>
                <a:gd name="T3" fmla="*/ 50 h 55"/>
                <a:gd name="T4" fmla="*/ 138 w 152"/>
                <a:gd name="T5" fmla="*/ 39 h 55"/>
                <a:gd name="T6" fmla="*/ 124 w 152"/>
                <a:gd name="T7" fmla="*/ 30 h 55"/>
                <a:gd name="T8" fmla="*/ 108 w 152"/>
                <a:gd name="T9" fmla="*/ 22 h 55"/>
                <a:gd name="T10" fmla="*/ 90 w 152"/>
                <a:gd name="T11" fmla="*/ 14 h 55"/>
                <a:gd name="T12" fmla="*/ 68 w 152"/>
                <a:gd name="T13" fmla="*/ 9 h 55"/>
                <a:gd name="T14" fmla="*/ 47 w 152"/>
                <a:gd name="T15" fmla="*/ 5 h 55"/>
                <a:gd name="T16" fmla="*/ 24 w 152"/>
                <a:gd name="T17" fmla="*/ 2 h 55"/>
                <a:gd name="T18" fmla="*/ 0 w 152"/>
                <a:gd name="T19" fmla="*/ 0 h 55"/>
                <a:gd name="T20" fmla="*/ 0 w 152"/>
                <a:gd name="T21" fmla="*/ 10 h 55"/>
                <a:gd name="T22" fmla="*/ 24 w 152"/>
                <a:gd name="T23" fmla="*/ 10 h 55"/>
                <a:gd name="T24" fmla="*/ 47 w 152"/>
                <a:gd name="T25" fmla="*/ 13 h 55"/>
                <a:gd name="T26" fmla="*/ 68 w 152"/>
                <a:gd name="T27" fmla="*/ 17 h 55"/>
                <a:gd name="T28" fmla="*/ 87 w 152"/>
                <a:gd name="T29" fmla="*/ 22 h 55"/>
                <a:gd name="T30" fmla="*/ 106 w 152"/>
                <a:gd name="T31" fmla="*/ 30 h 55"/>
                <a:gd name="T32" fmla="*/ 121 w 152"/>
                <a:gd name="T33" fmla="*/ 37 h 55"/>
                <a:gd name="T34" fmla="*/ 133 w 152"/>
                <a:gd name="T35" fmla="*/ 46 h 55"/>
                <a:gd name="T36" fmla="*/ 146 w 152"/>
                <a:gd name="T37" fmla="*/ 55 h 55"/>
                <a:gd name="T38" fmla="*/ 144 w 152"/>
                <a:gd name="T39" fmla="*/ 55 h 55"/>
                <a:gd name="T40" fmla="*/ 152 w 152"/>
                <a:gd name="T41" fmla="*/ 50 h 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2"/>
                <a:gd name="T64" fmla="*/ 0 h 55"/>
                <a:gd name="T65" fmla="*/ 152 w 152"/>
                <a:gd name="T66" fmla="*/ 55 h 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2" h="55">
                  <a:moveTo>
                    <a:pt x="152" y="50"/>
                  </a:moveTo>
                  <a:lnTo>
                    <a:pt x="150" y="50"/>
                  </a:lnTo>
                  <a:lnTo>
                    <a:pt x="138" y="39"/>
                  </a:lnTo>
                  <a:lnTo>
                    <a:pt x="124" y="30"/>
                  </a:lnTo>
                  <a:lnTo>
                    <a:pt x="108" y="22"/>
                  </a:lnTo>
                  <a:lnTo>
                    <a:pt x="90" y="14"/>
                  </a:lnTo>
                  <a:lnTo>
                    <a:pt x="68" y="9"/>
                  </a:lnTo>
                  <a:lnTo>
                    <a:pt x="47" y="5"/>
                  </a:lnTo>
                  <a:lnTo>
                    <a:pt x="24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24" y="10"/>
                  </a:lnTo>
                  <a:lnTo>
                    <a:pt x="47" y="13"/>
                  </a:lnTo>
                  <a:lnTo>
                    <a:pt x="68" y="17"/>
                  </a:lnTo>
                  <a:lnTo>
                    <a:pt x="87" y="22"/>
                  </a:lnTo>
                  <a:lnTo>
                    <a:pt x="106" y="30"/>
                  </a:lnTo>
                  <a:lnTo>
                    <a:pt x="121" y="37"/>
                  </a:lnTo>
                  <a:lnTo>
                    <a:pt x="133" y="46"/>
                  </a:lnTo>
                  <a:lnTo>
                    <a:pt x="146" y="55"/>
                  </a:lnTo>
                  <a:lnTo>
                    <a:pt x="144" y="55"/>
                  </a:lnTo>
                  <a:lnTo>
                    <a:pt x="152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4" name="Freeform 149"/>
            <p:cNvSpPr>
              <a:spLocks/>
            </p:cNvSpPr>
            <p:nvPr/>
          </p:nvSpPr>
          <p:spPr bwMode="auto">
            <a:xfrm>
              <a:off x="2667" y="2204"/>
              <a:ext cx="27" cy="17"/>
            </a:xfrm>
            <a:custGeom>
              <a:avLst/>
              <a:gdLst>
                <a:gd name="T0" fmla="*/ 17 w 27"/>
                <a:gd name="T1" fmla="*/ 7 h 17"/>
                <a:gd name="T2" fmla="*/ 18 w 27"/>
                <a:gd name="T3" fmla="*/ 5 h 17"/>
                <a:gd name="T4" fmla="*/ 16 w 27"/>
                <a:gd name="T5" fmla="*/ 9 h 17"/>
                <a:gd name="T6" fmla="*/ 14 w 27"/>
                <a:gd name="T7" fmla="*/ 7 h 17"/>
                <a:gd name="T8" fmla="*/ 9 w 27"/>
                <a:gd name="T9" fmla="*/ 3 h 17"/>
                <a:gd name="T10" fmla="*/ 8 w 27"/>
                <a:gd name="T11" fmla="*/ 0 h 17"/>
                <a:gd name="T12" fmla="*/ 0 w 27"/>
                <a:gd name="T13" fmla="*/ 5 h 17"/>
                <a:gd name="T14" fmla="*/ 4 w 27"/>
                <a:gd name="T15" fmla="*/ 8 h 17"/>
                <a:gd name="T16" fmla="*/ 9 w 27"/>
                <a:gd name="T17" fmla="*/ 15 h 17"/>
                <a:gd name="T18" fmla="*/ 18 w 27"/>
                <a:gd name="T19" fmla="*/ 17 h 17"/>
                <a:gd name="T20" fmla="*/ 26 w 27"/>
                <a:gd name="T21" fmla="*/ 8 h 17"/>
                <a:gd name="T22" fmla="*/ 27 w 27"/>
                <a:gd name="T23" fmla="*/ 7 h 17"/>
                <a:gd name="T24" fmla="*/ 26 w 27"/>
                <a:gd name="T25" fmla="*/ 8 h 17"/>
                <a:gd name="T26" fmla="*/ 26 w 27"/>
                <a:gd name="T27" fmla="*/ 7 h 17"/>
                <a:gd name="T28" fmla="*/ 27 w 27"/>
                <a:gd name="T29" fmla="*/ 7 h 17"/>
                <a:gd name="T30" fmla="*/ 17 w 27"/>
                <a:gd name="T31" fmla="*/ 7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"/>
                <a:gd name="T49" fmla="*/ 0 h 17"/>
                <a:gd name="T50" fmla="*/ 27 w 27"/>
                <a:gd name="T51" fmla="*/ 17 h 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" h="17">
                  <a:moveTo>
                    <a:pt x="17" y="7"/>
                  </a:moveTo>
                  <a:lnTo>
                    <a:pt x="18" y="5"/>
                  </a:lnTo>
                  <a:lnTo>
                    <a:pt x="16" y="9"/>
                  </a:lnTo>
                  <a:lnTo>
                    <a:pt x="14" y="7"/>
                  </a:lnTo>
                  <a:lnTo>
                    <a:pt x="9" y="3"/>
                  </a:lnTo>
                  <a:lnTo>
                    <a:pt x="8" y="0"/>
                  </a:lnTo>
                  <a:lnTo>
                    <a:pt x="0" y="5"/>
                  </a:lnTo>
                  <a:lnTo>
                    <a:pt x="4" y="8"/>
                  </a:lnTo>
                  <a:lnTo>
                    <a:pt x="9" y="15"/>
                  </a:lnTo>
                  <a:lnTo>
                    <a:pt x="18" y="17"/>
                  </a:lnTo>
                  <a:lnTo>
                    <a:pt x="26" y="8"/>
                  </a:lnTo>
                  <a:lnTo>
                    <a:pt x="27" y="7"/>
                  </a:lnTo>
                  <a:lnTo>
                    <a:pt x="26" y="8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17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5" name="Freeform 150"/>
            <p:cNvSpPr>
              <a:spLocks/>
            </p:cNvSpPr>
            <p:nvPr/>
          </p:nvSpPr>
          <p:spPr bwMode="auto">
            <a:xfrm>
              <a:off x="2419" y="2123"/>
              <a:ext cx="229" cy="62"/>
            </a:xfrm>
            <a:custGeom>
              <a:avLst/>
              <a:gdLst>
                <a:gd name="T0" fmla="*/ 11 w 229"/>
                <a:gd name="T1" fmla="*/ 52 h 62"/>
                <a:gd name="T2" fmla="*/ 35 w 229"/>
                <a:gd name="T3" fmla="*/ 44 h 62"/>
                <a:gd name="T4" fmla="*/ 60 w 229"/>
                <a:gd name="T5" fmla="*/ 39 h 62"/>
                <a:gd name="T6" fmla="*/ 90 w 229"/>
                <a:gd name="T7" fmla="*/ 36 h 62"/>
                <a:gd name="T8" fmla="*/ 120 w 229"/>
                <a:gd name="T9" fmla="*/ 36 h 62"/>
                <a:gd name="T10" fmla="*/ 151 w 229"/>
                <a:gd name="T11" fmla="*/ 40 h 62"/>
                <a:gd name="T12" fmla="*/ 180 w 229"/>
                <a:gd name="T13" fmla="*/ 45 h 62"/>
                <a:gd name="T14" fmla="*/ 206 w 229"/>
                <a:gd name="T15" fmla="*/ 54 h 62"/>
                <a:gd name="T16" fmla="*/ 226 w 229"/>
                <a:gd name="T17" fmla="*/ 62 h 62"/>
                <a:gd name="T18" fmla="*/ 228 w 229"/>
                <a:gd name="T19" fmla="*/ 54 h 62"/>
                <a:gd name="T20" fmla="*/ 218 w 229"/>
                <a:gd name="T21" fmla="*/ 36 h 62"/>
                <a:gd name="T22" fmla="*/ 208 w 229"/>
                <a:gd name="T23" fmla="*/ 22 h 62"/>
                <a:gd name="T24" fmla="*/ 195 w 229"/>
                <a:gd name="T25" fmla="*/ 15 h 62"/>
                <a:gd name="T26" fmla="*/ 172 w 229"/>
                <a:gd name="T27" fmla="*/ 8 h 62"/>
                <a:gd name="T28" fmla="*/ 147 w 229"/>
                <a:gd name="T29" fmla="*/ 2 h 62"/>
                <a:gd name="T30" fmla="*/ 119 w 229"/>
                <a:gd name="T31" fmla="*/ 0 h 62"/>
                <a:gd name="T32" fmla="*/ 90 w 229"/>
                <a:gd name="T33" fmla="*/ 0 h 62"/>
                <a:gd name="T34" fmla="*/ 62 w 229"/>
                <a:gd name="T35" fmla="*/ 2 h 62"/>
                <a:gd name="T36" fmla="*/ 36 w 229"/>
                <a:gd name="T37" fmla="*/ 8 h 62"/>
                <a:gd name="T38" fmla="*/ 13 w 229"/>
                <a:gd name="T39" fmla="*/ 14 h 62"/>
                <a:gd name="T40" fmla="*/ 2 w 229"/>
                <a:gd name="T41" fmla="*/ 19 h 62"/>
                <a:gd name="T42" fmla="*/ 8 w 229"/>
                <a:gd name="T43" fmla="*/ 22 h 62"/>
                <a:gd name="T44" fmla="*/ 20 w 229"/>
                <a:gd name="T45" fmla="*/ 24 h 62"/>
                <a:gd name="T46" fmla="*/ 44 w 229"/>
                <a:gd name="T47" fmla="*/ 20 h 62"/>
                <a:gd name="T48" fmla="*/ 75 w 229"/>
                <a:gd name="T49" fmla="*/ 10 h 62"/>
                <a:gd name="T50" fmla="*/ 96 w 229"/>
                <a:gd name="T51" fmla="*/ 8 h 62"/>
                <a:gd name="T52" fmla="*/ 105 w 229"/>
                <a:gd name="T53" fmla="*/ 11 h 62"/>
                <a:gd name="T54" fmla="*/ 105 w 229"/>
                <a:gd name="T55" fmla="*/ 17 h 62"/>
                <a:gd name="T56" fmla="*/ 105 w 229"/>
                <a:gd name="T57" fmla="*/ 18 h 62"/>
                <a:gd name="T58" fmla="*/ 111 w 229"/>
                <a:gd name="T59" fmla="*/ 11 h 62"/>
                <a:gd name="T60" fmla="*/ 111 w 229"/>
                <a:gd name="T61" fmla="*/ 5 h 62"/>
                <a:gd name="T62" fmla="*/ 130 w 229"/>
                <a:gd name="T63" fmla="*/ 8 h 62"/>
                <a:gd name="T64" fmla="*/ 155 w 229"/>
                <a:gd name="T65" fmla="*/ 13 h 62"/>
                <a:gd name="T66" fmla="*/ 177 w 229"/>
                <a:gd name="T67" fmla="*/ 22 h 62"/>
                <a:gd name="T68" fmla="*/ 189 w 229"/>
                <a:gd name="T69" fmla="*/ 36 h 62"/>
                <a:gd name="T70" fmla="*/ 179 w 229"/>
                <a:gd name="T71" fmla="*/ 39 h 62"/>
                <a:gd name="T72" fmla="*/ 161 w 229"/>
                <a:gd name="T73" fmla="*/ 35 h 62"/>
                <a:gd name="T74" fmla="*/ 142 w 229"/>
                <a:gd name="T75" fmla="*/ 32 h 62"/>
                <a:gd name="T76" fmla="*/ 120 w 229"/>
                <a:gd name="T77" fmla="*/ 30 h 62"/>
                <a:gd name="T78" fmla="*/ 102 w 229"/>
                <a:gd name="T79" fmla="*/ 30 h 62"/>
                <a:gd name="T80" fmla="*/ 90 w 229"/>
                <a:gd name="T81" fmla="*/ 32 h 62"/>
                <a:gd name="T82" fmla="*/ 91 w 229"/>
                <a:gd name="T83" fmla="*/ 26 h 62"/>
                <a:gd name="T84" fmla="*/ 94 w 229"/>
                <a:gd name="T85" fmla="*/ 23 h 62"/>
                <a:gd name="T86" fmla="*/ 81 w 229"/>
                <a:gd name="T87" fmla="*/ 26 h 62"/>
                <a:gd name="T88" fmla="*/ 67 w 229"/>
                <a:gd name="T89" fmla="*/ 36 h 62"/>
                <a:gd name="T90" fmla="*/ 47 w 229"/>
                <a:gd name="T91" fmla="*/ 39 h 62"/>
                <a:gd name="T92" fmla="*/ 39 w 229"/>
                <a:gd name="T93" fmla="*/ 39 h 62"/>
                <a:gd name="T94" fmla="*/ 29 w 229"/>
                <a:gd name="T95" fmla="*/ 39 h 62"/>
                <a:gd name="T96" fmla="*/ 17 w 229"/>
                <a:gd name="T97" fmla="*/ 42 h 62"/>
                <a:gd name="T98" fmla="*/ 5 w 229"/>
                <a:gd name="T99" fmla="*/ 49 h 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9"/>
                <a:gd name="T151" fmla="*/ 0 h 62"/>
                <a:gd name="T152" fmla="*/ 229 w 229"/>
                <a:gd name="T153" fmla="*/ 62 h 6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9" h="62">
                  <a:moveTo>
                    <a:pt x="0" y="55"/>
                  </a:moveTo>
                  <a:lnTo>
                    <a:pt x="11" y="52"/>
                  </a:lnTo>
                  <a:lnTo>
                    <a:pt x="23" y="48"/>
                  </a:lnTo>
                  <a:lnTo>
                    <a:pt x="35" y="44"/>
                  </a:lnTo>
                  <a:lnTo>
                    <a:pt x="47" y="41"/>
                  </a:lnTo>
                  <a:lnTo>
                    <a:pt x="60" y="39"/>
                  </a:lnTo>
                  <a:lnTo>
                    <a:pt x="75" y="37"/>
                  </a:lnTo>
                  <a:lnTo>
                    <a:pt x="90" y="36"/>
                  </a:lnTo>
                  <a:lnTo>
                    <a:pt x="104" y="36"/>
                  </a:lnTo>
                  <a:lnTo>
                    <a:pt x="120" y="36"/>
                  </a:lnTo>
                  <a:lnTo>
                    <a:pt x="136" y="37"/>
                  </a:lnTo>
                  <a:lnTo>
                    <a:pt x="151" y="40"/>
                  </a:lnTo>
                  <a:lnTo>
                    <a:pt x="166" y="42"/>
                  </a:lnTo>
                  <a:lnTo>
                    <a:pt x="180" y="45"/>
                  </a:lnTo>
                  <a:lnTo>
                    <a:pt x="193" y="50"/>
                  </a:lnTo>
                  <a:lnTo>
                    <a:pt x="206" y="54"/>
                  </a:lnTo>
                  <a:lnTo>
                    <a:pt x="217" y="59"/>
                  </a:lnTo>
                  <a:lnTo>
                    <a:pt x="226" y="62"/>
                  </a:lnTo>
                  <a:lnTo>
                    <a:pt x="229" y="61"/>
                  </a:lnTo>
                  <a:lnTo>
                    <a:pt x="228" y="54"/>
                  </a:lnTo>
                  <a:lnTo>
                    <a:pt x="224" y="45"/>
                  </a:lnTo>
                  <a:lnTo>
                    <a:pt x="218" y="36"/>
                  </a:lnTo>
                  <a:lnTo>
                    <a:pt x="212" y="28"/>
                  </a:lnTo>
                  <a:lnTo>
                    <a:pt x="208" y="22"/>
                  </a:lnTo>
                  <a:lnTo>
                    <a:pt x="206" y="19"/>
                  </a:lnTo>
                  <a:lnTo>
                    <a:pt x="195" y="15"/>
                  </a:lnTo>
                  <a:lnTo>
                    <a:pt x="184" y="11"/>
                  </a:lnTo>
                  <a:lnTo>
                    <a:pt x="172" y="8"/>
                  </a:lnTo>
                  <a:lnTo>
                    <a:pt x="160" y="5"/>
                  </a:lnTo>
                  <a:lnTo>
                    <a:pt x="147" y="2"/>
                  </a:lnTo>
                  <a:lnTo>
                    <a:pt x="133" y="1"/>
                  </a:lnTo>
                  <a:lnTo>
                    <a:pt x="119" y="0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76" y="1"/>
                  </a:lnTo>
                  <a:lnTo>
                    <a:pt x="62" y="2"/>
                  </a:lnTo>
                  <a:lnTo>
                    <a:pt x="50" y="5"/>
                  </a:lnTo>
                  <a:lnTo>
                    <a:pt x="36" y="8"/>
                  </a:lnTo>
                  <a:lnTo>
                    <a:pt x="24" y="10"/>
                  </a:lnTo>
                  <a:lnTo>
                    <a:pt x="13" y="14"/>
                  </a:lnTo>
                  <a:lnTo>
                    <a:pt x="2" y="18"/>
                  </a:lnTo>
                  <a:lnTo>
                    <a:pt x="2" y="19"/>
                  </a:lnTo>
                  <a:lnTo>
                    <a:pt x="5" y="20"/>
                  </a:lnTo>
                  <a:lnTo>
                    <a:pt x="8" y="22"/>
                  </a:lnTo>
                  <a:lnTo>
                    <a:pt x="13" y="24"/>
                  </a:lnTo>
                  <a:lnTo>
                    <a:pt x="20" y="24"/>
                  </a:lnTo>
                  <a:lnTo>
                    <a:pt x="31" y="24"/>
                  </a:lnTo>
                  <a:lnTo>
                    <a:pt x="44" y="20"/>
                  </a:lnTo>
                  <a:lnTo>
                    <a:pt x="59" y="15"/>
                  </a:lnTo>
                  <a:lnTo>
                    <a:pt x="75" y="10"/>
                  </a:lnTo>
                  <a:lnTo>
                    <a:pt x="87" y="8"/>
                  </a:lnTo>
                  <a:lnTo>
                    <a:pt x="96" y="8"/>
                  </a:lnTo>
                  <a:lnTo>
                    <a:pt x="102" y="9"/>
                  </a:lnTo>
                  <a:lnTo>
                    <a:pt x="105" y="11"/>
                  </a:lnTo>
                  <a:lnTo>
                    <a:pt x="107" y="14"/>
                  </a:lnTo>
                  <a:lnTo>
                    <a:pt x="105" y="17"/>
                  </a:lnTo>
                  <a:lnTo>
                    <a:pt x="103" y="19"/>
                  </a:lnTo>
                  <a:lnTo>
                    <a:pt x="105" y="18"/>
                  </a:lnTo>
                  <a:lnTo>
                    <a:pt x="109" y="15"/>
                  </a:lnTo>
                  <a:lnTo>
                    <a:pt x="111" y="11"/>
                  </a:lnTo>
                  <a:lnTo>
                    <a:pt x="109" y="5"/>
                  </a:lnTo>
                  <a:lnTo>
                    <a:pt x="111" y="5"/>
                  </a:lnTo>
                  <a:lnTo>
                    <a:pt x="119" y="6"/>
                  </a:lnTo>
                  <a:lnTo>
                    <a:pt x="130" y="8"/>
                  </a:lnTo>
                  <a:lnTo>
                    <a:pt x="142" y="10"/>
                  </a:lnTo>
                  <a:lnTo>
                    <a:pt x="155" y="13"/>
                  </a:lnTo>
                  <a:lnTo>
                    <a:pt x="167" y="17"/>
                  </a:lnTo>
                  <a:lnTo>
                    <a:pt x="177" y="22"/>
                  </a:lnTo>
                  <a:lnTo>
                    <a:pt x="184" y="27"/>
                  </a:lnTo>
                  <a:lnTo>
                    <a:pt x="189" y="36"/>
                  </a:lnTo>
                  <a:lnTo>
                    <a:pt x="187" y="39"/>
                  </a:lnTo>
                  <a:lnTo>
                    <a:pt x="179" y="39"/>
                  </a:lnTo>
                  <a:lnTo>
                    <a:pt x="168" y="36"/>
                  </a:lnTo>
                  <a:lnTo>
                    <a:pt x="161" y="35"/>
                  </a:lnTo>
                  <a:lnTo>
                    <a:pt x="153" y="33"/>
                  </a:lnTo>
                  <a:lnTo>
                    <a:pt x="142" y="32"/>
                  </a:lnTo>
                  <a:lnTo>
                    <a:pt x="131" y="31"/>
                  </a:lnTo>
                  <a:lnTo>
                    <a:pt x="120" y="30"/>
                  </a:lnTo>
                  <a:lnTo>
                    <a:pt x="109" y="30"/>
                  </a:lnTo>
                  <a:lnTo>
                    <a:pt x="102" y="30"/>
                  </a:lnTo>
                  <a:lnTo>
                    <a:pt x="96" y="31"/>
                  </a:lnTo>
                  <a:lnTo>
                    <a:pt x="90" y="32"/>
                  </a:lnTo>
                  <a:lnTo>
                    <a:pt x="88" y="30"/>
                  </a:lnTo>
                  <a:lnTo>
                    <a:pt x="91" y="26"/>
                  </a:lnTo>
                  <a:lnTo>
                    <a:pt x="97" y="23"/>
                  </a:lnTo>
                  <a:lnTo>
                    <a:pt x="94" y="23"/>
                  </a:lnTo>
                  <a:lnTo>
                    <a:pt x="88" y="23"/>
                  </a:lnTo>
                  <a:lnTo>
                    <a:pt x="81" y="26"/>
                  </a:lnTo>
                  <a:lnTo>
                    <a:pt x="74" y="31"/>
                  </a:lnTo>
                  <a:lnTo>
                    <a:pt x="67" y="36"/>
                  </a:lnTo>
                  <a:lnTo>
                    <a:pt x="57" y="39"/>
                  </a:lnTo>
                  <a:lnTo>
                    <a:pt x="47" y="39"/>
                  </a:lnTo>
                  <a:lnTo>
                    <a:pt x="41" y="39"/>
                  </a:lnTo>
                  <a:lnTo>
                    <a:pt x="39" y="39"/>
                  </a:lnTo>
                  <a:lnTo>
                    <a:pt x="34" y="39"/>
                  </a:lnTo>
                  <a:lnTo>
                    <a:pt x="29" y="39"/>
                  </a:lnTo>
                  <a:lnTo>
                    <a:pt x="23" y="40"/>
                  </a:lnTo>
                  <a:lnTo>
                    <a:pt x="17" y="42"/>
                  </a:lnTo>
                  <a:lnTo>
                    <a:pt x="11" y="45"/>
                  </a:lnTo>
                  <a:lnTo>
                    <a:pt x="5" y="49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6" name="Freeform 151"/>
            <p:cNvSpPr>
              <a:spLocks/>
            </p:cNvSpPr>
            <p:nvPr/>
          </p:nvSpPr>
          <p:spPr bwMode="auto">
            <a:xfrm>
              <a:off x="2467" y="2239"/>
              <a:ext cx="111" cy="47"/>
            </a:xfrm>
            <a:custGeom>
              <a:avLst/>
              <a:gdLst>
                <a:gd name="T0" fmla="*/ 111 w 111"/>
                <a:gd name="T1" fmla="*/ 38 h 47"/>
                <a:gd name="T2" fmla="*/ 95 w 111"/>
                <a:gd name="T3" fmla="*/ 43 h 47"/>
                <a:gd name="T4" fmla="*/ 79 w 111"/>
                <a:gd name="T5" fmla="*/ 46 h 47"/>
                <a:gd name="T6" fmla="*/ 65 w 111"/>
                <a:gd name="T7" fmla="*/ 47 h 47"/>
                <a:gd name="T8" fmla="*/ 50 w 111"/>
                <a:gd name="T9" fmla="*/ 47 h 47"/>
                <a:gd name="T10" fmla="*/ 36 w 111"/>
                <a:gd name="T11" fmla="*/ 47 h 47"/>
                <a:gd name="T12" fmla="*/ 23 w 111"/>
                <a:gd name="T13" fmla="*/ 44 h 47"/>
                <a:gd name="T14" fmla="*/ 11 w 111"/>
                <a:gd name="T15" fmla="*/ 42 h 47"/>
                <a:gd name="T16" fmla="*/ 0 w 111"/>
                <a:gd name="T17" fmla="*/ 38 h 47"/>
                <a:gd name="T18" fmla="*/ 0 w 111"/>
                <a:gd name="T19" fmla="*/ 0 h 47"/>
                <a:gd name="T20" fmla="*/ 11 w 111"/>
                <a:gd name="T21" fmla="*/ 4 h 47"/>
                <a:gd name="T22" fmla="*/ 23 w 111"/>
                <a:gd name="T23" fmla="*/ 8 h 47"/>
                <a:gd name="T24" fmla="*/ 36 w 111"/>
                <a:gd name="T25" fmla="*/ 9 h 47"/>
                <a:gd name="T26" fmla="*/ 50 w 111"/>
                <a:gd name="T27" fmla="*/ 11 h 47"/>
                <a:gd name="T28" fmla="*/ 65 w 111"/>
                <a:gd name="T29" fmla="*/ 9 h 47"/>
                <a:gd name="T30" fmla="*/ 79 w 111"/>
                <a:gd name="T31" fmla="*/ 8 h 47"/>
                <a:gd name="T32" fmla="*/ 95 w 111"/>
                <a:gd name="T33" fmla="*/ 5 h 47"/>
                <a:gd name="T34" fmla="*/ 111 w 111"/>
                <a:gd name="T35" fmla="*/ 0 h 47"/>
                <a:gd name="T36" fmla="*/ 111 w 111"/>
                <a:gd name="T37" fmla="*/ 38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1"/>
                <a:gd name="T58" fmla="*/ 0 h 47"/>
                <a:gd name="T59" fmla="*/ 111 w 111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1" h="47">
                  <a:moveTo>
                    <a:pt x="111" y="38"/>
                  </a:moveTo>
                  <a:lnTo>
                    <a:pt x="95" y="43"/>
                  </a:lnTo>
                  <a:lnTo>
                    <a:pt x="79" y="46"/>
                  </a:lnTo>
                  <a:lnTo>
                    <a:pt x="65" y="47"/>
                  </a:lnTo>
                  <a:lnTo>
                    <a:pt x="50" y="47"/>
                  </a:lnTo>
                  <a:lnTo>
                    <a:pt x="36" y="47"/>
                  </a:lnTo>
                  <a:lnTo>
                    <a:pt x="23" y="44"/>
                  </a:lnTo>
                  <a:lnTo>
                    <a:pt x="11" y="42"/>
                  </a:lnTo>
                  <a:lnTo>
                    <a:pt x="0" y="38"/>
                  </a:lnTo>
                  <a:lnTo>
                    <a:pt x="0" y="0"/>
                  </a:lnTo>
                  <a:lnTo>
                    <a:pt x="11" y="4"/>
                  </a:lnTo>
                  <a:lnTo>
                    <a:pt x="23" y="8"/>
                  </a:lnTo>
                  <a:lnTo>
                    <a:pt x="36" y="9"/>
                  </a:lnTo>
                  <a:lnTo>
                    <a:pt x="50" y="11"/>
                  </a:lnTo>
                  <a:lnTo>
                    <a:pt x="65" y="9"/>
                  </a:lnTo>
                  <a:lnTo>
                    <a:pt x="79" y="8"/>
                  </a:lnTo>
                  <a:lnTo>
                    <a:pt x="95" y="5"/>
                  </a:lnTo>
                  <a:lnTo>
                    <a:pt x="111" y="0"/>
                  </a:lnTo>
                  <a:lnTo>
                    <a:pt x="111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7" name="Freeform 152"/>
            <p:cNvSpPr>
              <a:spLocks/>
            </p:cNvSpPr>
            <p:nvPr/>
          </p:nvSpPr>
          <p:spPr bwMode="auto">
            <a:xfrm>
              <a:off x="2318" y="108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2 w 89"/>
                <a:gd name="T3" fmla="*/ 93 h 94"/>
                <a:gd name="T4" fmla="*/ 61 w 89"/>
                <a:gd name="T5" fmla="*/ 90 h 94"/>
                <a:gd name="T6" fmla="*/ 68 w 89"/>
                <a:gd name="T7" fmla="*/ 86 h 94"/>
                <a:gd name="T8" fmla="*/ 75 w 89"/>
                <a:gd name="T9" fmla="*/ 80 h 94"/>
                <a:gd name="T10" fmla="*/ 82 w 89"/>
                <a:gd name="T11" fmla="*/ 72 h 94"/>
                <a:gd name="T12" fmla="*/ 85 w 89"/>
                <a:gd name="T13" fmla="*/ 64 h 94"/>
                <a:gd name="T14" fmla="*/ 88 w 89"/>
                <a:gd name="T15" fmla="*/ 55 h 94"/>
                <a:gd name="T16" fmla="*/ 89 w 89"/>
                <a:gd name="T17" fmla="*/ 46 h 94"/>
                <a:gd name="T18" fmla="*/ 88 w 89"/>
                <a:gd name="T19" fmla="*/ 37 h 94"/>
                <a:gd name="T20" fmla="*/ 85 w 89"/>
                <a:gd name="T21" fmla="*/ 28 h 94"/>
                <a:gd name="T22" fmla="*/ 82 w 89"/>
                <a:gd name="T23" fmla="*/ 20 h 94"/>
                <a:gd name="T24" fmla="*/ 75 w 89"/>
                <a:gd name="T25" fmla="*/ 13 h 94"/>
                <a:gd name="T26" fmla="*/ 68 w 89"/>
                <a:gd name="T27" fmla="*/ 7 h 94"/>
                <a:gd name="T28" fmla="*/ 61 w 89"/>
                <a:gd name="T29" fmla="*/ 4 h 94"/>
                <a:gd name="T30" fmla="*/ 52 w 89"/>
                <a:gd name="T31" fmla="*/ 1 h 94"/>
                <a:gd name="T32" fmla="*/ 44 w 89"/>
                <a:gd name="T33" fmla="*/ 0 h 94"/>
                <a:gd name="T34" fmla="*/ 35 w 89"/>
                <a:gd name="T35" fmla="*/ 1 h 94"/>
                <a:gd name="T36" fmla="*/ 27 w 89"/>
                <a:gd name="T37" fmla="*/ 4 h 94"/>
                <a:gd name="T38" fmla="*/ 20 w 89"/>
                <a:gd name="T39" fmla="*/ 7 h 94"/>
                <a:gd name="T40" fmla="*/ 14 w 89"/>
                <a:gd name="T41" fmla="*/ 13 h 94"/>
                <a:gd name="T42" fmla="*/ 8 w 89"/>
                <a:gd name="T43" fmla="*/ 20 h 94"/>
                <a:gd name="T44" fmla="*/ 4 w 89"/>
                <a:gd name="T45" fmla="*/ 28 h 94"/>
                <a:gd name="T46" fmla="*/ 2 w 89"/>
                <a:gd name="T47" fmla="*/ 37 h 94"/>
                <a:gd name="T48" fmla="*/ 0 w 89"/>
                <a:gd name="T49" fmla="*/ 46 h 94"/>
                <a:gd name="T50" fmla="*/ 2 w 89"/>
                <a:gd name="T51" fmla="*/ 55 h 94"/>
                <a:gd name="T52" fmla="*/ 4 w 89"/>
                <a:gd name="T53" fmla="*/ 64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6 h 94"/>
                <a:gd name="T60" fmla="*/ 27 w 89"/>
                <a:gd name="T61" fmla="*/ 90 h 94"/>
                <a:gd name="T62" fmla="*/ 35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2" y="93"/>
                  </a:lnTo>
                  <a:lnTo>
                    <a:pt x="61" y="90"/>
                  </a:lnTo>
                  <a:lnTo>
                    <a:pt x="68" y="86"/>
                  </a:lnTo>
                  <a:lnTo>
                    <a:pt x="75" y="80"/>
                  </a:lnTo>
                  <a:lnTo>
                    <a:pt x="82" y="72"/>
                  </a:lnTo>
                  <a:lnTo>
                    <a:pt x="85" y="64"/>
                  </a:lnTo>
                  <a:lnTo>
                    <a:pt x="88" y="55"/>
                  </a:lnTo>
                  <a:lnTo>
                    <a:pt x="89" y="46"/>
                  </a:lnTo>
                  <a:lnTo>
                    <a:pt x="88" y="37"/>
                  </a:lnTo>
                  <a:lnTo>
                    <a:pt x="85" y="28"/>
                  </a:lnTo>
                  <a:lnTo>
                    <a:pt x="82" y="20"/>
                  </a:lnTo>
                  <a:lnTo>
                    <a:pt x="75" y="13"/>
                  </a:lnTo>
                  <a:lnTo>
                    <a:pt x="68" y="7"/>
                  </a:lnTo>
                  <a:lnTo>
                    <a:pt x="61" y="4"/>
                  </a:lnTo>
                  <a:lnTo>
                    <a:pt x="52" y="1"/>
                  </a:lnTo>
                  <a:lnTo>
                    <a:pt x="44" y="0"/>
                  </a:lnTo>
                  <a:lnTo>
                    <a:pt x="35" y="1"/>
                  </a:lnTo>
                  <a:lnTo>
                    <a:pt x="27" y="4"/>
                  </a:lnTo>
                  <a:lnTo>
                    <a:pt x="20" y="7"/>
                  </a:lnTo>
                  <a:lnTo>
                    <a:pt x="14" y="13"/>
                  </a:lnTo>
                  <a:lnTo>
                    <a:pt x="8" y="20"/>
                  </a:lnTo>
                  <a:lnTo>
                    <a:pt x="4" y="28"/>
                  </a:lnTo>
                  <a:lnTo>
                    <a:pt x="2" y="37"/>
                  </a:lnTo>
                  <a:lnTo>
                    <a:pt x="0" y="46"/>
                  </a:lnTo>
                  <a:lnTo>
                    <a:pt x="2" y="55"/>
                  </a:lnTo>
                  <a:lnTo>
                    <a:pt x="4" y="64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6"/>
                  </a:lnTo>
                  <a:lnTo>
                    <a:pt x="27" y="90"/>
                  </a:lnTo>
                  <a:lnTo>
                    <a:pt x="35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8" name="Freeform 153"/>
            <p:cNvSpPr>
              <a:spLocks/>
            </p:cNvSpPr>
            <p:nvPr/>
          </p:nvSpPr>
          <p:spPr bwMode="auto">
            <a:xfrm>
              <a:off x="2645" y="108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3 w 89"/>
                <a:gd name="T3" fmla="*/ 93 h 94"/>
                <a:gd name="T4" fmla="*/ 61 w 89"/>
                <a:gd name="T5" fmla="*/ 90 h 94"/>
                <a:gd name="T6" fmla="*/ 68 w 89"/>
                <a:gd name="T7" fmla="*/ 86 h 94"/>
                <a:gd name="T8" fmla="*/ 76 w 89"/>
                <a:gd name="T9" fmla="*/ 80 h 94"/>
                <a:gd name="T10" fmla="*/ 82 w 89"/>
                <a:gd name="T11" fmla="*/ 72 h 94"/>
                <a:gd name="T12" fmla="*/ 85 w 89"/>
                <a:gd name="T13" fmla="*/ 64 h 94"/>
                <a:gd name="T14" fmla="*/ 88 w 89"/>
                <a:gd name="T15" fmla="*/ 55 h 94"/>
                <a:gd name="T16" fmla="*/ 89 w 89"/>
                <a:gd name="T17" fmla="*/ 46 h 94"/>
                <a:gd name="T18" fmla="*/ 88 w 89"/>
                <a:gd name="T19" fmla="*/ 37 h 94"/>
                <a:gd name="T20" fmla="*/ 85 w 89"/>
                <a:gd name="T21" fmla="*/ 28 h 94"/>
                <a:gd name="T22" fmla="*/ 82 w 89"/>
                <a:gd name="T23" fmla="*/ 20 h 94"/>
                <a:gd name="T24" fmla="*/ 76 w 89"/>
                <a:gd name="T25" fmla="*/ 13 h 94"/>
                <a:gd name="T26" fmla="*/ 68 w 89"/>
                <a:gd name="T27" fmla="*/ 7 h 94"/>
                <a:gd name="T28" fmla="*/ 61 w 89"/>
                <a:gd name="T29" fmla="*/ 4 h 94"/>
                <a:gd name="T30" fmla="*/ 53 w 89"/>
                <a:gd name="T31" fmla="*/ 1 h 94"/>
                <a:gd name="T32" fmla="*/ 44 w 89"/>
                <a:gd name="T33" fmla="*/ 0 h 94"/>
                <a:gd name="T34" fmla="*/ 36 w 89"/>
                <a:gd name="T35" fmla="*/ 1 h 94"/>
                <a:gd name="T36" fmla="*/ 27 w 89"/>
                <a:gd name="T37" fmla="*/ 4 h 94"/>
                <a:gd name="T38" fmla="*/ 20 w 89"/>
                <a:gd name="T39" fmla="*/ 7 h 94"/>
                <a:gd name="T40" fmla="*/ 14 w 89"/>
                <a:gd name="T41" fmla="*/ 13 h 94"/>
                <a:gd name="T42" fmla="*/ 8 w 89"/>
                <a:gd name="T43" fmla="*/ 20 h 94"/>
                <a:gd name="T44" fmla="*/ 4 w 89"/>
                <a:gd name="T45" fmla="*/ 28 h 94"/>
                <a:gd name="T46" fmla="*/ 2 w 89"/>
                <a:gd name="T47" fmla="*/ 37 h 94"/>
                <a:gd name="T48" fmla="*/ 0 w 89"/>
                <a:gd name="T49" fmla="*/ 46 h 94"/>
                <a:gd name="T50" fmla="*/ 2 w 89"/>
                <a:gd name="T51" fmla="*/ 55 h 94"/>
                <a:gd name="T52" fmla="*/ 4 w 89"/>
                <a:gd name="T53" fmla="*/ 64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6 h 94"/>
                <a:gd name="T60" fmla="*/ 27 w 89"/>
                <a:gd name="T61" fmla="*/ 90 h 94"/>
                <a:gd name="T62" fmla="*/ 36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3" y="93"/>
                  </a:lnTo>
                  <a:lnTo>
                    <a:pt x="61" y="90"/>
                  </a:lnTo>
                  <a:lnTo>
                    <a:pt x="68" y="86"/>
                  </a:lnTo>
                  <a:lnTo>
                    <a:pt x="76" y="80"/>
                  </a:lnTo>
                  <a:lnTo>
                    <a:pt x="82" y="72"/>
                  </a:lnTo>
                  <a:lnTo>
                    <a:pt x="85" y="64"/>
                  </a:lnTo>
                  <a:lnTo>
                    <a:pt x="88" y="55"/>
                  </a:lnTo>
                  <a:lnTo>
                    <a:pt x="89" y="46"/>
                  </a:lnTo>
                  <a:lnTo>
                    <a:pt x="88" y="37"/>
                  </a:lnTo>
                  <a:lnTo>
                    <a:pt x="85" y="28"/>
                  </a:lnTo>
                  <a:lnTo>
                    <a:pt x="82" y="20"/>
                  </a:lnTo>
                  <a:lnTo>
                    <a:pt x="76" y="13"/>
                  </a:lnTo>
                  <a:lnTo>
                    <a:pt x="68" y="7"/>
                  </a:lnTo>
                  <a:lnTo>
                    <a:pt x="61" y="4"/>
                  </a:lnTo>
                  <a:lnTo>
                    <a:pt x="53" y="1"/>
                  </a:lnTo>
                  <a:lnTo>
                    <a:pt x="44" y="0"/>
                  </a:lnTo>
                  <a:lnTo>
                    <a:pt x="36" y="1"/>
                  </a:lnTo>
                  <a:lnTo>
                    <a:pt x="27" y="4"/>
                  </a:lnTo>
                  <a:lnTo>
                    <a:pt x="20" y="7"/>
                  </a:lnTo>
                  <a:lnTo>
                    <a:pt x="14" y="13"/>
                  </a:lnTo>
                  <a:lnTo>
                    <a:pt x="8" y="20"/>
                  </a:lnTo>
                  <a:lnTo>
                    <a:pt x="4" y="28"/>
                  </a:lnTo>
                  <a:lnTo>
                    <a:pt x="2" y="37"/>
                  </a:lnTo>
                  <a:lnTo>
                    <a:pt x="0" y="46"/>
                  </a:lnTo>
                  <a:lnTo>
                    <a:pt x="2" y="55"/>
                  </a:lnTo>
                  <a:lnTo>
                    <a:pt x="4" y="64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6"/>
                  </a:lnTo>
                  <a:lnTo>
                    <a:pt x="27" y="90"/>
                  </a:lnTo>
                  <a:lnTo>
                    <a:pt x="36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39" name="Freeform 154"/>
            <p:cNvSpPr>
              <a:spLocks/>
            </p:cNvSpPr>
            <p:nvPr/>
          </p:nvSpPr>
          <p:spPr bwMode="auto">
            <a:xfrm>
              <a:off x="2356" y="1077"/>
              <a:ext cx="333" cy="95"/>
            </a:xfrm>
            <a:custGeom>
              <a:avLst/>
              <a:gdLst>
                <a:gd name="T0" fmla="*/ 333 w 333"/>
                <a:gd name="T1" fmla="*/ 88 h 95"/>
                <a:gd name="T2" fmla="*/ 329 w 333"/>
                <a:gd name="T3" fmla="*/ 70 h 95"/>
                <a:gd name="T4" fmla="*/ 320 w 333"/>
                <a:gd name="T5" fmla="*/ 55 h 95"/>
                <a:gd name="T6" fmla="*/ 305 w 333"/>
                <a:gd name="T7" fmla="*/ 39 h 95"/>
                <a:gd name="T8" fmla="*/ 285 w 333"/>
                <a:gd name="T9" fmla="*/ 26 h 95"/>
                <a:gd name="T10" fmla="*/ 260 w 333"/>
                <a:gd name="T11" fmla="*/ 16 h 95"/>
                <a:gd name="T12" fmla="*/ 231 w 333"/>
                <a:gd name="T13" fmla="*/ 7 h 95"/>
                <a:gd name="T14" fmla="*/ 201 w 333"/>
                <a:gd name="T15" fmla="*/ 2 h 95"/>
                <a:gd name="T16" fmla="*/ 167 w 333"/>
                <a:gd name="T17" fmla="*/ 0 h 95"/>
                <a:gd name="T18" fmla="*/ 133 w 333"/>
                <a:gd name="T19" fmla="*/ 2 h 95"/>
                <a:gd name="T20" fmla="*/ 102 w 333"/>
                <a:gd name="T21" fmla="*/ 7 h 95"/>
                <a:gd name="T22" fmla="*/ 74 w 333"/>
                <a:gd name="T23" fmla="*/ 16 h 95"/>
                <a:gd name="T24" fmla="*/ 50 w 333"/>
                <a:gd name="T25" fmla="*/ 26 h 95"/>
                <a:gd name="T26" fmla="*/ 29 w 333"/>
                <a:gd name="T27" fmla="*/ 39 h 95"/>
                <a:gd name="T28" fmla="*/ 13 w 333"/>
                <a:gd name="T29" fmla="*/ 55 h 95"/>
                <a:gd name="T30" fmla="*/ 4 w 333"/>
                <a:gd name="T31" fmla="*/ 70 h 95"/>
                <a:gd name="T32" fmla="*/ 0 w 333"/>
                <a:gd name="T33" fmla="*/ 88 h 95"/>
                <a:gd name="T34" fmla="*/ 1 w 333"/>
                <a:gd name="T35" fmla="*/ 90 h 95"/>
                <a:gd name="T36" fmla="*/ 5 w 333"/>
                <a:gd name="T37" fmla="*/ 93 h 95"/>
                <a:gd name="T38" fmla="*/ 10 w 333"/>
                <a:gd name="T39" fmla="*/ 92 h 95"/>
                <a:gd name="T40" fmla="*/ 18 w 333"/>
                <a:gd name="T41" fmla="*/ 84 h 95"/>
                <a:gd name="T42" fmla="*/ 19 w 333"/>
                <a:gd name="T43" fmla="*/ 83 h 95"/>
                <a:gd name="T44" fmla="*/ 31 w 333"/>
                <a:gd name="T45" fmla="*/ 73 h 95"/>
                <a:gd name="T46" fmla="*/ 45 w 333"/>
                <a:gd name="T47" fmla="*/ 64 h 95"/>
                <a:gd name="T48" fmla="*/ 62 w 333"/>
                <a:gd name="T49" fmla="*/ 56 h 95"/>
                <a:gd name="T50" fmla="*/ 80 w 333"/>
                <a:gd name="T51" fmla="*/ 49 h 95"/>
                <a:gd name="T52" fmla="*/ 99 w 333"/>
                <a:gd name="T53" fmla="*/ 44 h 95"/>
                <a:gd name="T54" fmla="*/ 121 w 333"/>
                <a:gd name="T55" fmla="*/ 40 h 95"/>
                <a:gd name="T56" fmla="*/ 143 w 333"/>
                <a:gd name="T57" fmla="*/ 38 h 95"/>
                <a:gd name="T58" fmla="*/ 167 w 333"/>
                <a:gd name="T59" fmla="*/ 37 h 95"/>
                <a:gd name="T60" fmla="*/ 191 w 333"/>
                <a:gd name="T61" fmla="*/ 38 h 95"/>
                <a:gd name="T62" fmla="*/ 214 w 333"/>
                <a:gd name="T63" fmla="*/ 40 h 95"/>
                <a:gd name="T64" fmla="*/ 235 w 333"/>
                <a:gd name="T65" fmla="*/ 44 h 95"/>
                <a:gd name="T66" fmla="*/ 256 w 333"/>
                <a:gd name="T67" fmla="*/ 49 h 95"/>
                <a:gd name="T68" fmla="*/ 274 w 333"/>
                <a:gd name="T69" fmla="*/ 57 h 95"/>
                <a:gd name="T70" fmla="*/ 289 w 333"/>
                <a:gd name="T71" fmla="*/ 65 h 95"/>
                <a:gd name="T72" fmla="*/ 303 w 333"/>
                <a:gd name="T73" fmla="*/ 74 h 95"/>
                <a:gd name="T74" fmla="*/ 315 w 333"/>
                <a:gd name="T75" fmla="*/ 84 h 95"/>
                <a:gd name="T76" fmla="*/ 317 w 333"/>
                <a:gd name="T77" fmla="*/ 87 h 95"/>
                <a:gd name="T78" fmla="*/ 322 w 333"/>
                <a:gd name="T79" fmla="*/ 92 h 95"/>
                <a:gd name="T80" fmla="*/ 328 w 333"/>
                <a:gd name="T81" fmla="*/ 95 h 95"/>
                <a:gd name="T82" fmla="*/ 333 w 333"/>
                <a:gd name="T83" fmla="*/ 88 h 9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33"/>
                <a:gd name="T127" fmla="*/ 0 h 95"/>
                <a:gd name="T128" fmla="*/ 333 w 333"/>
                <a:gd name="T129" fmla="*/ 95 h 95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33" h="95">
                  <a:moveTo>
                    <a:pt x="333" y="88"/>
                  </a:moveTo>
                  <a:lnTo>
                    <a:pt x="329" y="70"/>
                  </a:lnTo>
                  <a:lnTo>
                    <a:pt x="320" y="55"/>
                  </a:lnTo>
                  <a:lnTo>
                    <a:pt x="305" y="39"/>
                  </a:lnTo>
                  <a:lnTo>
                    <a:pt x="285" y="26"/>
                  </a:lnTo>
                  <a:lnTo>
                    <a:pt x="260" y="16"/>
                  </a:lnTo>
                  <a:lnTo>
                    <a:pt x="231" y="7"/>
                  </a:lnTo>
                  <a:lnTo>
                    <a:pt x="201" y="2"/>
                  </a:lnTo>
                  <a:lnTo>
                    <a:pt x="167" y="0"/>
                  </a:lnTo>
                  <a:lnTo>
                    <a:pt x="133" y="2"/>
                  </a:lnTo>
                  <a:lnTo>
                    <a:pt x="102" y="7"/>
                  </a:lnTo>
                  <a:lnTo>
                    <a:pt x="74" y="16"/>
                  </a:lnTo>
                  <a:lnTo>
                    <a:pt x="50" y="26"/>
                  </a:lnTo>
                  <a:lnTo>
                    <a:pt x="29" y="39"/>
                  </a:lnTo>
                  <a:lnTo>
                    <a:pt x="13" y="55"/>
                  </a:lnTo>
                  <a:lnTo>
                    <a:pt x="4" y="70"/>
                  </a:lnTo>
                  <a:lnTo>
                    <a:pt x="0" y="88"/>
                  </a:lnTo>
                  <a:lnTo>
                    <a:pt x="1" y="90"/>
                  </a:lnTo>
                  <a:lnTo>
                    <a:pt x="5" y="93"/>
                  </a:lnTo>
                  <a:lnTo>
                    <a:pt x="10" y="92"/>
                  </a:lnTo>
                  <a:lnTo>
                    <a:pt x="18" y="84"/>
                  </a:lnTo>
                  <a:lnTo>
                    <a:pt x="19" y="83"/>
                  </a:lnTo>
                  <a:lnTo>
                    <a:pt x="31" y="73"/>
                  </a:lnTo>
                  <a:lnTo>
                    <a:pt x="45" y="64"/>
                  </a:lnTo>
                  <a:lnTo>
                    <a:pt x="62" y="56"/>
                  </a:lnTo>
                  <a:lnTo>
                    <a:pt x="80" y="49"/>
                  </a:lnTo>
                  <a:lnTo>
                    <a:pt x="99" y="44"/>
                  </a:lnTo>
                  <a:lnTo>
                    <a:pt x="121" y="40"/>
                  </a:lnTo>
                  <a:lnTo>
                    <a:pt x="143" y="38"/>
                  </a:lnTo>
                  <a:lnTo>
                    <a:pt x="167" y="37"/>
                  </a:lnTo>
                  <a:lnTo>
                    <a:pt x="191" y="38"/>
                  </a:lnTo>
                  <a:lnTo>
                    <a:pt x="214" y="40"/>
                  </a:lnTo>
                  <a:lnTo>
                    <a:pt x="235" y="44"/>
                  </a:lnTo>
                  <a:lnTo>
                    <a:pt x="256" y="49"/>
                  </a:lnTo>
                  <a:lnTo>
                    <a:pt x="274" y="57"/>
                  </a:lnTo>
                  <a:lnTo>
                    <a:pt x="289" y="65"/>
                  </a:lnTo>
                  <a:lnTo>
                    <a:pt x="303" y="74"/>
                  </a:lnTo>
                  <a:lnTo>
                    <a:pt x="315" y="84"/>
                  </a:lnTo>
                  <a:lnTo>
                    <a:pt x="317" y="87"/>
                  </a:lnTo>
                  <a:lnTo>
                    <a:pt x="322" y="92"/>
                  </a:lnTo>
                  <a:lnTo>
                    <a:pt x="328" y="95"/>
                  </a:lnTo>
                  <a:lnTo>
                    <a:pt x="333" y="88"/>
                  </a:lnTo>
                  <a:close/>
                </a:path>
              </a:pathLst>
            </a:custGeom>
            <a:solidFill>
              <a:srgbClr val="BFCC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0" name="Freeform 155"/>
            <p:cNvSpPr>
              <a:spLocks/>
            </p:cNvSpPr>
            <p:nvPr/>
          </p:nvSpPr>
          <p:spPr bwMode="auto">
            <a:xfrm>
              <a:off x="2523" y="1072"/>
              <a:ext cx="171" cy="93"/>
            </a:xfrm>
            <a:custGeom>
              <a:avLst/>
              <a:gdLst>
                <a:gd name="T0" fmla="*/ 0 w 171"/>
                <a:gd name="T1" fmla="*/ 10 h 93"/>
                <a:gd name="T2" fmla="*/ 0 w 171"/>
                <a:gd name="T3" fmla="*/ 10 h 93"/>
                <a:gd name="T4" fmla="*/ 34 w 171"/>
                <a:gd name="T5" fmla="*/ 10 h 93"/>
                <a:gd name="T6" fmla="*/ 64 w 171"/>
                <a:gd name="T7" fmla="*/ 16 h 93"/>
                <a:gd name="T8" fmla="*/ 92 w 171"/>
                <a:gd name="T9" fmla="*/ 25 h 93"/>
                <a:gd name="T10" fmla="*/ 116 w 171"/>
                <a:gd name="T11" fmla="*/ 35 h 93"/>
                <a:gd name="T12" fmla="*/ 136 w 171"/>
                <a:gd name="T13" fmla="*/ 48 h 93"/>
                <a:gd name="T14" fmla="*/ 149 w 171"/>
                <a:gd name="T15" fmla="*/ 62 h 93"/>
                <a:gd name="T16" fmla="*/ 159 w 171"/>
                <a:gd name="T17" fmla="*/ 76 h 93"/>
                <a:gd name="T18" fmla="*/ 161 w 171"/>
                <a:gd name="T19" fmla="*/ 93 h 93"/>
                <a:gd name="T20" fmla="*/ 171 w 171"/>
                <a:gd name="T21" fmla="*/ 93 h 93"/>
                <a:gd name="T22" fmla="*/ 166 w 171"/>
                <a:gd name="T23" fmla="*/ 74 h 93"/>
                <a:gd name="T24" fmla="*/ 156 w 171"/>
                <a:gd name="T25" fmla="*/ 57 h 93"/>
                <a:gd name="T26" fmla="*/ 141 w 171"/>
                <a:gd name="T27" fmla="*/ 40 h 93"/>
                <a:gd name="T28" fmla="*/ 119 w 171"/>
                <a:gd name="T29" fmla="*/ 27 h 93"/>
                <a:gd name="T30" fmla="*/ 95 w 171"/>
                <a:gd name="T31" fmla="*/ 17 h 93"/>
                <a:gd name="T32" fmla="*/ 64 w 171"/>
                <a:gd name="T33" fmla="*/ 8 h 93"/>
                <a:gd name="T34" fmla="*/ 34 w 171"/>
                <a:gd name="T35" fmla="*/ 3 h 93"/>
                <a:gd name="T36" fmla="*/ 0 w 171"/>
                <a:gd name="T37" fmla="*/ 0 h 93"/>
                <a:gd name="T38" fmla="*/ 0 w 171"/>
                <a:gd name="T39" fmla="*/ 0 h 93"/>
                <a:gd name="T40" fmla="*/ 0 w 171"/>
                <a:gd name="T41" fmla="*/ 10 h 9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1"/>
                <a:gd name="T64" fmla="*/ 0 h 93"/>
                <a:gd name="T65" fmla="*/ 171 w 171"/>
                <a:gd name="T66" fmla="*/ 93 h 9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1" h="93">
                  <a:moveTo>
                    <a:pt x="0" y="10"/>
                  </a:moveTo>
                  <a:lnTo>
                    <a:pt x="0" y="10"/>
                  </a:lnTo>
                  <a:lnTo>
                    <a:pt x="34" y="10"/>
                  </a:lnTo>
                  <a:lnTo>
                    <a:pt x="64" y="16"/>
                  </a:lnTo>
                  <a:lnTo>
                    <a:pt x="92" y="25"/>
                  </a:lnTo>
                  <a:lnTo>
                    <a:pt x="116" y="35"/>
                  </a:lnTo>
                  <a:lnTo>
                    <a:pt x="136" y="48"/>
                  </a:lnTo>
                  <a:lnTo>
                    <a:pt x="149" y="62"/>
                  </a:lnTo>
                  <a:lnTo>
                    <a:pt x="159" y="76"/>
                  </a:lnTo>
                  <a:lnTo>
                    <a:pt x="161" y="93"/>
                  </a:lnTo>
                  <a:lnTo>
                    <a:pt x="171" y="93"/>
                  </a:lnTo>
                  <a:lnTo>
                    <a:pt x="166" y="74"/>
                  </a:lnTo>
                  <a:lnTo>
                    <a:pt x="156" y="57"/>
                  </a:lnTo>
                  <a:lnTo>
                    <a:pt x="141" y="40"/>
                  </a:lnTo>
                  <a:lnTo>
                    <a:pt x="119" y="27"/>
                  </a:lnTo>
                  <a:lnTo>
                    <a:pt x="95" y="17"/>
                  </a:lnTo>
                  <a:lnTo>
                    <a:pt x="64" y="8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1" name="Freeform 156"/>
            <p:cNvSpPr>
              <a:spLocks/>
            </p:cNvSpPr>
            <p:nvPr/>
          </p:nvSpPr>
          <p:spPr bwMode="auto">
            <a:xfrm>
              <a:off x="2351" y="1072"/>
              <a:ext cx="172" cy="95"/>
            </a:xfrm>
            <a:custGeom>
              <a:avLst/>
              <a:gdLst>
                <a:gd name="T0" fmla="*/ 9 w 172"/>
                <a:gd name="T1" fmla="*/ 92 h 95"/>
                <a:gd name="T2" fmla="*/ 10 w 172"/>
                <a:gd name="T3" fmla="*/ 93 h 95"/>
                <a:gd name="T4" fmla="*/ 12 w 172"/>
                <a:gd name="T5" fmla="*/ 76 h 95"/>
                <a:gd name="T6" fmla="*/ 22 w 172"/>
                <a:gd name="T7" fmla="*/ 62 h 95"/>
                <a:gd name="T8" fmla="*/ 36 w 172"/>
                <a:gd name="T9" fmla="*/ 48 h 95"/>
                <a:gd name="T10" fmla="*/ 56 w 172"/>
                <a:gd name="T11" fmla="*/ 35 h 95"/>
                <a:gd name="T12" fmla="*/ 80 w 172"/>
                <a:gd name="T13" fmla="*/ 25 h 95"/>
                <a:gd name="T14" fmla="*/ 107 w 172"/>
                <a:gd name="T15" fmla="*/ 16 h 95"/>
                <a:gd name="T16" fmla="*/ 138 w 172"/>
                <a:gd name="T17" fmla="*/ 10 h 95"/>
                <a:gd name="T18" fmla="*/ 172 w 172"/>
                <a:gd name="T19" fmla="*/ 10 h 95"/>
                <a:gd name="T20" fmla="*/ 172 w 172"/>
                <a:gd name="T21" fmla="*/ 0 h 95"/>
                <a:gd name="T22" fmla="*/ 138 w 172"/>
                <a:gd name="T23" fmla="*/ 3 h 95"/>
                <a:gd name="T24" fmla="*/ 107 w 172"/>
                <a:gd name="T25" fmla="*/ 8 h 95"/>
                <a:gd name="T26" fmla="*/ 78 w 172"/>
                <a:gd name="T27" fmla="*/ 17 h 95"/>
                <a:gd name="T28" fmla="*/ 53 w 172"/>
                <a:gd name="T29" fmla="*/ 27 h 95"/>
                <a:gd name="T30" fmla="*/ 32 w 172"/>
                <a:gd name="T31" fmla="*/ 40 h 95"/>
                <a:gd name="T32" fmla="*/ 15 w 172"/>
                <a:gd name="T33" fmla="*/ 57 h 95"/>
                <a:gd name="T34" fmla="*/ 5 w 172"/>
                <a:gd name="T35" fmla="*/ 74 h 95"/>
                <a:gd name="T36" fmla="*/ 0 w 172"/>
                <a:gd name="T37" fmla="*/ 93 h 95"/>
                <a:gd name="T38" fmla="*/ 1 w 172"/>
                <a:gd name="T39" fmla="*/ 95 h 95"/>
                <a:gd name="T40" fmla="*/ 9 w 172"/>
                <a:gd name="T41" fmla="*/ 92 h 9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2"/>
                <a:gd name="T64" fmla="*/ 0 h 95"/>
                <a:gd name="T65" fmla="*/ 172 w 172"/>
                <a:gd name="T66" fmla="*/ 95 h 9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2" h="95">
                  <a:moveTo>
                    <a:pt x="9" y="92"/>
                  </a:moveTo>
                  <a:lnTo>
                    <a:pt x="10" y="93"/>
                  </a:lnTo>
                  <a:lnTo>
                    <a:pt x="12" y="76"/>
                  </a:lnTo>
                  <a:lnTo>
                    <a:pt x="22" y="62"/>
                  </a:lnTo>
                  <a:lnTo>
                    <a:pt x="36" y="48"/>
                  </a:lnTo>
                  <a:lnTo>
                    <a:pt x="56" y="35"/>
                  </a:lnTo>
                  <a:lnTo>
                    <a:pt x="80" y="25"/>
                  </a:lnTo>
                  <a:lnTo>
                    <a:pt x="107" y="16"/>
                  </a:lnTo>
                  <a:lnTo>
                    <a:pt x="138" y="10"/>
                  </a:lnTo>
                  <a:lnTo>
                    <a:pt x="172" y="10"/>
                  </a:lnTo>
                  <a:lnTo>
                    <a:pt x="172" y="0"/>
                  </a:lnTo>
                  <a:lnTo>
                    <a:pt x="138" y="3"/>
                  </a:lnTo>
                  <a:lnTo>
                    <a:pt x="107" y="8"/>
                  </a:lnTo>
                  <a:lnTo>
                    <a:pt x="78" y="17"/>
                  </a:lnTo>
                  <a:lnTo>
                    <a:pt x="53" y="27"/>
                  </a:lnTo>
                  <a:lnTo>
                    <a:pt x="32" y="40"/>
                  </a:lnTo>
                  <a:lnTo>
                    <a:pt x="15" y="57"/>
                  </a:lnTo>
                  <a:lnTo>
                    <a:pt x="5" y="74"/>
                  </a:lnTo>
                  <a:lnTo>
                    <a:pt x="0" y="93"/>
                  </a:lnTo>
                  <a:lnTo>
                    <a:pt x="1" y="95"/>
                  </a:lnTo>
                  <a:lnTo>
                    <a:pt x="9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2" name="Freeform 157"/>
            <p:cNvSpPr>
              <a:spLocks/>
            </p:cNvSpPr>
            <p:nvPr/>
          </p:nvSpPr>
          <p:spPr bwMode="auto">
            <a:xfrm>
              <a:off x="2352" y="1159"/>
              <a:ext cx="26" cy="15"/>
            </a:xfrm>
            <a:custGeom>
              <a:avLst/>
              <a:gdLst>
                <a:gd name="T0" fmla="*/ 20 w 26"/>
                <a:gd name="T1" fmla="*/ 0 h 15"/>
                <a:gd name="T2" fmla="*/ 18 w 26"/>
                <a:gd name="T3" fmla="*/ 0 h 15"/>
                <a:gd name="T4" fmla="*/ 11 w 26"/>
                <a:gd name="T5" fmla="*/ 6 h 15"/>
                <a:gd name="T6" fmla="*/ 10 w 26"/>
                <a:gd name="T7" fmla="*/ 8 h 15"/>
                <a:gd name="T8" fmla="*/ 8 w 26"/>
                <a:gd name="T9" fmla="*/ 5 h 15"/>
                <a:gd name="T10" fmla="*/ 8 w 26"/>
                <a:gd name="T11" fmla="*/ 5 h 15"/>
                <a:gd name="T12" fmla="*/ 0 w 26"/>
                <a:gd name="T13" fmla="*/ 8 h 15"/>
                <a:gd name="T14" fmla="*/ 3 w 26"/>
                <a:gd name="T15" fmla="*/ 10 h 15"/>
                <a:gd name="T16" fmla="*/ 8 w 26"/>
                <a:gd name="T17" fmla="*/ 15 h 15"/>
                <a:gd name="T18" fmla="*/ 16 w 26"/>
                <a:gd name="T19" fmla="*/ 14 h 15"/>
                <a:gd name="T20" fmla="*/ 26 w 26"/>
                <a:gd name="T21" fmla="*/ 5 h 15"/>
                <a:gd name="T22" fmla="*/ 24 w 26"/>
                <a:gd name="T23" fmla="*/ 5 h 15"/>
                <a:gd name="T24" fmla="*/ 20 w 26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"/>
                <a:gd name="T40" fmla="*/ 0 h 15"/>
                <a:gd name="T41" fmla="*/ 26 w 26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" h="15">
                  <a:moveTo>
                    <a:pt x="20" y="0"/>
                  </a:moveTo>
                  <a:lnTo>
                    <a:pt x="18" y="0"/>
                  </a:lnTo>
                  <a:lnTo>
                    <a:pt x="11" y="6"/>
                  </a:lnTo>
                  <a:lnTo>
                    <a:pt x="10" y="8"/>
                  </a:lnTo>
                  <a:lnTo>
                    <a:pt x="8" y="5"/>
                  </a:lnTo>
                  <a:lnTo>
                    <a:pt x="0" y="8"/>
                  </a:lnTo>
                  <a:lnTo>
                    <a:pt x="3" y="10"/>
                  </a:lnTo>
                  <a:lnTo>
                    <a:pt x="8" y="15"/>
                  </a:lnTo>
                  <a:lnTo>
                    <a:pt x="16" y="14"/>
                  </a:lnTo>
                  <a:lnTo>
                    <a:pt x="26" y="5"/>
                  </a:lnTo>
                  <a:lnTo>
                    <a:pt x="24" y="5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3" name="Freeform 158"/>
            <p:cNvSpPr>
              <a:spLocks/>
            </p:cNvSpPr>
            <p:nvPr/>
          </p:nvSpPr>
          <p:spPr bwMode="auto">
            <a:xfrm>
              <a:off x="2372" y="1158"/>
              <a:ext cx="6" cy="6"/>
            </a:xfrm>
            <a:custGeom>
              <a:avLst/>
              <a:gdLst>
                <a:gd name="T0" fmla="*/ 1 w 6"/>
                <a:gd name="T1" fmla="*/ 0 h 6"/>
                <a:gd name="T2" fmla="*/ 1 w 6"/>
                <a:gd name="T3" fmla="*/ 0 h 6"/>
                <a:gd name="T4" fmla="*/ 0 w 6"/>
                <a:gd name="T5" fmla="*/ 1 h 6"/>
                <a:gd name="T6" fmla="*/ 4 w 6"/>
                <a:gd name="T7" fmla="*/ 6 h 6"/>
                <a:gd name="T8" fmla="*/ 6 w 6"/>
                <a:gd name="T9" fmla="*/ 5 h 6"/>
                <a:gd name="T10" fmla="*/ 6 w 6"/>
                <a:gd name="T11" fmla="*/ 5 h 6"/>
                <a:gd name="T12" fmla="*/ 1 w 6"/>
                <a:gd name="T13" fmla="*/ 0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"/>
                <a:gd name="T22" fmla="*/ 0 h 6"/>
                <a:gd name="T23" fmla="*/ 6 w 6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" h="6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4" y="6"/>
                  </a:lnTo>
                  <a:lnTo>
                    <a:pt x="6" y="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4" name="Freeform 159"/>
            <p:cNvSpPr>
              <a:spLocks/>
            </p:cNvSpPr>
            <p:nvPr/>
          </p:nvSpPr>
          <p:spPr bwMode="auto">
            <a:xfrm>
              <a:off x="2373" y="1108"/>
              <a:ext cx="150" cy="55"/>
            </a:xfrm>
            <a:custGeom>
              <a:avLst/>
              <a:gdLst>
                <a:gd name="T0" fmla="*/ 150 w 150"/>
                <a:gd name="T1" fmla="*/ 0 h 55"/>
                <a:gd name="T2" fmla="*/ 150 w 150"/>
                <a:gd name="T3" fmla="*/ 0 h 55"/>
                <a:gd name="T4" fmla="*/ 126 w 150"/>
                <a:gd name="T5" fmla="*/ 3 h 55"/>
                <a:gd name="T6" fmla="*/ 104 w 150"/>
                <a:gd name="T7" fmla="*/ 6 h 55"/>
                <a:gd name="T8" fmla="*/ 82 w 150"/>
                <a:gd name="T9" fmla="*/ 9 h 55"/>
                <a:gd name="T10" fmla="*/ 62 w 150"/>
                <a:gd name="T11" fmla="*/ 15 h 55"/>
                <a:gd name="T12" fmla="*/ 43 w 150"/>
                <a:gd name="T13" fmla="*/ 21 h 55"/>
                <a:gd name="T14" fmla="*/ 27 w 150"/>
                <a:gd name="T15" fmla="*/ 29 h 55"/>
                <a:gd name="T16" fmla="*/ 12 w 150"/>
                <a:gd name="T17" fmla="*/ 38 h 55"/>
                <a:gd name="T18" fmla="*/ 0 w 150"/>
                <a:gd name="T19" fmla="*/ 50 h 55"/>
                <a:gd name="T20" fmla="*/ 5 w 150"/>
                <a:gd name="T21" fmla="*/ 55 h 55"/>
                <a:gd name="T22" fmla="*/ 17 w 150"/>
                <a:gd name="T23" fmla="*/ 46 h 55"/>
                <a:gd name="T24" fmla="*/ 29 w 150"/>
                <a:gd name="T25" fmla="*/ 37 h 55"/>
                <a:gd name="T26" fmla="*/ 46 w 150"/>
                <a:gd name="T27" fmla="*/ 29 h 55"/>
                <a:gd name="T28" fmla="*/ 64 w 150"/>
                <a:gd name="T29" fmla="*/ 22 h 55"/>
                <a:gd name="T30" fmla="*/ 82 w 150"/>
                <a:gd name="T31" fmla="*/ 17 h 55"/>
                <a:gd name="T32" fmla="*/ 104 w 150"/>
                <a:gd name="T33" fmla="*/ 13 h 55"/>
                <a:gd name="T34" fmla="*/ 126 w 150"/>
                <a:gd name="T35" fmla="*/ 11 h 55"/>
                <a:gd name="T36" fmla="*/ 150 w 150"/>
                <a:gd name="T37" fmla="*/ 11 h 55"/>
                <a:gd name="T38" fmla="*/ 150 w 150"/>
                <a:gd name="T39" fmla="*/ 11 h 55"/>
                <a:gd name="T40" fmla="*/ 150 w 150"/>
                <a:gd name="T41" fmla="*/ 0 h 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0"/>
                <a:gd name="T64" fmla="*/ 0 h 55"/>
                <a:gd name="T65" fmla="*/ 150 w 150"/>
                <a:gd name="T66" fmla="*/ 55 h 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0" h="55">
                  <a:moveTo>
                    <a:pt x="150" y="0"/>
                  </a:moveTo>
                  <a:lnTo>
                    <a:pt x="150" y="0"/>
                  </a:lnTo>
                  <a:lnTo>
                    <a:pt x="126" y="3"/>
                  </a:lnTo>
                  <a:lnTo>
                    <a:pt x="104" y="6"/>
                  </a:lnTo>
                  <a:lnTo>
                    <a:pt x="82" y="9"/>
                  </a:lnTo>
                  <a:lnTo>
                    <a:pt x="62" y="15"/>
                  </a:lnTo>
                  <a:lnTo>
                    <a:pt x="43" y="21"/>
                  </a:lnTo>
                  <a:lnTo>
                    <a:pt x="27" y="29"/>
                  </a:lnTo>
                  <a:lnTo>
                    <a:pt x="12" y="38"/>
                  </a:lnTo>
                  <a:lnTo>
                    <a:pt x="0" y="50"/>
                  </a:lnTo>
                  <a:lnTo>
                    <a:pt x="5" y="55"/>
                  </a:lnTo>
                  <a:lnTo>
                    <a:pt x="17" y="46"/>
                  </a:lnTo>
                  <a:lnTo>
                    <a:pt x="29" y="37"/>
                  </a:lnTo>
                  <a:lnTo>
                    <a:pt x="46" y="29"/>
                  </a:lnTo>
                  <a:lnTo>
                    <a:pt x="64" y="22"/>
                  </a:lnTo>
                  <a:lnTo>
                    <a:pt x="82" y="17"/>
                  </a:lnTo>
                  <a:lnTo>
                    <a:pt x="104" y="13"/>
                  </a:lnTo>
                  <a:lnTo>
                    <a:pt x="126" y="11"/>
                  </a:lnTo>
                  <a:lnTo>
                    <a:pt x="150" y="11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5" name="Freeform 160"/>
            <p:cNvSpPr>
              <a:spLocks/>
            </p:cNvSpPr>
            <p:nvPr/>
          </p:nvSpPr>
          <p:spPr bwMode="auto">
            <a:xfrm>
              <a:off x="2523" y="1108"/>
              <a:ext cx="152" cy="56"/>
            </a:xfrm>
            <a:custGeom>
              <a:avLst/>
              <a:gdLst>
                <a:gd name="T0" fmla="*/ 152 w 152"/>
                <a:gd name="T1" fmla="*/ 51 h 56"/>
                <a:gd name="T2" fmla="*/ 150 w 152"/>
                <a:gd name="T3" fmla="*/ 51 h 56"/>
                <a:gd name="T4" fmla="*/ 138 w 152"/>
                <a:gd name="T5" fmla="*/ 39 h 56"/>
                <a:gd name="T6" fmla="*/ 124 w 152"/>
                <a:gd name="T7" fmla="*/ 30 h 56"/>
                <a:gd name="T8" fmla="*/ 108 w 152"/>
                <a:gd name="T9" fmla="*/ 22 h 56"/>
                <a:gd name="T10" fmla="*/ 90 w 152"/>
                <a:gd name="T11" fmla="*/ 15 h 56"/>
                <a:gd name="T12" fmla="*/ 68 w 152"/>
                <a:gd name="T13" fmla="*/ 9 h 56"/>
                <a:gd name="T14" fmla="*/ 47 w 152"/>
                <a:gd name="T15" fmla="*/ 6 h 56"/>
                <a:gd name="T16" fmla="*/ 24 w 152"/>
                <a:gd name="T17" fmla="*/ 3 h 56"/>
                <a:gd name="T18" fmla="*/ 0 w 152"/>
                <a:gd name="T19" fmla="*/ 0 h 56"/>
                <a:gd name="T20" fmla="*/ 0 w 152"/>
                <a:gd name="T21" fmla="*/ 11 h 56"/>
                <a:gd name="T22" fmla="*/ 24 w 152"/>
                <a:gd name="T23" fmla="*/ 11 h 56"/>
                <a:gd name="T24" fmla="*/ 47 w 152"/>
                <a:gd name="T25" fmla="*/ 13 h 56"/>
                <a:gd name="T26" fmla="*/ 68 w 152"/>
                <a:gd name="T27" fmla="*/ 17 h 56"/>
                <a:gd name="T28" fmla="*/ 87 w 152"/>
                <a:gd name="T29" fmla="*/ 22 h 56"/>
                <a:gd name="T30" fmla="*/ 106 w 152"/>
                <a:gd name="T31" fmla="*/ 30 h 56"/>
                <a:gd name="T32" fmla="*/ 121 w 152"/>
                <a:gd name="T33" fmla="*/ 38 h 56"/>
                <a:gd name="T34" fmla="*/ 133 w 152"/>
                <a:gd name="T35" fmla="*/ 47 h 56"/>
                <a:gd name="T36" fmla="*/ 146 w 152"/>
                <a:gd name="T37" fmla="*/ 56 h 56"/>
                <a:gd name="T38" fmla="*/ 144 w 152"/>
                <a:gd name="T39" fmla="*/ 56 h 56"/>
                <a:gd name="T40" fmla="*/ 152 w 152"/>
                <a:gd name="T41" fmla="*/ 51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2"/>
                <a:gd name="T64" fmla="*/ 0 h 56"/>
                <a:gd name="T65" fmla="*/ 152 w 152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2" h="56">
                  <a:moveTo>
                    <a:pt x="152" y="51"/>
                  </a:moveTo>
                  <a:lnTo>
                    <a:pt x="150" y="51"/>
                  </a:lnTo>
                  <a:lnTo>
                    <a:pt x="138" y="39"/>
                  </a:lnTo>
                  <a:lnTo>
                    <a:pt x="124" y="30"/>
                  </a:lnTo>
                  <a:lnTo>
                    <a:pt x="108" y="22"/>
                  </a:lnTo>
                  <a:lnTo>
                    <a:pt x="90" y="15"/>
                  </a:lnTo>
                  <a:lnTo>
                    <a:pt x="68" y="9"/>
                  </a:lnTo>
                  <a:lnTo>
                    <a:pt x="47" y="6"/>
                  </a:lnTo>
                  <a:lnTo>
                    <a:pt x="24" y="3"/>
                  </a:lnTo>
                  <a:lnTo>
                    <a:pt x="0" y="0"/>
                  </a:lnTo>
                  <a:lnTo>
                    <a:pt x="0" y="11"/>
                  </a:lnTo>
                  <a:lnTo>
                    <a:pt x="24" y="11"/>
                  </a:lnTo>
                  <a:lnTo>
                    <a:pt x="47" y="13"/>
                  </a:lnTo>
                  <a:lnTo>
                    <a:pt x="68" y="17"/>
                  </a:lnTo>
                  <a:lnTo>
                    <a:pt x="87" y="22"/>
                  </a:lnTo>
                  <a:lnTo>
                    <a:pt x="106" y="30"/>
                  </a:lnTo>
                  <a:lnTo>
                    <a:pt x="121" y="38"/>
                  </a:lnTo>
                  <a:lnTo>
                    <a:pt x="133" y="47"/>
                  </a:lnTo>
                  <a:lnTo>
                    <a:pt x="146" y="56"/>
                  </a:lnTo>
                  <a:lnTo>
                    <a:pt x="144" y="56"/>
                  </a:lnTo>
                  <a:lnTo>
                    <a:pt x="152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6" name="Freeform 161"/>
            <p:cNvSpPr>
              <a:spLocks/>
            </p:cNvSpPr>
            <p:nvPr/>
          </p:nvSpPr>
          <p:spPr bwMode="auto">
            <a:xfrm>
              <a:off x="2667" y="1159"/>
              <a:ext cx="27" cy="17"/>
            </a:xfrm>
            <a:custGeom>
              <a:avLst/>
              <a:gdLst>
                <a:gd name="T0" fmla="*/ 17 w 27"/>
                <a:gd name="T1" fmla="*/ 6 h 17"/>
                <a:gd name="T2" fmla="*/ 18 w 27"/>
                <a:gd name="T3" fmla="*/ 5 h 17"/>
                <a:gd name="T4" fmla="*/ 16 w 27"/>
                <a:gd name="T5" fmla="*/ 9 h 17"/>
                <a:gd name="T6" fmla="*/ 14 w 27"/>
                <a:gd name="T7" fmla="*/ 6 h 17"/>
                <a:gd name="T8" fmla="*/ 9 w 27"/>
                <a:gd name="T9" fmla="*/ 2 h 17"/>
                <a:gd name="T10" fmla="*/ 8 w 27"/>
                <a:gd name="T11" fmla="*/ 0 h 17"/>
                <a:gd name="T12" fmla="*/ 0 w 27"/>
                <a:gd name="T13" fmla="*/ 5 h 17"/>
                <a:gd name="T14" fmla="*/ 4 w 27"/>
                <a:gd name="T15" fmla="*/ 8 h 17"/>
                <a:gd name="T16" fmla="*/ 9 w 27"/>
                <a:gd name="T17" fmla="*/ 14 h 17"/>
                <a:gd name="T18" fmla="*/ 18 w 27"/>
                <a:gd name="T19" fmla="*/ 17 h 17"/>
                <a:gd name="T20" fmla="*/ 26 w 27"/>
                <a:gd name="T21" fmla="*/ 8 h 17"/>
                <a:gd name="T22" fmla="*/ 27 w 27"/>
                <a:gd name="T23" fmla="*/ 6 h 17"/>
                <a:gd name="T24" fmla="*/ 26 w 27"/>
                <a:gd name="T25" fmla="*/ 8 h 17"/>
                <a:gd name="T26" fmla="*/ 26 w 27"/>
                <a:gd name="T27" fmla="*/ 6 h 17"/>
                <a:gd name="T28" fmla="*/ 27 w 27"/>
                <a:gd name="T29" fmla="*/ 6 h 17"/>
                <a:gd name="T30" fmla="*/ 17 w 27"/>
                <a:gd name="T31" fmla="*/ 6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"/>
                <a:gd name="T49" fmla="*/ 0 h 17"/>
                <a:gd name="T50" fmla="*/ 27 w 27"/>
                <a:gd name="T51" fmla="*/ 17 h 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" h="17">
                  <a:moveTo>
                    <a:pt x="17" y="6"/>
                  </a:moveTo>
                  <a:lnTo>
                    <a:pt x="18" y="5"/>
                  </a:lnTo>
                  <a:lnTo>
                    <a:pt x="16" y="9"/>
                  </a:lnTo>
                  <a:lnTo>
                    <a:pt x="14" y="6"/>
                  </a:lnTo>
                  <a:lnTo>
                    <a:pt x="9" y="2"/>
                  </a:lnTo>
                  <a:lnTo>
                    <a:pt x="8" y="0"/>
                  </a:lnTo>
                  <a:lnTo>
                    <a:pt x="0" y="5"/>
                  </a:lnTo>
                  <a:lnTo>
                    <a:pt x="4" y="8"/>
                  </a:lnTo>
                  <a:lnTo>
                    <a:pt x="9" y="14"/>
                  </a:lnTo>
                  <a:lnTo>
                    <a:pt x="18" y="17"/>
                  </a:lnTo>
                  <a:lnTo>
                    <a:pt x="26" y="8"/>
                  </a:lnTo>
                  <a:lnTo>
                    <a:pt x="27" y="6"/>
                  </a:lnTo>
                  <a:lnTo>
                    <a:pt x="26" y="8"/>
                  </a:lnTo>
                  <a:lnTo>
                    <a:pt x="26" y="6"/>
                  </a:lnTo>
                  <a:lnTo>
                    <a:pt x="2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7" name="Freeform 162"/>
            <p:cNvSpPr>
              <a:spLocks/>
            </p:cNvSpPr>
            <p:nvPr/>
          </p:nvSpPr>
          <p:spPr bwMode="auto">
            <a:xfrm>
              <a:off x="2419" y="1077"/>
              <a:ext cx="229" cy="62"/>
            </a:xfrm>
            <a:custGeom>
              <a:avLst/>
              <a:gdLst>
                <a:gd name="T0" fmla="*/ 11 w 229"/>
                <a:gd name="T1" fmla="*/ 51 h 62"/>
                <a:gd name="T2" fmla="*/ 35 w 229"/>
                <a:gd name="T3" fmla="*/ 44 h 62"/>
                <a:gd name="T4" fmla="*/ 60 w 229"/>
                <a:gd name="T5" fmla="*/ 39 h 62"/>
                <a:gd name="T6" fmla="*/ 90 w 229"/>
                <a:gd name="T7" fmla="*/ 37 h 62"/>
                <a:gd name="T8" fmla="*/ 120 w 229"/>
                <a:gd name="T9" fmla="*/ 37 h 62"/>
                <a:gd name="T10" fmla="*/ 151 w 229"/>
                <a:gd name="T11" fmla="*/ 40 h 62"/>
                <a:gd name="T12" fmla="*/ 180 w 229"/>
                <a:gd name="T13" fmla="*/ 46 h 62"/>
                <a:gd name="T14" fmla="*/ 206 w 229"/>
                <a:gd name="T15" fmla="*/ 55 h 62"/>
                <a:gd name="T16" fmla="*/ 226 w 229"/>
                <a:gd name="T17" fmla="*/ 62 h 62"/>
                <a:gd name="T18" fmla="*/ 228 w 229"/>
                <a:gd name="T19" fmla="*/ 55 h 62"/>
                <a:gd name="T20" fmla="*/ 218 w 229"/>
                <a:gd name="T21" fmla="*/ 37 h 62"/>
                <a:gd name="T22" fmla="*/ 208 w 229"/>
                <a:gd name="T23" fmla="*/ 22 h 62"/>
                <a:gd name="T24" fmla="*/ 195 w 229"/>
                <a:gd name="T25" fmla="*/ 16 h 62"/>
                <a:gd name="T26" fmla="*/ 172 w 229"/>
                <a:gd name="T27" fmla="*/ 8 h 62"/>
                <a:gd name="T28" fmla="*/ 147 w 229"/>
                <a:gd name="T29" fmla="*/ 3 h 62"/>
                <a:gd name="T30" fmla="*/ 119 w 229"/>
                <a:gd name="T31" fmla="*/ 0 h 62"/>
                <a:gd name="T32" fmla="*/ 90 w 229"/>
                <a:gd name="T33" fmla="*/ 0 h 62"/>
                <a:gd name="T34" fmla="*/ 62 w 229"/>
                <a:gd name="T35" fmla="*/ 3 h 62"/>
                <a:gd name="T36" fmla="*/ 36 w 229"/>
                <a:gd name="T37" fmla="*/ 8 h 62"/>
                <a:gd name="T38" fmla="*/ 13 w 229"/>
                <a:gd name="T39" fmla="*/ 15 h 62"/>
                <a:gd name="T40" fmla="*/ 2 w 229"/>
                <a:gd name="T41" fmla="*/ 20 h 62"/>
                <a:gd name="T42" fmla="*/ 8 w 229"/>
                <a:gd name="T43" fmla="*/ 22 h 62"/>
                <a:gd name="T44" fmla="*/ 20 w 229"/>
                <a:gd name="T45" fmla="*/ 25 h 62"/>
                <a:gd name="T46" fmla="*/ 44 w 229"/>
                <a:gd name="T47" fmla="*/ 21 h 62"/>
                <a:gd name="T48" fmla="*/ 75 w 229"/>
                <a:gd name="T49" fmla="*/ 11 h 62"/>
                <a:gd name="T50" fmla="*/ 96 w 229"/>
                <a:gd name="T51" fmla="*/ 7 h 62"/>
                <a:gd name="T52" fmla="*/ 105 w 229"/>
                <a:gd name="T53" fmla="*/ 11 h 62"/>
                <a:gd name="T54" fmla="*/ 105 w 229"/>
                <a:gd name="T55" fmla="*/ 17 h 62"/>
                <a:gd name="T56" fmla="*/ 105 w 229"/>
                <a:gd name="T57" fmla="*/ 18 h 62"/>
                <a:gd name="T58" fmla="*/ 111 w 229"/>
                <a:gd name="T59" fmla="*/ 11 h 62"/>
                <a:gd name="T60" fmla="*/ 111 w 229"/>
                <a:gd name="T61" fmla="*/ 5 h 62"/>
                <a:gd name="T62" fmla="*/ 130 w 229"/>
                <a:gd name="T63" fmla="*/ 8 h 62"/>
                <a:gd name="T64" fmla="*/ 155 w 229"/>
                <a:gd name="T65" fmla="*/ 13 h 62"/>
                <a:gd name="T66" fmla="*/ 177 w 229"/>
                <a:gd name="T67" fmla="*/ 21 h 62"/>
                <a:gd name="T68" fmla="*/ 189 w 229"/>
                <a:gd name="T69" fmla="*/ 35 h 62"/>
                <a:gd name="T70" fmla="*/ 179 w 229"/>
                <a:gd name="T71" fmla="*/ 39 h 62"/>
                <a:gd name="T72" fmla="*/ 161 w 229"/>
                <a:gd name="T73" fmla="*/ 35 h 62"/>
                <a:gd name="T74" fmla="*/ 142 w 229"/>
                <a:gd name="T75" fmla="*/ 31 h 62"/>
                <a:gd name="T76" fmla="*/ 120 w 229"/>
                <a:gd name="T77" fmla="*/ 30 h 62"/>
                <a:gd name="T78" fmla="*/ 102 w 229"/>
                <a:gd name="T79" fmla="*/ 30 h 62"/>
                <a:gd name="T80" fmla="*/ 90 w 229"/>
                <a:gd name="T81" fmla="*/ 33 h 62"/>
                <a:gd name="T82" fmla="*/ 91 w 229"/>
                <a:gd name="T83" fmla="*/ 26 h 62"/>
                <a:gd name="T84" fmla="*/ 94 w 229"/>
                <a:gd name="T85" fmla="*/ 24 h 62"/>
                <a:gd name="T86" fmla="*/ 81 w 229"/>
                <a:gd name="T87" fmla="*/ 26 h 62"/>
                <a:gd name="T88" fmla="*/ 67 w 229"/>
                <a:gd name="T89" fmla="*/ 37 h 62"/>
                <a:gd name="T90" fmla="*/ 47 w 229"/>
                <a:gd name="T91" fmla="*/ 38 h 62"/>
                <a:gd name="T92" fmla="*/ 39 w 229"/>
                <a:gd name="T93" fmla="*/ 38 h 62"/>
                <a:gd name="T94" fmla="*/ 29 w 229"/>
                <a:gd name="T95" fmla="*/ 39 h 62"/>
                <a:gd name="T96" fmla="*/ 17 w 229"/>
                <a:gd name="T97" fmla="*/ 42 h 62"/>
                <a:gd name="T98" fmla="*/ 5 w 229"/>
                <a:gd name="T99" fmla="*/ 49 h 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9"/>
                <a:gd name="T151" fmla="*/ 0 h 62"/>
                <a:gd name="T152" fmla="*/ 229 w 229"/>
                <a:gd name="T153" fmla="*/ 62 h 6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9" h="62">
                  <a:moveTo>
                    <a:pt x="0" y="56"/>
                  </a:moveTo>
                  <a:lnTo>
                    <a:pt x="11" y="51"/>
                  </a:lnTo>
                  <a:lnTo>
                    <a:pt x="23" y="47"/>
                  </a:lnTo>
                  <a:lnTo>
                    <a:pt x="35" y="44"/>
                  </a:lnTo>
                  <a:lnTo>
                    <a:pt x="47" y="42"/>
                  </a:lnTo>
                  <a:lnTo>
                    <a:pt x="60" y="39"/>
                  </a:lnTo>
                  <a:lnTo>
                    <a:pt x="75" y="38"/>
                  </a:lnTo>
                  <a:lnTo>
                    <a:pt x="90" y="37"/>
                  </a:lnTo>
                  <a:lnTo>
                    <a:pt x="104" y="37"/>
                  </a:lnTo>
                  <a:lnTo>
                    <a:pt x="120" y="37"/>
                  </a:lnTo>
                  <a:lnTo>
                    <a:pt x="136" y="38"/>
                  </a:lnTo>
                  <a:lnTo>
                    <a:pt x="151" y="40"/>
                  </a:lnTo>
                  <a:lnTo>
                    <a:pt x="166" y="43"/>
                  </a:lnTo>
                  <a:lnTo>
                    <a:pt x="180" y="46"/>
                  </a:lnTo>
                  <a:lnTo>
                    <a:pt x="193" y="51"/>
                  </a:lnTo>
                  <a:lnTo>
                    <a:pt x="206" y="55"/>
                  </a:lnTo>
                  <a:lnTo>
                    <a:pt x="217" y="60"/>
                  </a:lnTo>
                  <a:lnTo>
                    <a:pt x="226" y="62"/>
                  </a:lnTo>
                  <a:lnTo>
                    <a:pt x="229" y="61"/>
                  </a:lnTo>
                  <a:lnTo>
                    <a:pt x="228" y="55"/>
                  </a:lnTo>
                  <a:lnTo>
                    <a:pt x="224" y="46"/>
                  </a:lnTo>
                  <a:lnTo>
                    <a:pt x="218" y="37"/>
                  </a:lnTo>
                  <a:lnTo>
                    <a:pt x="212" y="29"/>
                  </a:lnTo>
                  <a:lnTo>
                    <a:pt x="208" y="22"/>
                  </a:lnTo>
                  <a:lnTo>
                    <a:pt x="206" y="20"/>
                  </a:lnTo>
                  <a:lnTo>
                    <a:pt x="195" y="16"/>
                  </a:lnTo>
                  <a:lnTo>
                    <a:pt x="184" y="12"/>
                  </a:lnTo>
                  <a:lnTo>
                    <a:pt x="172" y="8"/>
                  </a:lnTo>
                  <a:lnTo>
                    <a:pt x="160" y="5"/>
                  </a:lnTo>
                  <a:lnTo>
                    <a:pt x="147" y="3"/>
                  </a:lnTo>
                  <a:lnTo>
                    <a:pt x="133" y="2"/>
                  </a:lnTo>
                  <a:lnTo>
                    <a:pt x="119" y="0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76" y="2"/>
                  </a:lnTo>
                  <a:lnTo>
                    <a:pt x="62" y="3"/>
                  </a:lnTo>
                  <a:lnTo>
                    <a:pt x="50" y="5"/>
                  </a:lnTo>
                  <a:lnTo>
                    <a:pt x="36" y="8"/>
                  </a:lnTo>
                  <a:lnTo>
                    <a:pt x="24" y="11"/>
                  </a:lnTo>
                  <a:lnTo>
                    <a:pt x="13" y="15"/>
                  </a:lnTo>
                  <a:lnTo>
                    <a:pt x="2" y="18"/>
                  </a:lnTo>
                  <a:lnTo>
                    <a:pt x="2" y="20"/>
                  </a:lnTo>
                  <a:lnTo>
                    <a:pt x="5" y="21"/>
                  </a:lnTo>
                  <a:lnTo>
                    <a:pt x="8" y="22"/>
                  </a:lnTo>
                  <a:lnTo>
                    <a:pt x="13" y="25"/>
                  </a:lnTo>
                  <a:lnTo>
                    <a:pt x="20" y="25"/>
                  </a:lnTo>
                  <a:lnTo>
                    <a:pt x="31" y="25"/>
                  </a:lnTo>
                  <a:lnTo>
                    <a:pt x="44" y="21"/>
                  </a:lnTo>
                  <a:lnTo>
                    <a:pt x="59" y="16"/>
                  </a:lnTo>
                  <a:lnTo>
                    <a:pt x="75" y="11"/>
                  </a:lnTo>
                  <a:lnTo>
                    <a:pt x="87" y="8"/>
                  </a:lnTo>
                  <a:lnTo>
                    <a:pt x="96" y="7"/>
                  </a:lnTo>
                  <a:lnTo>
                    <a:pt x="102" y="8"/>
                  </a:lnTo>
                  <a:lnTo>
                    <a:pt x="105" y="11"/>
                  </a:lnTo>
                  <a:lnTo>
                    <a:pt x="107" y="15"/>
                  </a:lnTo>
                  <a:lnTo>
                    <a:pt x="105" y="17"/>
                  </a:lnTo>
                  <a:lnTo>
                    <a:pt x="103" y="20"/>
                  </a:lnTo>
                  <a:lnTo>
                    <a:pt x="105" y="18"/>
                  </a:lnTo>
                  <a:lnTo>
                    <a:pt x="109" y="16"/>
                  </a:lnTo>
                  <a:lnTo>
                    <a:pt x="111" y="11"/>
                  </a:lnTo>
                  <a:lnTo>
                    <a:pt x="109" y="5"/>
                  </a:lnTo>
                  <a:lnTo>
                    <a:pt x="111" y="5"/>
                  </a:lnTo>
                  <a:lnTo>
                    <a:pt x="119" y="7"/>
                  </a:lnTo>
                  <a:lnTo>
                    <a:pt x="130" y="8"/>
                  </a:lnTo>
                  <a:lnTo>
                    <a:pt x="142" y="9"/>
                  </a:lnTo>
                  <a:lnTo>
                    <a:pt x="155" y="13"/>
                  </a:lnTo>
                  <a:lnTo>
                    <a:pt x="167" y="16"/>
                  </a:lnTo>
                  <a:lnTo>
                    <a:pt x="177" y="21"/>
                  </a:lnTo>
                  <a:lnTo>
                    <a:pt x="184" y="26"/>
                  </a:lnTo>
                  <a:lnTo>
                    <a:pt x="189" y="35"/>
                  </a:lnTo>
                  <a:lnTo>
                    <a:pt x="187" y="39"/>
                  </a:lnTo>
                  <a:lnTo>
                    <a:pt x="179" y="39"/>
                  </a:lnTo>
                  <a:lnTo>
                    <a:pt x="168" y="37"/>
                  </a:lnTo>
                  <a:lnTo>
                    <a:pt x="161" y="35"/>
                  </a:lnTo>
                  <a:lnTo>
                    <a:pt x="153" y="34"/>
                  </a:lnTo>
                  <a:lnTo>
                    <a:pt x="142" y="31"/>
                  </a:lnTo>
                  <a:lnTo>
                    <a:pt x="131" y="30"/>
                  </a:lnTo>
                  <a:lnTo>
                    <a:pt x="120" y="30"/>
                  </a:lnTo>
                  <a:lnTo>
                    <a:pt x="109" y="30"/>
                  </a:lnTo>
                  <a:lnTo>
                    <a:pt x="102" y="30"/>
                  </a:lnTo>
                  <a:lnTo>
                    <a:pt x="96" y="31"/>
                  </a:lnTo>
                  <a:lnTo>
                    <a:pt x="90" y="33"/>
                  </a:lnTo>
                  <a:lnTo>
                    <a:pt x="88" y="30"/>
                  </a:lnTo>
                  <a:lnTo>
                    <a:pt x="91" y="26"/>
                  </a:lnTo>
                  <a:lnTo>
                    <a:pt x="97" y="24"/>
                  </a:lnTo>
                  <a:lnTo>
                    <a:pt x="94" y="24"/>
                  </a:lnTo>
                  <a:lnTo>
                    <a:pt x="88" y="24"/>
                  </a:lnTo>
                  <a:lnTo>
                    <a:pt x="81" y="26"/>
                  </a:lnTo>
                  <a:lnTo>
                    <a:pt x="74" y="31"/>
                  </a:lnTo>
                  <a:lnTo>
                    <a:pt x="67" y="37"/>
                  </a:lnTo>
                  <a:lnTo>
                    <a:pt x="57" y="38"/>
                  </a:lnTo>
                  <a:lnTo>
                    <a:pt x="47" y="38"/>
                  </a:lnTo>
                  <a:lnTo>
                    <a:pt x="41" y="38"/>
                  </a:lnTo>
                  <a:lnTo>
                    <a:pt x="39" y="38"/>
                  </a:lnTo>
                  <a:lnTo>
                    <a:pt x="34" y="38"/>
                  </a:lnTo>
                  <a:lnTo>
                    <a:pt x="29" y="39"/>
                  </a:lnTo>
                  <a:lnTo>
                    <a:pt x="23" y="40"/>
                  </a:lnTo>
                  <a:lnTo>
                    <a:pt x="17" y="42"/>
                  </a:lnTo>
                  <a:lnTo>
                    <a:pt x="11" y="46"/>
                  </a:lnTo>
                  <a:lnTo>
                    <a:pt x="5" y="49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8" name="Freeform 163"/>
            <p:cNvSpPr>
              <a:spLocks/>
            </p:cNvSpPr>
            <p:nvPr/>
          </p:nvSpPr>
          <p:spPr bwMode="auto">
            <a:xfrm>
              <a:off x="2467" y="1194"/>
              <a:ext cx="111" cy="46"/>
            </a:xfrm>
            <a:custGeom>
              <a:avLst/>
              <a:gdLst>
                <a:gd name="T0" fmla="*/ 111 w 111"/>
                <a:gd name="T1" fmla="*/ 37 h 46"/>
                <a:gd name="T2" fmla="*/ 95 w 111"/>
                <a:gd name="T3" fmla="*/ 42 h 46"/>
                <a:gd name="T4" fmla="*/ 79 w 111"/>
                <a:gd name="T5" fmla="*/ 45 h 46"/>
                <a:gd name="T6" fmla="*/ 65 w 111"/>
                <a:gd name="T7" fmla="*/ 46 h 46"/>
                <a:gd name="T8" fmla="*/ 50 w 111"/>
                <a:gd name="T9" fmla="*/ 46 h 46"/>
                <a:gd name="T10" fmla="*/ 36 w 111"/>
                <a:gd name="T11" fmla="*/ 46 h 46"/>
                <a:gd name="T12" fmla="*/ 23 w 111"/>
                <a:gd name="T13" fmla="*/ 44 h 46"/>
                <a:gd name="T14" fmla="*/ 11 w 111"/>
                <a:gd name="T15" fmla="*/ 41 h 46"/>
                <a:gd name="T16" fmla="*/ 0 w 111"/>
                <a:gd name="T17" fmla="*/ 37 h 46"/>
                <a:gd name="T18" fmla="*/ 0 w 111"/>
                <a:gd name="T19" fmla="*/ 0 h 46"/>
                <a:gd name="T20" fmla="*/ 11 w 111"/>
                <a:gd name="T21" fmla="*/ 4 h 46"/>
                <a:gd name="T22" fmla="*/ 23 w 111"/>
                <a:gd name="T23" fmla="*/ 6 h 46"/>
                <a:gd name="T24" fmla="*/ 36 w 111"/>
                <a:gd name="T25" fmla="*/ 9 h 46"/>
                <a:gd name="T26" fmla="*/ 50 w 111"/>
                <a:gd name="T27" fmla="*/ 9 h 46"/>
                <a:gd name="T28" fmla="*/ 65 w 111"/>
                <a:gd name="T29" fmla="*/ 9 h 46"/>
                <a:gd name="T30" fmla="*/ 79 w 111"/>
                <a:gd name="T31" fmla="*/ 8 h 46"/>
                <a:gd name="T32" fmla="*/ 95 w 111"/>
                <a:gd name="T33" fmla="*/ 5 h 46"/>
                <a:gd name="T34" fmla="*/ 111 w 111"/>
                <a:gd name="T35" fmla="*/ 0 h 46"/>
                <a:gd name="T36" fmla="*/ 111 w 111"/>
                <a:gd name="T37" fmla="*/ 37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1"/>
                <a:gd name="T58" fmla="*/ 0 h 46"/>
                <a:gd name="T59" fmla="*/ 111 w 111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1" h="46">
                  <a:moveTo>
                    <a:pt x="111" y="37"/>
                  </a:moveTo>
                  <a:lnTo>
                    <a:pt x="95" y="42"/>
                  </a:lnTo>
                  <a:lnTo>
                    <a:pt x="79" y="45"/>
                  </a:lnTo>
                  <a:lnTo>
                    <a:pt x="65" y="46"/>
                  </a:lnTo>
                  <a:lnTo>
                    <a:pt x="50" y="46"/>
                  </a:lnTo>
                  <a:lnTo>
                    <a:pt x="36" y="46"/>
                  </a:lnTo>
                  <a:lnTo>
                    <a:pt x="23" y="44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1" y="4"/>
                  </a:lnTo>
                  <a:lnTo>
                    <a:pt x="23" y="6"/>
                  </a:lnTo>
                  <a:lnTo>
                    <a:pt x="36" y="9"/>
                  </a:lnTo>
                  <a:lnTo>
                    <a:pt x="50" y="9"/>
                  </a:lnTo>
                  <a:lnTo>
                    <a:pt x="65" y="9"/>
                  </a:lnTo>
                  <a:lnTo>
                    <a:pt x="79" y="8"/>
                  </a:lnTo>
                  <a:lnTo>
                    <a:pt x="95" y="5"/>
                  </a:lnTo>
                  <a:lnTo>
                    <a:pt x="111" y="0"/>
                  </a:lnTo>
                  <a:lnTo>
                    <a:pt x="111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9" name="Freeform 164"/>
            <p:cNvSpPr>
              <a:spLocks/>
            </p:cNvSpPr>
            <p:nvPr/>
          </p:nvSpPr>
          <p:spPr bwMode="auto">
            <a:xfrm>
              <a:off x="2318" y="319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2 w 89"/>
                <a:gd name="T3" fmla="*/ 93 h 94"/>
                <a:gd name="T4" fmla="*/ 61 w 89"/>
                <a:gd name="T5" fmla="*/ 91 h 94"/>
                <a:gd name="T6" fmla="*/ 68 w 89"/>
                <a:gd name="T7" fmla="*/ 87 h 94"/>
                <a:gd name="T8" fmla="*/ 75 w 89"/>
                <a:gd name="T9" fmla="*/ 80 h 94"/>
                <a:gd name="T10" fmla="*/ 82 w 89"/>
                <a:gd name="T11" fmla="*/ 72 h 94"/>
                <a:gd name="T12" fmla="*/ 85 w 89"/>
                <a:gd name="T13" fmla="*/ 65 h 94"/>
                <a:gd name="T14" fmla="*/ 88 w 89"/>
                <a:gd name="T15" fmla="*/ 56 h 94"/>
                <a:gd name="T16" fmla="*/ 89 w 89"/>
                <a:gd name="T17" fmla="*/ 47 h 94"/>
                <a:gd name="T18" fmla="*/ 88 w 89"/>
                <a:gd name="T19" fmla="*/ 38 h 94"/>
                <a:gd name="T20" fmla="*/ 85 w 89"/>
                <a:gd name="T21" fmla="*/ 28 h 94"/>
                <a:gd name="T22" fmla="*/ 82 w 89"/>
                <a:gd name="T23" fmla="*/ 21 h 94"/>
                <a:gd name="T24" fmla="*/ 75 w 89"/>
                <a:gd name="T25" fmla="*/ 13 h 94"/>
                <a:gd name="T26" fmla="*/ 68 w 89"/>
                <a:gd name="T27" fmla="*/ 8 h 94"/>
                <a:gd name="T28" fmla="*/ 61 w 89"/>
                <a:gd name="T29" fmla="*/ 4 h 94"/>
                <a:gd name="T30" fmla="*/ 52 w 89"/>
                <a:gd name="T31" fmla="*/ 1 h 94"/>
                <a:gd name="T32" fmla="*/ 44 w 89"/>
                <a:gd name="T33" fmla="*/ 0 h 94"/>
                <a:gd name="T34" fmla="*/ 35 w 89"/>
                <a:gd name="T35" fmla="*/ 1 h 94"/>
                <a:gd name="T36" fmla="*/ 27 w 89"/>
                <a:gd name="T37" fmla="*/ 4 h 94"/>
                <a:gd name="T38" fmla="*/ 20 w 89"/>
                <a:gd name="T39" fmla="*/ 8 h 94"/>
                <a:gd name="T40" fmla="*/ 14 w 89"/>
                <a:gd name="T41" fmla="*/ 13 h 94"/>
                <a:gd name="T42" fmla="*/ 8 w 89"/>
                <a:gd name="T43" fmla="*/ 21 h 94"/>
                <a:gd name="T44" fmla="*/ 4 w 89"/>
                <a:gd name="T45" fmla="*/ 28 h 94"/>
                <a:gd name="T46" fmla="*/ 2 w 89"/>
                <a:gd name="T47" fmla="*/ 38 h 94"/>
                <a:gd name="T48" fmla="*/ 0 w 89"/>
                <a:gd name="T49" fmla="*/ 47 h 94"/>
                <a:gd name="T50" fmla="*/ 2 w 89"/>
                <a:gd name="T51" fmla="*/ 56 h 94"/>
                <a:gd name="T52" fmla="*/ 4 w 89"/>
                <a:gd name="T53" fmla="*/ 65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7 h 94"/>
                <a:gd name="T60" fmla="*/ 27 w 89"/>
                <a:gd name="T61" fmla="*/ 91 h 94"/>
                <a:gd name="T62" fmla="*/ 35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2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5" y="80"/>
                  </a:lnTo>
                  <a:lnTo>
                    <a:pt x="82" y="72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8"/>
                  </a:lnTo>
                  <a:lnTo>
                    <a:pt x="82" y="21"/>
                  </a:lnTo>
                  <a:lnTo>
                    <a:pt x="75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2" y="1"/>
                  </a:lnTo>
                  <a:lnTo>
                    <a:pt x="44" y="0"/>
                  </a:lnTo>
                  <a:lnTo>
                    <a:pt x="35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8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5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0" name="Freeform 165"/>
            <p:cNvSpPr>
              <a:spLocks/>
            </p:cNvSpPr>
            <p:nvPr/>
          </p:nvSpPr>
          <p:spPr bwMode="auto">
            <a:xfrm>
              <a:off x="2645" y="319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3 w 89"/>
                <a:gd name="T3" fmla="*/ 93 h 94"/>
                <a:gd name="T4" fmla="*/ 61 w 89"/>
                <a:gd name="T5" fmla="*/ 91 h 94"/>
                <a:gd name="T6" fmla="*/ 68 w 89"/>
                <a:gd name="T7" fmla="*/ 87 h 94"/>
                <a:gd name="T8" fmla="*/ 76 w 89"/>
                <a:gd name="T9" fmla="*/ 80 h 94"/>
                <a:gd name="T10" fmla="*/ 82 w 89"/>
                <a:gd name="T11" fmla="*/ 72 h 94"/>
                <a:gd name="T12" fmla="*/ 85 w 89"/>
                <a:gd name="T13" fmla="*/ 65 h 94"/>
                <a:gd name="T14" fmla="*/ 88 w 89"/>
                <a:gd name="T15" fmla="*/ 56 h 94"/>
                <a:gd name="T16" fmla="*/ 89 w 89"/>
                <a:gd name="T17" fmla="*/ 47 h 94"/>
                <a:gd name="T18" fmla="*/ 88 w 89"/>
                <a:gd name="T19" fmla="*/ 38 h 94"/>
                <a:gd name="T20" fmla="*/ 85 w 89"/>
                <a:gd name="T21" fmla="*/ 28 h 94"/>
                <a:gd name="T22" fmla="*/ 82 w 89"/>
                <a:gd name="T23" fmla="*/ 21 h 94"/>
                <a:gd name="T24" fmla="*/ 76 w 89"/>
                <a:gd name="T25" fmla="*/ 13 h 94"/>
                <a:gd name="T26" fmla="*/ 68 w 89"/>
                <a:gd name="T27" fmla="*/ 8 h 94"/>
                <a:gd name="T28" fmla="*/ 61 w 89"/>
                <a:gd name="T29" fmla="*/ 4 h 94"/>
                <a:gd name="T30" fmla="*/ 53 w 89"/>
                <a:gd name="T31" fmla="*/ 1 h 94"/>
                <a:gd name="T32" fmla="*/ 44 w 89"/>
                <a:gd name="T33" fmla="*/ 0 h 94"/>
                <a:gd name="T34" fmla="*/ 36 w 89"/>
                <a:gd name="T35" fmla="*/ 1 h 94"/>
                <a:gd name="T36" fmla="*/ 27 w 89"/>
                <a:gd name="T37" fmla="*/ 4 h 94"/>
                <a:gd name="T38" fmla="*/ 20 w 89"/>
                <a:gd name="T39" fmla="*/ 8 h 94"/>
                <a:gd name="T40" fmla="*/ 14 w 89"/>
                <a:gd name="T41" fmla="*/ 13 h 94"/>
                <a:gd name="T42" fmla="*/ 8 w 89"/>
                <a:gd name="T43" fmla="*/ 21 h 94"/>
                <a:gd name="T44" fmla="*/ 4 w 89"/>
                <a:gd name="T45" fmla="*/ 28 h 94"/>
                <a:gd name="T46" fmla="*/ 2 w 89"/>
                <a:gd name="T47" fmla="*/ 38 h 94"/>
                <a:gd name="T48" fmla="*/ 0 w 89"/>
                <a:gd name="T49" fmla="*/ 47 h 94"/>
                <a:gd name="T50" fmla="*/ 2 w 89"/>
                <a:gd name="T51" fmla="*/ 56 h 94"/>
                <a:gd name="T52" fmla="*/ 4 w 89"/>
                <a:gd name="T53" fmla="*/ 65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7 h 94"/>
                <a:gd name="T60" fmla="*/ 27 w 89"/>
                <a:gd name="T61" fmla="*/ 91 h 94"/>
                <a:gd name="T62" fmla="*/ 36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3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6" y="80"/>
                  </a:lnTo>
                  <a:lnTo>
                    <a:pt x="82" y="72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8"/>
                  </a:lnTo>
                  <a:lnTo>
                    <a:pt x="82" y="21"/>
                  </a:lnTo>
                  <a:lnTo>
                    <a:pt x="76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3" y="1"/>
                  </a:lnTo>
                  <a:lnTo>
                    <a:pt x="44" y="0"/>
                  </a:lnTo>
                  <a:lnTo>
                    <a:pt x="36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8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6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1" name="Freeform 166"/>
            <p:cNvSpPr>
              <a:spLocks/>
            </p:cNvSpPr>
            <p:nvPr/>
          </p:nvSpPr>
          <p:spPr bwMode="auto">
            <a:xfrm>
              <a:off x="2356" y="3188"/>
              <a:ext cx="333" cy="94"/>
            </a:xfrm>
            <a:custGeom>
              <a:avLst/>
              <a:gdLst>
                <a:gd name="T0" fmla="*/ 333 w 333"/>
                <a:gd name="T1" fmla="*/ 88 h 94"/>
                <a:gd name="T2" fmla="*/ 329 w 333"/>
                <a:gd name="T3" fmla="*/ 70 h 94"/>
                <a:gd name="T4" fmla="*/ 320 w 333"/>
                <a:gd name="T5" fmla="*/ 54 h 94"/>
                <a:gd name="T6" fmla="*/ 305 w 333"/>
                <a:gd name="T7" fmla="*/ 38 h 94"/>
                <a:gd name="T8" fmla="*/ 285 w 333"/>
                <a:gd name="T9" fmla="*/ 26 h 94"/>
                <a:gd name="T10" fmla="*/ 260 w 333"/>
                <a:gd name="T11" fmla="*/ 15 h 94"/>
                <a:gd name="T12" fmla="*/ 231 w 333"/>
                <a:gd name="T13" fmla="*/ 6 h 94"/>
                <a:gd name="T14" fmla="*/ 201 w 333"/>
                <a:gd name="T15" fmla="*/ 1 h 94"/>
                <a:gd name="T16" fmla="*/ 167 w 333"/>
                <a:gd name="T17" fmla="*/ 0 h 94"/>
                <a:gd name="T18" fmla="*/ 133 w 333"/>
                <a:gd name="T19" fmla="*/ 1 h 94"/>
                <a:gd name="T20" fmla="*/ 102 w 333"/>
                <a:gd name="T21" fmla="*/ 6 h 94"/>
                <a:gd name="T22" fmla="*/ 74 w 333"/>
                <a:gd name="T23" fmla="*/ 15 h 94"/>
                <a:gd name="T24" fmla="*/ 50 w 333"/>
                <a:gd name="T25" fmla="*/ 26 h 94"/>
                <a:gd name="T26" fmla="*/ 29 w 333"/>
                <a:gd name="T27" fmla="*/ 38 h 94"/>
                <a:gd name="T28" fmla="*/ 13 w 333"/>
                <a:gd name="T29" fmla="*/ 54 h 94"/>
                <a:gd name="T30" fmla="*/ 4 w 333"/>
                <a:gd name="T31" fmla="*/ 70 h 94"/>
                <a:gd name="T32" fmla="*/ 0 w 333"/>
                <a:gd name="T33" fmla="*/ 88 h 94"/>
                <a:gd name="T34" fmla="*/ 1 w 333"/>
                <a:gd name="T35" fmla="*/ 89 h 94"/>
                <a:gd name="T36" fmla="*/ 5 w 333"/>
                <a:gd name="T37" fmla="*/ 93 h 94"/>
                <a:gd name="T38" fmla="*/ 10 w 333"/>
                <a:gd name="T39" fmla="*/ 92 h 94"/>
                <a:gd name="T40" fmla="*/ 18 w 333"/>
                <a:gd name="T41" fmla="*/ 84 h 94"/>
                <a:gd name="T42" fmla="*/ 19 w 333"/>
                <a:gd name="T43" fmla="*/ 82 h 94"/>
                <a:gd name="T44" fmla="*/ 31 w 333"/>
                <a:gd name="T45" fmla="*/ 72 h 94"/>
                <a:gd name="T46" fmla="*/ 45 w 333"/>
                <a:gd name="T47" fmla="*/ 64 h 94"/>
                <a:gd name="T48" fmla="*/ 62 w 333"/>
                <a:gd name="T49" fmla="*/ 55 h 94"/>
                <a:gd name="T50" fmla="*/ 80 w 333"/>
                <a:gd name="T51" fmla="*/ 49 h 94"/>
                <a:gd name="T52" fmla="*/ 99 w 333"/>
                <a:gd name="T53" fmla="*/ 44 h 94"/>
                <a:gd name="T54" fmla="*/ 121 w 333"/>
                <a:gd name="T55" fmla="*/ 40 h 94"/>
                <a:gd name="T56" fmla="*/ 143 w 333"/>
                <a:gd name="T57" fmla="*/ 37 h 94"/>
                <a:gd name="T58" fmla="*/ 167 w 333"/>
                <a:gd name="T59" fmla="*/ 36 h 94"/>
                <a:gd name="T60" fmla="*/ 191 w 333"/>
                <a:gd name="T61" fmla="*/ 37 h 94"/>
                <a:gd name="T62" fmla="*/ 214 w 333"/>
                <a:gd name="T63" fmla="*/ 40 h 94"/>
                <a:gd name="T64" fmla="*/ 235 w 333"/>
                <a:gd name="T65" fmla="*/ 44 h 94"/>
                <a:gd name="T66" fmla="*/ 256 w 333"/>
                <a:gd name="T67" fmla="*/ 49 h 94"/>
                <a:gd name="T68" fmla="*/ 274 w 333"/>
                <a:gd name="T69" fmla="*/ 57 h 94"/>
                <a:gd name="T70" fmla="*/ 289 w 333"/>
                <a:gd name="T71" fmla="*/ 64 h 94"/>
                <a:gd name="T72" fmla="*/ 303 w 333"/>
                <a:gd name="T73" fmla="*/ 73 h 94"/>
                <a:gd name="T74" fmla="*/ 315 w 333"/>
                <a:gd name="T75" fmla="*/ 84 h 94"/>
                <a:gd name="T76" fmla="*/ 317 w 333"/>
                <a:gd name="T77" fmla="*/ 86 h 94"/>
                <a:gd name="T78" fmla="*/ 322 w 333"/>
                <a:gd name="T79" fmla="*/ 92 h 94"/>
                <a:gd name="T80" fmla="*/ 328 w 333"/>
                <a:gd name="T81" fmla="*/ 94 h 94"/>
                <a:gd name="T82" fmla="*/ 333 w 333"/>
                <a:gd name="T83" fmla="*/ 88 h 9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33"/>
                <a:gd name="T127" fmla="*/ 0 h 94"/>
                <a:gd name="T128" fmla="*/ 333 w 333"/>
                <a:gd name="T129" fmla="*/ 94 h 9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33" h="94">
                  <a:moveTo>
                    <a:pt x="333" y="88"/>
                  </a:moveTo>
                  <a:lnTo>
                    <a:pt x="329" y="70"/>
                  </a:lnTo>
                  <a:lnTo>
                    <a:pt x="320" y="54"/>
                  </a:lnTo>
                  <a:lnTo>
                    <a:pt x="305" y="38"/>
                  </a:lnTo>
                  <a:lnTo>
                    <a:pt x="285" y="26"/>
                  </a:lnTo>
                  <a:lnTo>
                    <a:pt x="260" y="15"/>
                  </a:lnTo>
                  <a:lnTo>
                    <a:pt x="231" y="6"/>
                  </a:lnTo>
                  <a:lnTo>
                    <a:pt x="201" y="1"/>
                  </a:lnTo>
                  <a:lnTo>
                    <a:pt x="167" y="0"/>
                  </a:lnTo>
                  <a:lnTo>
                    <a:pt x="133" y="1"/>
                  </a:lnTo>
                  <a:lnTo>
                    <a:pt x="102" y="6"/>
                  </a:lnTo>
                  <a:lnTo>
                    <a:pt x="74" y="15"/>
                  </a:lnTo>
                  <a:lnTo>
                    <a:pt x="50" y="26"/>
                  </a:lnTo>
                  <a:lnTo>
                    <a:pt x="29" y="38"/>
                  </a:lnTo>
                  <a:lnTo>
                    <a:pt x="13" y="54"/>
                  </a:lnTo>
                  <a:lnTo>
                    <a:pt x="4" y="70"/>
                  </a:lnTo>
                  <a:lnTo>
                    <a:pt x="0" y="88"/>
                  </a:lnTo>
                  <a:lnTo>
                    <a:pt x="1" y="89"/>
                  </a:lnTo>
                  <a:lnTo>
                    <a:pt x="5" y="93"/>
                  </a:lnTo>
                  <a:lnTo>
                    <a:pt x="10" y="92"/>
                  </a:lnTo>
                  <a:lnTo>
                    <a:pt x="18" y="84"/>
                  </a:lnTo>
                  <a:lnTo>
                    <a:pt x="19" y="82"/>
                  </a:lnTo>
                  <a:lnTo>
                    <a:pt x="31" y="72"/>
                  </a:lnTo>
                  <a:lnTo>
                    <a:pt x="45" y="64"/>
                  </a:lnTo>
                  <a:lnTo>
                    <a:pt x="62" y="55"/>
                  </a:lnTo>
                  <a:lnTo>
                    <a:pt x="80" y="49"/>
                  </a:lnTo>
                  <a:lnTo>
                    <a:pt x="99" y="44"/>
                  </a:lnTo>
                  <a:lnTo>
                    <a:pt x="121" y="40"/>
                  </a:lnTo>
                  <a:lnTo>
                    <a:pt x="143" y="37"/>
                  </a:lnTo>
                  <a:lnTo>
                    <a:pt x="167" y="36"/>
                  </a:lnTo>
                  <a:lnTo>
                    <a:pt x="191" y="37"/>
                  </a:lnTo>
                  <a:lnTo>
                    <a:pt x="214" y="40"/>
                  </a:lnTo>
                  <a:lnTo>
                    <a:pt x="235" y="44"/>
                  </a:lnTo>
                  <a:lnTo>
                    <a:pt x="256" y="49"/>
                  </a:lnTo>
                  <a:lnTo>
                    <a:pt x="274" y="57"/>
                  </a:lnTo>
                  <a:lnTo>
                    <a:pt x="289" y="64"/>
                  </a:lnTo>
                  <a:lnTo>
                    <a:pt x="303" y="73"/>
                  </a:lnTo>
                  <a:lnTo>
                    <a:pt x="315" y="84"/>
                  </a:lnTo>
                  <a:lnTo>
                    <a:pt x="317" y="86"/>
                  </a:lnTo>
                  <a:lnTo>
                    <a:pt x="322" y="92"/>
                  </a:lnTo>
                  <a:lnTo>
                    <a:pt x="328" y="94"/>
                  </a:lnTo>
                  <a:lnTo>
                    <a:pt x="333" y="88"/>
                  </a:lnTo>
                  <a:close/>
                </a:path>
              </a:pathLst>
            </a:custGeom>
            <a:solidFill>
              <a:srgbClr val="BFCC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2" name="Freeform 167"/>
            <p:cNvSpPr>
              <a:spLocks/>
            </p:cNvSpPr>
            <p:nvPr/>
          </p:nvSpPr>
          <p:spPr bwMode="auto">
            <a:xfrm>
              <a:off x="2523" y="3182"/>
              <a:ext cx="171" cy="94"/>
            </a:xfrm>
            <a:custGeom>
              <a:avLst/>
              <a:gdLst>
                <a:gd name="T0" fmla="*/ 0 w 171"/>
                <a:gd name="T1" fmla="*/ 11 h 94"/>
                <a:gd name="T2" fmla="*/ 0 w 171"/>
                <a:gd name="T3" fmla="*/ 11 h 94"/>
                <a:gd name="T4" fmla="*/ 34 w 171"/>
                <a:gd name="T5" fmla="*/ 11 h 94"/>
                <a:gd name="T6" fmla="*/ 64 w 171"/>
                <a:gd name="T7" fmla="*/ 16 h 94"/>
                <a:gd name="T8" fmla="*/ 92 w 171"/>
                <a:gd name="T9" fmla="*/ 25 h 94"/>
                <a:gd name="T10" fmla="*/ 116 w 171"/>
                <a:gd name="T11" fmla="*/ 35 h 94"/>
                <a:gd name="T12" fmla="*/ 136 w 171"/>
                <a:gd name="T13" fmla="*/ 48 h 94"/>
                <a:gd name="T14" fmla="*/ 149 w 171"/>
                <a:gd name="T15" fmla="*/ 63 h 94"/>
                <a:gd name="T16" fmla="*/ 159 w 171"/>
                <a:gd name="T17" fmla="*/ 77 h 94"/>
                <a:gd name="T18" fmla="*/ 161 w 171"/>
                <a:gd name="T19" fmla="*/ 94 h 94"/>
                <a:gd name="T20" fmla="*/ 171 w 171"/>
                <a:gd name="T21" fmla="*/ 94 h 94"/>
                <a:gd name="T22" fmla="*/ 166 w 171"/>
                <a:gd name="T23" fmla="*/ 74 h 94"/>
                <a:gd name="T24" fmla="*/ 156 w 171"/>
                <a:gd name="T25" fmla="*/ 57 h 94"/>
                <a:gd name="T26" fmla="*/ 141 w 171"/>
                <a:gd name="T27" fmla="*/ 41 h 94"/>
                <a:gd name="T28" fmla="*/ 119 w 171"/>
                <a:gd name="T29" fmla="*/ 28 h 94"/>
                <a:gd name="T30" fmla="*/ 95 w 171"/>
                <a:gd name="T31" fmla="*/ 17 h 94"/>
                <a:gd name="T32" fmla="*/ 64 w 171"/>
                <a:gd name="T33" fmla="*/ 8 h 94"/>
                <a:gd name="T34" fmla="*/ 34 w 171"/>
                <a:gd name="T35" fmla="*/ 3 h 94"/>
                <a:gd name="T36" fmla="*/ 0 w 171"/>
                <a:gd name="T37" fmla="*/ 0 h 94"/>
                <a:gd name="T38" fmla="*/ 0 w 171"/>
                <a:gd name="T39" fmla="*/ 0 h 94"/>
                <a:gd name="T40" fmla="*/ 0 w 171"/>
                <a:gd name="T41" fmla="*/ 11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1"/>
                <a:gd name="T64" fmla="*/ 0 h 94"/>
                <a:gd name="T65" fmla="*/ 171 w 171"/>
                <a:gd name="T66" fmla="*/ 94 h 9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1" h="94">
                  <a:moveTo>
                    <a:pt x="0" y="11"/>
                  </a:moveTo>
                  <a:lnTo>
                    <a:pt x="0" y="11"/>
                  </a:lnTo>
                  <a:lnTo>
                    <a:pt x="34" y="11"/>
                  </a:lnTo>
                  <a:lnTo>
                    <a:pt x="64" y="16"/>
                  </a:lnTo>
                  <a:lnTo>
                    <a:pt x="92" y="25"/>
                  </a:lnTo>
                  <a:lnTo>
                    <a:pt x="116" y="35"/>
                  </a:lnTo>
                  <a:lnTo>
                    <a:pt x="136" y="48"/>
                  </a:lnTo>
                  <a:lnTo>
                    <a:pt x="149" y="63"/>
                  </a:lnTo>
                  <a:lnTo>
                    <a:pt x="159" y="77"/>
                  </a:lnTo>
                  <a:lnTo>
                    <a:pt x="161" y="94"/>
                  </a:lnTo>
                  <a:lnTo>
                    <a:pt x="171" y="94"/>
                  </a:lnTo>
                  <a:lnTo>
                    <a:pt x="166" y="74"/>
                  </a:lnTo>
                  <a:lnTo>
                    <a:pt x="156" y="57"/>
                  </a:lnTo>
                  <a:lnTo>
                    <a:pt x="141" y="41"/>
                  </a:lnTo>
                  <a:lnTo>
                    <a:pt x="119" y="28"/>
                  </a:lnTo>
                  <a:lnTo>
                    <a:pt x="95" y="17"/>
                  </a:lnTo>
                  <a:lnTo>
                    <a:pt x="64" y="8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3" name="Freeform 168"/>
            <p:cNvSpPr>
              <a:spLocks/>
            </p:cNvSpPr>
            <p:nvPr/>
          </p:nvSpPr>
          <p:spPr bwMode="auto">
            <a:xfrm>
              <a:off x="2351" y="3182"/>
              <a:ext cx="172" cy="95"/>
            </a:xfrm>
            <a:custGeom>
              <a:avLst/>
              <a:gdLst>
                <a:gd name="T0" fmla="*/ 9 w 172"/>
                <a:gd name="T1" fmla="*/ 92 h 95"/>
                <a:gd name="T2" fmla="*/ 10 w 172"/>
                <a:gd name="T3" fmla="*/ 94 h 95"/>
                <a:gd name="T4" fmla="*/ 12 w 172"/>
                <a:gd name="T5" fmla="*/ 77 h 95"/>
                <a:gd name="T6" fmla="*/ 22 w 172"/>
                <a:gd name="T7" fmla="*/ 63 h 95"/>
                <a:gd name="T8" fmla="*/ 36 w 172"/>
                <a:gd name="T9" fmla="*/ 48 h 95"/>
                <a:gd name="T10" fmla="*/ 56 w 172"/>
                <a:gd name="T11" fmla="*/ 35 h 95"/>
                <a:gd name="T12" fmla="*/ 80 w 172"/>
                <a:gd name="T13" fmla="*/ 25 h 95"/>
                <a:gd name="T14" fmla="*/ 107 w 172"/>
                <a:gd name="T15" fmla="*/ 16 h 95"/>
                <a:gd name="T16" fmla="*/ 138 w 172"/>
                <a:gd name="T17" fmla="*/ 11 h 95"/>
                <a:gd name="T18" fmla="*/ 172 w 172"/>
                <a:gd name="T19" fmla="*/ 11 h 95"/>
                <a:gd name="T20" fmla="*/ 172 w 172"/>
                <a:gd name="T21" fmla="*/ 0 h 95"/>
                <a:gd name="T22" fmla="*/ 138 w 172"/>
                <a:gd name="T23" fmla="*/ 3 h 95"/>
                <a:gd name="T24" fmla="*/ 107 w 172"/>
                <a:gd name="T25" fmla="*/ 8 h 95"/>
                <a:gd name="T26" fmla="*/ 78 w 172"/>
                <a:gd name="T27" fmla="*/ 17 h 95"/>
                <a:gd name="T28" fmla="*/ 53 w 172"/>
                <a:gd name="T29" fmla="*/ 28 h 95"/>
                <a:gd name="T30" fmla="*/ 32 w 172"/>
                <a:gd name="T31" fmla="*/ 41 h 95"/>
                <a:gd name="T32" fmla="*/ 15 w 172"/>
                <a:gd name="T33" fmla="*/ 57 h 95"/>
                <a:gd name="T34" fmla="*/ 5 w 172"/>
                <a:gd name="T35" fmla="*/ 74 h 95"/>
                <a:gd name="T36" fmla="*/ 0 w 172"/>
                <a:gd name="T37" fmla="*/ 94 h 95"/>
                <a:gd name="T38" fmla="*/ 1 w 172"/>
                <a:gd name="T39" fmla="*/ 95 h 95"/>
                <a:gd name="T40" fmla="*/ 9 w 172"/>
                <a:gd name="T41" fmla="*/ 92 h 9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2"/>
                <a:gd name="T64" fmla="*/ 0 h 95"/>
                <a:gd name="T65" fmla="*/ 172 w 172"/>
                <a:gd name="T66" fmla="*/ 95 h 9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2" h="95">
                  <a:moveTo>
                    <a:pt x="9" y="92"/>
                  </a:moveTo>
                  <a:lnTo>
                    <a:pt x="10" y="94"/>
                  </a:lnTo>
                  <a:lnTo>
                    <a:pt x="12" y="77"/>
                  </a:lnTo>
                  <a:lnTo>
                    <a:pt x="22" y="63"/>
                  </a:lnTo>
                  <a:lnTo>
                    <a:pt x="36" y="48"/>
                  </a:lnTo>
                  <a:lnTo>
                    <a:pt x="56" y="35"/>
                  </a:lnTo>
                  <a:lnTo>
                    <a:pt x="80" y="25"/>
                  </a:lnTo>
                  <a:lnTo>
                    <a:pt x="107" y="16"/>
                  </a:lnTo>
                  <a:lnTo>
                    <a:pt x="138" y="11"/>
                  </a:lnTo>
                  <a:lnTo>
                    <a:pt x="172" y="11"/>
                  </a:lnTo>
                  <a:lnTo>
                    <a:pt x="172" y="0"/>
                  </a:lnTo>
                  <a:lnTo>
                    <a:pt x="138" y="3"/>
                  </a:lnTo>
                  <a:lnTo>
                    <a:pt x="107" y="8"/>
                  </a:lnTo>
                  <a:lnTo>
                    <a:pt x="78" y="17"/>
                  </a:lnTo>
                  <a:lnTo>
                    <a:pt x="53" y="28"/>
                  </a:lnTo>
                  <a:lnTo>
                    <a:pt x="32" y="41"/>
                  </a:lnTo>
                  <a:lnTo>
                    <a:pt x="15" y="57"/>
                  </a:lnTo>
                  <a:lnTo>
                    <a:pt x="5" y="74"/>
                  </a:lnTo>
                  <a:lnTo>
                    <a:pt x="0" y="94"/>
                  </a:lnTo>
                  <a:lnTo>
                    <a:pt x="1" y="95"/>
                  </a:lnTo>
                  <a:lnTo>
                    <a:pt x="9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4" name="Freeform 169"/>
            <p:cNvSpPr>
              <a:spLocks/>
            </p:cNvSpPr>
            <p:nvPr/>
          </p:nvSpPr>
          <p:spPr bwMode="auto">
            <a:xfrm>
              <a:off x="2352" y="3269"/>
              <a:ext cx="26" cy="16"/>
            </a:xfrm>
            <a:custGeom>
              <a:avLst/>
              <a:gdLst>
                <a:gd name="T0" fmla="*/ 20 w 26"/>
                <a:gd name="T1" fmla="*/ 0 h 16"/>
                <a:gd name="T2" fmla="*/ 18 w 26"/>
                <a:gd name="T3" fmla="*/ 0 h 16"/>
                <a:gd name="T4" fmla="*/ 11 w 26"/>
                <a:gd name="T5" fmla="*/ 7 h 16"/>
                <a:gd name="T6" fmla="*/ 10 w 26"/>
                <a:gd name="T7" fmla="*/ 8 h 16"/>
                <a:gd name="T8" fmla="*/ 8 w 26"/>
                <a:gd name="T9" fmla="*/ 5 h 16"/>
                <a:gd name="T10" fmla="*/ 8 w 26"/>
                <a:gd name="T11" fmla="*/ 5 h 16"/>
                <a:gd name="T12" fmla="*/ 0 w 26"/>
                <a:gd name="T13" fmla="*/ 8 h 16"/>
                <a:gd name="T14" fmla="*/ 3 w 26"/>
                <a:gd name="T15" fmla="*/ 11 h 16"/>
                <a:gd name="T16" fmla="*/ 8 w 26"/>
                <a:gd name="T17" fmla="*/ 16 h 16"/>
                <a:gd name="T18" fmla="*/ 16 w 26"/>
                <a:gd name="T19" fmla="*/ 14 h 16"/>
                <a:gd name="T20" fmla="*/ 26 w 26"/>
                <a:gd name="T21" fmla="*/ 5 h 16"/>
                <a:gd name="T22" fmla="*/ 24 w 26"/>
                <a:gd name="T23" fmla="*/ 5 h 16"/>
                <a:gd name="T24" fmla="*/ 20 w 26"/>
                <a:gd name="T25" fmla="*/ 0 h 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"/>
                <a:gd name="T40" fmla="*/ 0 h 16"/>
                <a:gd name="T41" fmla="*/ 26 w 26"/>
                <a:gd name="T42" fmla="*/ 16 h 1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" h="16">
                  <a:moveTo>
                    <a:pt x="20" y="0"/>
                  </a:moveTo>
                  <a:lnTo>
                    <a:pt x="18" y="0"/>
                  </a:lnTo>
                  <a:lnTo>
                    <a:pt x="11" y="7"/>
                  </a:lnTo>
                  <a:lnTo>
                    <a:pt x="10" y="8"/>
                  </a:lnTo>
                  <a:lnTo>
                    <a:pt x="8" y="5"/>
                  </a:lnTo>
                  <a:lnTo>
                    <a:pt x="0" y="8"/>
                  </a:lnTo>
                  <a:lnTo>
                    <a:pt x="3" y="11"/>
                  </a:lnTo>
                  <a:lnTo>
                    <a:pt x="8" y="16"/>
                  </a:lnTo>
                  <a:lnTo>
                    <a:pt x="16" y="14"/>
                  </a:lnTo>
                  <a:lnTo>
                    <a:pt x="26" y="5"/>
                  </a:lnTo>
                  <a:lnTo>
                    <a:pt x="24" y="5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5" name="Freeform 170"/>
            <p:cNvSpPr>
              <a:spLocks/>
            </p:cNvSpPr>
            <p:nvPr/>
          </p:nvSpPr>
          <p:spPr bwMode="auto">
            <a:xfrm>
              <a:off x="2372" y="3268"/>
              <a:ext cx="6" cy="6"/>
            </a:xfrm>
            <a:custGeom>
              <a:avLst/>
              <a:gdLst>
                <a:gd name="T0" fmla="*/ 1 w 6"/>
                <a:gd name="T1" fmla="*/ 0 h 6"/>
                <a:gd name="T2" fmla="*/ 1 w 6"/>
                <a:gd name="T3" fmla="*/ 0 h 6"/>
                <a:gd name="T4" fmla="*/ 0 w 6"/>
                <a:gd name="T5" fmla="*/ 1 h 6"/>
                <a:gd name="T6" fmla="*/ 4 w 6"/>
                <a:gd name="T7" fmla="*/ 6 h 6"/>
                <a:gd name="T8" fmla="*/ 6 w 6"/>
                <a:gd name="T9" fmla="*/ 5 h 6"/>
                <a:gd name="T10" fmla="*/ 6 w 6"/>
                <a:gd name="T11" fmla="*/ 5 h 6"/>
                <a:gd name="T12" fmla="*/ 1 w 6"/>
                <a:gd name="T13" fmla="*/ 0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"/>
                <a:gd name="T22" fmla="*/ 0 h 6"/>
                <a:gd name="T23" fmla="*/ 6 w 6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" h="6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4" y="6"/>
                  </a:lnTo>
                  <a:lnTo>
                    <a:pt x="6" y="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6" name="Freeform 171"/>
            <p:cNvSpPr>
              <a:spLocks/>
            </p:cNvSpPr>
            <p:nvPr/>
          </p:nvSpPr>
          <p:spPr bwMode="auto">
            <a:xfrm>
              <a:off x="2373" y="3219"/>
              <a:ext cx="150" cy="54"/>
            </a:xfrm>
            <a:custGeom>
              <a:avLst/>
              <a:gdLst>
                <a:gd name="T0" fmla="*/ 150 w 150"/>
                <a:gd name="T1" fmla="*/ 0 h 54"/>
                <a:gd name="T2" fmla="*/ 150 w 150"/>
                <a:gd name="T3" fmla="*/ 0 h 54"/>
                <a:gd name="T4" fmla="*/ 126 w 150"/>
                <a:gd name="T5" fmla="*/ 2 h 54"/>
                <a:gd name="T6" fmla="*/ 104 w 150"/>
                <a:gd name="T7" fmla="*/ 5 h 54"/>
                <a:gd name="T8" fmla="*/ 82 w 150"/>
                <a:gd name="T9" fmla="*/ 9 h 54"/>
                <a:gd name="T10" fmla="*/ 62 w 150"/>
                <a:gd name="T11" fmla="*/ 14 h 54"/>
                <a:gd name="T12" fmla="*/ 43 w 150"/>
                <a:gd name="T13" fmla="*/ 20 h 54"/>
                <a:gd name="T14" fmla="*/ 27 w 150"/>
                <a:gd name="T15" fmla="*/ 29 h 54"/>
                <a:gd name="T16" fmla="*/ 12 w 150"/>
                <a:gd name="T17" fmla="*/ 37 h 54"/>
                <a:gd name="T18" fmla="*/ 0 w 150"/>
                <a:gd name="T19" fmla="*/ 49 h 54"/>
                <a:gd name="T20" fmla="*/ 5 w 150"/>
                <a:gd name="T21" fmla="*/ 54 h 54"/>
                <a:gd name="T22" fmla="*/ 17 w 150"/>
                <a:gd name="T23" fmla="*/ 45 h 54"/>
                <a:gd name="T24" fmla="*/ 29 w 150"/>
                <a:gd name="T25" fmla="*/ 37 h 54"/>
                <a:gd name="T26" fmla="*/ 46 w 150"/>
                <a:gd name="T27" fmla="*/ 28 h 54"/>
                <a:gd name="T28" fmla="*/ 64 w 150"/>
                <a:gd name="T29" fmla="*/ 22 h 54"/>
                <a:gd name="T30" fmla="*/ 82 w 150"/>
                <a:gd name="T31" fmla="*/ 17 h 54"/>
                <a:gd name="T32" fmla="*/ 104 w 150"/>
                <a:gd name="T33" fmla="*/ 13 h 54"/>
                <a:gd name="T34" fmla="*/ 126 w 150"/>
                <a:gd name="T35" fmla="*/ 10 h 54"/>
                <a:gd name="T36" fmla="*/ 150 w 150"/>
                <a:gd name="T37" fmla="*/ 10 h 54"/>
                <a:gd name="T38" fmla="*/ 150 w 150"/>
                <a:gd name="T39" fmla="*/ 10 h 54"/>
                <a:gd name="T40" fmla="*/ 150 w 150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0"/>
                <a:gd name="T64" fmla="*/ 0 h 54"/>
                <a:gd name="T65" fmla="*/ 150 w 150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0" h="54">
                  <a:moveTo>
                    <a:pt x="150" y="0"/>
                  </a:moveTo>
                  <a:lnTo>
                    <a:pt x="150" y="0"/>
                  </a:lnTo>
                  <a:lnTo>
                    <a:pt x="126" y="2"/>
                  </a:lnTo>
                  <a:lnTo>
                    <a:pt x="104" y="5"/>
                  </a:lnTo>
                  <a:lnTo>
                    <a:pt x="82" y="9"/>
                  </a:lnTo>
                  <a:lnTo>
                    <a:pt x="62" y="14"/>
                  </a:lnTo>
                  <a:lnTo>
                    <a:pt x="43" y="20"/>
                  </a:lnTo>
                  <a:lnTo>
                    <a:pt x="27" y="29"/>
                  </a:lnTo>
                  <a:lnTo>
                    <a:pt x="12" y="37"/>
                  </a:lnTo>
                  <a:lnTo>
                    <a:pt x="0" y="49"/>
                  </a:lnTo>
                  <a:lnTo>
                    <a:pt x="5" y="54"/>
                  </a:lnTo>
                  <a:lnTo>
                    <a:pt x="17" y="45"/>
                  </a:lnTo>
                  <a:lnTo>
                    <a:pt x="29" y="37"/>
                  </a:lnTo>
                  <a:lnTo>
                    <a:pt x="46" y="28"/>
                  </a:lnTo>
                  <a:lnTo>
                    <a:pt x="64" y="22"/>
                  </a:lnTo>
                  <a:lnTo>
                    <a:pt x="82" y="17"/>
                  </a:lnTo>
                  <a:lnTo>
                    <a:pt x="104" y="13"/>
                  </a:lnTo>
                  <a:lnTo>
                    <a:pt x="126" y="10"/>
                  </a:lnTo>
                  <a:lnTo>
                    <a:pt x="150" y="1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7" name="Freeform 172"/>
            <p:cNvSpPr>
              <a:spLocks/>
            </p:cNvSpPr>
            <p:nvPr/>
          </p:nvSpPr>
          <p:spPr bwMode="auto">
            <a:xfrm>
              <a:off x="2523" y="3219"/>
              <a:ext cx="152" cy="55"/>
            </a:xfrm>
            <a:custGeom>
              <a:avLst/>
              <a:gdLst>
                <a:gd name="T0" fmla="*/ 152 w 152"/>
                <a:gd name="T1" fmla="*/ 50 h 55"/>
                <a:gd name="T2" fmla="*/ 150 w 152"/>
                <a:gd name="T3" fmla="*/ 50 h 55"/>
                <a:gd name="T4" fmla="*/ 138 w 152"/>
                <a:gd name="T5" fmla="*/ 39 h 55"/>
                <a:gd name="T6" fmla="*/ 124 w 152"/>
                <a:gd name="T7" fmla="*/ 29 h 55"/>
                <a:gd name="T8" fmla="*/ 108 w 152"/>
                <a:gd name="T9" fmla="*/ 22 h 55"/>
                <a:gd name="T10" fmla="*/ 90 w 152"/>
                <a:gd name="T11" fmla="*/ 14 h 55"/>
                <a:gd name="T12" fmla="*/ 68 w 152"/>
                <a:gd name="T13" fmla="*/ 9 h 55"/>
                <a:gd name="T14" fmla="*/ 47 w 152"/>
                <a:gd name="T15" fmla="*/ 5 h 55"/>
                <a:gd name="T16" fmla="*/ 24 w 152"/>
                <a:gd name="T17" fmla="*/ 2 h 55"/>
                <a:gd name="T18" fmla="*/ 0 w 152"/>
                <a:gd name="T19" fmla="*/ 0 h 55"/>
                <a:gd name="T20" fmla="*/ 0 w 152"/>
                <a:gd name="T21" fmla="*/ 10 h 55"/>
                <a:gd name="T22" fmla="*/ 24 w 152"/>
                <a:gd name="T23" fmla="*/ 10 h 55"/>
                <a:gd name="T24" fmla="*/ 47 w 152"/>
                <a:gd name="T25" fmla="*/ 13 h 55"/>
                <a:gd name="T26" fmla="*/ 68 w 152"/>
                <a:gd name="T27" fmla="*/ 17 h 55"/>
                <a:gd name="T28" fmla="*/ 87 w 152"/>
                <a:gd name="T29" fmla="*/ 22 h 55"/>
                <a:gd name="T30" fmla="*/ 106 w 152"/>
                <a:gd name="T31" fmla="*/ 29 h 55"/>
                <a:gd name="T32" fmla="*/ 121 w 152"/>
                <a:gd name="T33" fmla="*/ 37 h 55"/>
                <a:gd name="T34" fmla="*/ 133 w 152"/>
                <a:gd name="T35" fmla="*/ 46 h 55"/>
                <a:gd name="T36" fmla="*/ 146 w 152"/>
                <a:gd name="T37" fmla="*/ 55 h 55"/>
                <a:gd name="T38" fmla="*/ 144 w 152"/>
                <a:gd name="T39" fmla="*/ 55 h 55"/>
                <a:gd name="T40" fmla="*/ 152 w 152"/>
                <a:gd name="T41" fmla="*/ 50 h 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2"/>
                <a:gd name="T64" fmla="*/ 0 h 55"/>
                <a:gd name="T65" fmla="*/ 152 w 152"/>
                <a:gd name="T66" fmla="*/ 55 h 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2" h="55">
                  <a:moveTo>
                    <a:pt x="152" y="50"/>
                  </a:moveTo>
                  <a:lnTo>
                    <a:pt x="150" y="50"/>
                  </a:lnTo>
                  <a:lnTo>
                    <a:pt x="138" y="39"/>
                  </a:lnTo>
                  <a:lnTo>
                    <a:pt x="124" y="29"/>
                  </a:lnTo>
                  <a:lnTo>
                    <a:pt x="108" y="22"/>
                  </a:lnTo>
                  <a:lnTo>
                    <a:pt x="90" y="14"/>
                  </a:lnTo>
                  <a:lnTo>
                    <a:pt x="68" y="9"/>
                  </a:lnTo>
                  <a:lnTo>
                    <a:pt x="47" y="5"/>
                  </a:lnTo>
                  <a:lnTo>
                    <a:pt x="24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24" y="10"/>
                  </a:lnTo>
                  <a:lnTo>
                    <a:pt x="47" y="13"/>
                  </a:lnTo>
                  <a:lnTo>
                    <a:pt x="68" y="17"/>
                  </a:lnTo>
                  <a:lnTo>
                    <a:pt x="87" y="22"/>
                  </a:lnTo>
                  <a:lnTo>
                    <a:pt x="106" y="29"/>
                  </a:lnTo>
                  <a:lnTo>
                    <a:pt x="121" y="37"/>
                  </a:lnTo>
                  <a:lnTo>
                    <a:pt x="133" y="46"/>
                  </a:lnTo>
                  <a:lnTo>
                    <a:pt x="146" y="55"/>
                  </a:lnTo>
                  <a:lnTo>
                    <a:pt x="144" y="55"/>
                  </a:lnTo>
                  <a:lnTo>
                    <a:pt x="152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8" name="Freeform 173"/>
            <p:cNvSpPr>
              <a:spLocks/>
            </p:cNvSpPr>
            <p:nvPr/>
          </p:nvSpPr>
          <p:spPr bwMode="auto">
            <a:xfrm>
              <a:off x="2667" y="3269"/>
              <a:ext cx="27" cy="17"/>
            </a:xfrm>
            <a:custGeom>
              <a:avLst/>
              <a:gdLst>
                <a:gd name="T0" fmla="*/ 17 w 27"/>
                <a:gd name="T1" fmla="*/ 7 h 17"/>
                <a:gd name="T2" fmla="*/ 18 w 27"/>
                <a:gd name="T3" fmla="*/ 5 h 17"/>
                <a:gd name="T4" fmla="*/ 16 w 27"/>
                <a:gd name="T5" fmla="*/ 9 h 17"/>
                <a:gd name="T6" fmla="*/ 14 w 27"/>
                <a:gd name="T7" fmla="*/ 7 h 17"/>
                <a:gd name="T8" fmla="*/ 9 w 27"/>
                <a:gd name="T9" fmla="*/ 3 h 17"/>
                <a:gd name="T10" fmla="*/ 8 w 27"/>
                <a:gd name="T11" fmla="*/ 0 h 17"/>
                <a:gd name="T12" fmla="*/ 0 w 27"/>
                <a:gd name="T13" fmla="*/ 5 h 17"/>
                <a:gd name="T14" fmla="*/ 4 w 27"/>
                <a:gd name="T15" fmla="*/ 8 h 17"/>
                <a:gd name="T16" fmla="*/ 9 w 27"/>
                <a:gd name="T17" fmla="*/ 14 h 17"/>
                <a:gd name="T18" fmla="*/ 18 w 27"/>
                <a:gd name="T19" fmla="*/ 17 h 17"/>
                <a:gd name="T20" fmla="*/ 26 w 27"/>
                <a:gd name="T21" fmla="*/ 8 h 17"/>
                <a:gd name="T22" fmla="*/ 27 w 27"/>
                <a:gd name="T23" fmla="*/ 7 h 17"/>
                <a:gd name="T24" fmla="*/ 26 w 27"/>
                <a:gd name="T25" fmla="*/ 8 h 17"/>
                <a:gd name="T26" fmla="*/ 26 w 27"/>
                <a:gd name="T27" fmla="*/ 7 h 17"/>
                <a:gd name="T28" fmla="*/ 27 w 27"/>
                <a:gd name="T29" fmla="*/ 7 h 17"/>
                <a:gd name="T30" fmla="*/ 17 w 27"/>
                <a:gd name="T31" fmla="*/ 7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"/>
                <a:gd name="T49" fmla="*/ 0 h 17"/>
                <a:gd name="T50" fmla="*/ 27 w 27"/>
                <a:gd name="T51" fmla="*/ 17 h 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" h="17">
                  <a:moveTo>
                    <a:pt x="17" y="7"/>
                  </a:moveTo>
                  <a:lnTo>
                    <a:pt x="18" y="5"/>
                  </a:lnTo>
                  <a:lnTo>
                    <a:pt x="16" y="9"/>
                  </a:lnTo>
                  <a:lnTo>
                    <a:pt x="14" y="7"/>
                  </a:lnTo>
                  <a:lnTo>
                    <a:pt x="9" y="3"/>
                  </a:lnTo>
                  <a:lnTo>
                    <a:pt x="8" y="0"/>
                  </a:lnTo>
                  <a:lnTo>
                    <a:pt x="0" y="5"/>
                  </a:lnTo>
                  <a:lnTo>
                    <a:pt x="4" y="8"/>
                  </a:lnTo>
                  <a:lnTo>
                    <a:pt x="9" y="14"/>
                  </a:lnTo>
                  <a:lnTo>
                    <a:pt x="18" y="17"/>
                  </a:lnTo>
                  <a:lnTo>
                    <a:pt x="26" y="8"/>
                  </a:lnTo>
                  <a:lnTo>
                    <a:pt x="27" y="7"/>
                  </a:lnTo>
                  <a:lnTo>
                    <a:pt x="26" y="8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17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59" name="Freeform 174"/>
            <p:cNvSpPr>
              <a:spLocks/>
            </p:cNvSpPr>
            <p:nvPr/>
          </p:nvSpPr>
          <p:spPr bwMode="auto">
            <a:xfrm>
              <a:off x="2419" y="3188"/>
              <a:ext cx="229" cy="62"/>
            </a:xfrm>
            <a:custGeom>
              <a:avLst/>
              <a:gdLst>
                <a:gd name="T0" fmla="*/ 11 w 229"/>
                <a:gd name="T1" fmla="*/ 51 h 62"/>
                <a:gd name="T2" fmla="*/ 35 w 229"/>
                <a:gd name="T3" fmla="*/ 44 h 62"/>
                <a:gd name="T4" fmla="*/ 60 w 229"/>
                <a:gd name="T5" fmla="*/ 38 h 62"/>
                <a:gd name="T6" fmla="*/ 90 w 229"/>
                <a:gd name="T7" fmla="*/ 36 h 62"/>
                <a:gd name="T8" fmla="*/ 120 w 229"/>
                <a:gd name="T9" fmla="*/ 36 h 62"/>
                <a:gd name="T10" fmla="*/ 151 w 229"/>
                <a:gd name="T11" fmla="*/ 40 h 62"/>
                <a:gd name="T12" fmla="*/ 180 w 229"/>
                <a:gd name="T13" fmla="*/ 45 h 62"/>
                <a:gd name="T14" fmla="*/ 206 w 229"/>
                <a:gd name="T15" fmla="*/ 54 h 62"/>
                <a:gd name="T16" fmla="*/ 226 w 229"/>
                <a:gd name="T17" fmla="*/ 62 h 62"/>
                <a:gd name="T18" fmla="*/ 228 w 229"/>
                <a:gd name="T19" fmla="*/ 54 h 62"/>
                <a:gd name="T20" fmla="*/ 218 w 229"/>
                <a:gd name="T21" fmla="*/ 36 h 62"/>
                <a:gd name="T22" fmla="*/ 208 w 229"/>
                <a:gd name="T23" fmla="*/ 22 h 62"/>
                <a:gd name="T24" fmla="*/ 195 w 229"/>
                <a:gd name="T25" fmla="*/ 15 h 62"/>
                <a:gd name="T26" fmla="*/ 172 w 229"/>
                <a:gd name="T27" fmla="*/ 7 h 62"/>
                <a:gd name="T28" fmla="*/ 147 w 229"/>
                <a:gd name="T29" fmla="*/ 2 h 62"/>
                <a:gd name="T30" fmla="*/ 119 w 229"/>
                <a:gd name="T31" fmla="*/ 0 h 62"/>
                <a:gd name="T32" fmla="*/ 90 w 229"/>
                <a:gd name="T33" fmla="*/ 0 h 62"/>
                <a:gd name="T34" fmla="*/ 62 w 229"/>
                <a:gd name="T35" fmla="*/ 2 h 62"/>
                <a:gd name="T36" fmla="*/ 36 w 229"/>
                <a:gd name="T37" fmla="*/ 7 h 62"/>
                <a:gd name="T38" fmla="*/ 13 w 229"/>
                <a:gd name="T39" fmla="*/ 14 h 62"/>
                <a:gd name="T40" fmla="*/ 2 w 229"/>
                <a:gd name="T41" fmla="*/ 19 h 62"/>
                <a:gd name="T42" fmla="*/ 8 w 229"/>
                <a:gd name="T43" fmla="*/ 22 h 62"/>
                <a:gd name="T44" fmla="*/ 20 w 229"/>
                <a:gd name="T45" fmla="*/ 24 h 62"/>
                <a:gd name="T46" fmla="*/ 44 w 229"/>
                <a:gd name="T47" fmla="*/ 20 h 62"/>
                <a:gd name="T48" fmla="*/ 75 w 229"/>
                <a:gd name="T49" fmla="*/ 10 h 62"/>
                <a:gd name="T50" fmla="*/ 96 w 229"/>
                <a:gd name="T51" fmla="*/ 7 h 62"/>
                <a:gd name="T52" fmla="*/ 105 w 229"/>
                <a:gd name="T53" fmla="*/ 11 h 62"/>
                <a:gd name="T54" fmla="*/ 105 w 229"/>
                <a:gd name="T55" fmla="*/ 16 h 62"/>
                <a:gd name="T56" fmla="*/ 105 w 229"/>
                <a:gd name="T57" fmla="*/ 18 h 62"/>
                <a:gd name="T58" fmla="*/ 111 w 229"/>
                <a:gd name="T59" fmla="*/ 11 h 62"/>
                <a:gd name="T60" fmla="*/ 111 w 229"/>
                <a:gd name="T61" fmla="*/ 5 h 62"/>
                <a:gd name="T62" fmla="*/ 130 w 229"/>
                <a:gd name="T63" fmla="*/ 7 h 62"/>
                <a:gd name="T64" fmla="*/ 155 w 229"/>
                <a:gd name="T65" fmla="*/ 13 h 62"/>
                <a:gd name="T66" fmla="*/ 177 w 229"/>
                <a:gd name="T67" fmla="*/ 22 h 62"/>
                <a:gd name="T68" fmla="*/ 189 w 229"/>
                <a:gd name="T69" fmla="*/ 36 h 62"/>
                <a:gd name="T70" fmla="*/ 179 w 229"/>
                <a:gd name="T71" fmla="*/ 38 h 62"/>
                <a:gd name="T72" fmla="*/ 161 w 229"/>
                <a:gd name="T73" fmla="*/ 35 h 62"/>
                <a:gd name="T74" fmla="*/ 142 w 229"/>
                <a:gd name="T75" fmla="*/ 32 h 62"/>
                <a:gd name="T76" fmla="*/ 120 w 229"/>
                <a:gd name="T77" fmla="*/ 29 h 62"/>
                <a:gd name="T78" fmla="*/ 102 w 229"/>
                <a:gd name="T79" fmla="*/ 29 h 62"/>
                <a:gd name="T80" fmla="*/ 90 w 229"/>
                <a:gd name="T81" fmla="*/ 32 h 62"/>
                <a:gd name="T82" fmla="*/ 91 w 229"/>
                <a:gd name="T83" fmla="*/ 26 h 62"/>
                <a:gd name="T84" fmla="*/ 94 w 229"/>
                <a:gd name="T85" fmla="*/ 23 h 62"/>
                <a:gd name="T86" fmla="*/ 81 w 229"/>
                <a:gd name="T87" fmla="*/ 26 h 62"/>
                <a:gd name="T88" fmla="*/ 67 w 229"/>
                <a:gd name="T89" fmla="*/ 36 h 62"/>
                <a:gd name="T90" fmla="*/ 47 w 229"/>
                <a:gd name="T91" fmla="*/ 37 h 62"/>
                <a:gd name="T92" fmla="*/ 39 w 229"/>
                <a:gd name="T93" fmla="*/ 37 h 62"/>
                <a:gd name="T94" fmla="*/ 29 w 229"/>
                <a:gd name="T95" fmla="*/ 38 h 62"/>
                <a:gd name="T96" fmla="*/ 17 w 229"/>
                <a:gd name="T97" fmla="*/ 42 h 62"/>
                <a:gd name="T98" fmla="*/ 5 w 229"/>
                <a:gd name="T99" fmla="*/ 49 h 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9"/>
                <a:gd name="T151" fmla="*/ 0 h 62"/>
                <a:gd name="T152" fmla="*/ 229 w 229"/>
                <a:gd name="T153" fmla="*/ 62 h 6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9" h="62">
                  <a:moveTo>
                    <a:pt x="0" y="55"/>
                  </a:moveTo>
                  <a:lnTo>
                    <a:pt x="11" y="51"/>
                  </a:lnTo>
                  <a:lnTo>
                    <a:pt x="23" y="48"/>
                  </a:lnTo>
                  <a:lnTo>
                    <a:pt x="35" y="44"/>
                  </a:lnTo>
                  <a:lnTo>
                    <a:pt x="47" y="41"/>
                  </a:lnTo>
                  <a:lnTo>
                    <a:pt x="60" y="38"/>
                  </a:lnTo>
                  <a:lnTo>
                    <a:pt x="75" y="37"/>
                  </a:lnTo>
                  <a:lnTo>
                    <a:pt x="90" y="36"/>
                  </a:lnTo>
                  <a:lnTo>
                    <a:pt x="104" y="36"/>
                  </a:lnTo>
                  <a:lnTo>
                    <a:pt x="120" y="36"/>
                  </a:lnTo>
                  <a:lnTo>
                    <a:pt x="136" y="37"/>
                  </a:lnTo>
                  <a:lnTo>
                    <a:pt x="151" y="40"/>
                  </a:lnTo>
                  <a:lnTo>
                    <a:pt x="166" y="42"/>
                  </a:lnTo>
                  <a:lnTo>
                    <a:pt x="180" y="45"/>
                  </a:lnTo>
                  <a:lnTo>
                    <a:pt x="193" y="50"/>
                  </a:lnTo>
                  <a:lnTo>
                    <a:pt x="206" y="54"/>
                  </a:lnTo>
                  <a:lnTo>
                    <a:pt x="217" y="59"/>
                  </a:lnTo>
                  <a:lnTo>
                    <a:pt x="226" y="62"/>
                  </a:lnTo>
                  <a:lnTo>
                    <a:pt x="229" y="60"/>
                  </a:lnTo>
                  <a:lnTo>
                    <a:pt x="228" y="54"/>
                  </a:lnTo>
                  <a:lnTo>
                    <a:pt x="224" y="45"/>
                  </a:lnTo>
                  <a:lnTo>
                    <a:pt x="218" y="36"/>
                  </a:lnTo>
                  <a:lnTo>
                    <a:pt x="212" y="28"/>
                  </a:lnTo>
                  <a:lnTo>
                    <a:pt x="208" y="22"/>
                  </a:lnTo>
                  <a:lnTo>
                    <a:pt x="206" y="19"/>
                  </a:lnTo>
                  <a:lnTo>
                    <a:pt x="195" y="15"/>
                  </a:lnTo>
                  <a:lnTo>
                    <a:pt x="184" y="11"/>
                  </a:lnTo>
                  <a:lnTo>
                    <a:pt x="172" y="7"/>
                  </a:lnTo>
                  <a:lnTo>
                    <a:pt x="160" y="5"/>
                  </a:lnTo>
                  <a:lnTo>
                    <a:pt x="147" y="2"/>
                  </a:lnTo>
                  <a:lnTo>
                    <a:pt x="133" y="1"/>
                  </a:lnTo>
                  <a:lnTo>
                    <a:pt x="119" y="0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76" y="1"/>
                  </a:lnTo>
                  <a:lnTo>
                    <a:pt x="62" y="2"/>
                  </a:lnTo>
                  <a:lnTo>
                    <a:pt x="50" y="5"/>
                  </a:lnTo>
                  <a:lnTo>
                    <a:pt x="36" y="7"/>
                  </a:lnTo>
                  <a:lnTo>
                    <a:pt x="24" y="10"/>
                  </a:lnTo>
                  <a:lnTo>
                    <a:pt x="13" y="14"/>
                  </a:lnTo>
                  <a:lnTo>
                    <a:pt x="2" y="18"/>
                  </a:lnTo>
                  <a:lnTo>
                    <a:pt x="2" y="19"/>
                  </a:lnTo>
                  <a:lnTo>
                    <a:pt x="5" y="20"/>
                  </a:lnTo>
                  <a:lnTo>
                    <a:pt x="8" y="22"/>
                  </a:lnTo>
                  <a:lnTo>
                    <a:pt x="13" y="24"/>
                  </a:lnTo>
                  <a:lnTo>
                    <a:pt x="20" y="24"/>
                  </a:lnTo>
                  <a:lnTo>
                    <a:pt x="31" y="24"/>
                  </a:lnTo>
                  <a:lnTo>
                    <a:pt x="44" y="20"/>
                  </a:lnTo>
                  <a:lnTo>
                    <a:pt x="59" y="15"/>
                  </a:lnTo>
                  <a:lnTo>
                    <a:pt x="75" y="10"/>
                  </a:lnTo>
                  <a:lnTo>
                    <a:pt x="87" y="7"/>
                  </a:lnTo>
                  <a:lnTo>
                    <a:pt x="96" y="7"/>
                  </a:lnTo>
                  <a:lnTo>
                    <a:pt x="102" y="9"/>
                  </a:lnTo>
                  <a:lnTo>
                    <a:pt x="105" y="11"/>
                  </a:lnTo>
                  <a:lnTo>
                    <a:pt x="107" y="14"/>
                  </a:lnTo>
                  <a:lnTo>
                    <a:pt x="105" y="16"/>
                  </a:lnTo>
                  <a:lnTo>
                    <a:pt x="103" y="19"/>
                  </a:lnTo>
                  <a:lnTo>
                    <a:pt x="105" y="18"/>
                  </a:lnTo>
                  <a:lnTo>
                    <a:pt x="109" y="15"/>
                  </a:lnTo>
                  <a:lnTo>
                    <a:pt x="111" y="11"/>
                  </a:lnTo>
                  <a:lnTo>
                    <a:pt x="109" y="5"/>
                  </a:lnTo>
                  <a:lnTo>
                    <a:pt x="111" y="5"/>
                  </a:lnTo>
                  <a:lnTo>
                    <a:pt x="119" y="6"/>
                  </a:lnTo>
                  <a:lnTo>
                    <a:pt x="130" y="7"/>
                  </a:lnTo>
                  <a:lnTo>
                    <a:pt x="142" y="10"/>
                  </a:lnTo>
                  <a:lnTo>
                    <a:pt x="155" y="13"/>
                  </a:lnTo>
                  <a:lnTo>
                    <a:pt x="167" y="16"/>
                  </a:lnTo>
                  <a:lnTo>
                    <a:pt x="177" y="22"/>
                  </a:lnTo>
                  <a:lnTo>
                    <a:pt x="184" y="27"/>
                  </a:lnTo>
                  <a:lnTo>
                    <a:pt x="189" y="36"/>
                  </a:lnTo>
                  <a:lnTo>
                    <a:pt x="187" y="38"/>
                  </a:lnTo>
                  <a:lnTo>
                    <a:pt x="179" y="38"/>
                  </a:lnTo>
                  <a:lnTo>
                    <a:pt x="168" y="36"/>
                  </a:lnTo>
                  <a:lnTo>
                    <a:pt x="161" y="35"/>
                  </a:lnTo>
                  <a:lnTo>
                    <a:pt x="153" y="33"/>
                  </a:lnTo>
                  <a:lnTo>
                    <a:pt x="142" y="32"/>
                  </a:lnTo>
                  <a:lnTo>
                    <a:pt x="131" y="31"/>
                  </a:lnTo>
                  <a:lnTo>
                    <a:pt x="120" y="29"/>
                  </a:lnTo>
                  <a:lnTo>
                    <a:pt x="109" y="29"/>
                  </a:lnTo>
                  <a:lnTo>
                    <a:pt x="102" y="29"/>
                  </a:lnTo>
                  <a:lnTo>
                    <a:pt x="96" y="31"/>
                  </a:lnTo>
                  <a:lnTo>
                    <a:pt x="90" y="32"/>
                  </a:lnTo>
                  <a:lnTo>
                    <a:pt x="88" y="29"/>
                  </a:lnTo>
                  <a:lnTo>
                    <a:pt x="91" y="26"/>
                  </a:lnTo>
                  <a:lnTo>
                    <a:pt x="97" y="23"/>
                  </a:lnTo>
                  <a:lnTo>
                    <a:pt x="94" y="23"/>
                  </a:lnTo>
                  <a:lnTo>
                    <a:pt x="88" y="23"/>
                  </a:lnTo>
                  <a:lnTo>
                    <a:pt x="81" y="26"/>
                  </a:lnTo>
                  <a:lnTo>
                    <a:pt x="74" y="31"/>
                  </a:lnTo>
                  <a:lnTo>
                    <a:pt x="67" y="36"/>
                  </a:lnTo>
                  <a:lnTo>
                    <a:pt x="57" y="37"/>
                  </a:lnTo>
                  <a:lnTo>
                    <a:pt x="47" y="37"/>
                  </a:lnTo>
                  <a:lnTo>
                    <a:pt x="41" y="37"/>
                  </a:lnTo>
                  <a:lnTo>
                    <a:pt x="39" y="37"/>
                  </a:lnTo>
                  <a:lnTo>
                    <a:pt x="34" y="38"/>
                  </a:lnTo>
                  <a:lnTo>
                    <a:pt x="29" y="38"/>
                  </a:lnTo>
                  <a:lnTo>
                    <a:pt x="23" y="40"/>
                  </a:lnTo>
                  <a:lnTo>
                    <a:pt x="17" y="42"/>
                  </a:lnTo>
                  <a:lnTo>
                    <a:pt x="11" y="45"/>
                  </a:lnTo>
                  <a:lnTo>
                    <a:pt x="5" y="49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60" name="Freeform 175"/>
            <p:cNvSpPr>
              <a:spLocks/>
            </p:cNvSpPr>
            <p:nvPr/>
          </p:nvSpPr>
          <p:spPr bwMode="auto">
            <a:xfrm>
              <a:off x="2467" y="3304"/>
              <a:ext cx="111" cy="47"/>
            </a:xfrm>
            <a:custGeom>
              <a:avLst/>
              <a:gdLst>
                <a:gd name="T0" fmla="*/ 111 w 111"/>
                <a:gd name="T1" fmla="*/ 38 h 47"/>
                <a:gd name="T2" fmla="*/ 95 w 111"/>
                <a:gd name="T3" fmla="*/ 43 h 47"/>
                <a:gd name="T4" fmla="*/ 79 w 111"/>
                <a:gd name="T5" fmla="*/ 45 h 47"/>
                <a:gd name="T6" fmla="*/ 65 w 111"/>
                <a:gd name="T7" fmla="*/ 47 h 47"/>
                <a:gd name="T8" fmla="*/ 50 w 111"/>
                <a:gd name="T9" fmla="*/ 47 h 47"/>
                <a:gd name="T10" fmla="*/ 36 w 111"/>
                <a:gd name="T11" fmla="*/ 47 h 47"/>
                <a:gd name="T12" fmla="*/ 23 w 111"/>
                <a:gd name="T13" fmla="*/ 44 h 47"/>
                <a:gd name="T14" fmla="*/ 11 w 111"/>
                <a:gd name="T15" fmla="*/ 42 h 47"/>
                <a:gd name="T16" fmla="*/ 0 w 111"/>
                <a:gd name="T17" fmla="*/ 38 h 47"/>
                <a:gd name="T18" fmla="*/ 0 w 111"/>
                <a:gd name="T19" fmla="*/ 0 h 47"/>
                <a:gd name="T20" fmla="*/ 11 w 111"/>
                <a:gd name="T21" fmla="*/ 4 h 47"/>
                <a:gd name="T22" fmla="*/ 23 w 111"/>
                <a:gd name="T23" fmla="*/ 8 h 47"/>
                <a:gd name="T24" fmla="*/ 36 w 111"/>
                <a:gd name="T25" fmla="*/ 9 h 47"/>
                <a:gd name="T26" fmla="*/ 50 w 111"/>
                <a:gd name="T27" fmla="*/ 10 h 47"/>
                <a:gd name="T28" fmla="*/ 65 w 111"/>
                <a:gd name="T29" fmla="*/ 9 h 47"/>
                <a:gd name="T30" fmla="*/ 79 w 111"/>
                <a:gd name="T31" fmla="*/ 8 h 47"/>
                <a:gd name="T32" fmla="*/ 95 w 111"/>
                <a:gd name="T33" fmla="*/ 5 h 47"/>
                <a:gd name="T34" fmla="*/ 111 w 111"/>
                <a:gd name="T35" fmla="*/ 0 h 47"/>
                <a:gd name="T36" fmla="*/ 111 w 111"/>
                <a:gd name="T37" fmla="*/ 38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1"/>
                <a:gd name="T58" fmla="*/ 0 h 47"/>
                <a:gd name="T59" fmla="*/ 111 w 111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1" h="47">
                  <a:moveTo>
                    <a:pt x="111" y="38"/>
                  </a:moveTo>
                  <a:lnTo>
                    <a:pt x="95" y="43"/>
                  </a:lnTo>
                  <a:lnTo>
                    <a:pt x="79" y="45"/>
                  </a:lnTo>
                  <a:lnTo>
                    <a:pt x="65" y="47"/>
                  </a:lnTo>
                  <a:lnTo>
                    <a:pt x="50" y="47"/>
                  </a:lnTo>
                  <a:lnTo>
                    <a:pt x="36" y="47"/>
                  </a:lnTo>
                  <a:lnTo>
                    <a:pt x="23" y="44"/>
                  </a:lnTo>
                  <a:lnTo>
                    <a:pt x="11" y="42"/>
                  </a:lnTo>
                  <a:lnTo>
                    <a:pt x="0" y="38"/>
                  </a:lnTo>
                  <a:lnTo>
                    <a:pt x="0" y="0"/>
                  </a:lnTo>
                  <a:lnTo>
                    <a:pt x="11" y="4"/>
                  </a:lnTo>
                  <a:lnTo>
                    <a:pt x="23" y="8"/>
                  </a:lnTo>
                  <a:lnTo>
                    <a:pt x="36" y="9"/>
                  </a:lnTo>
                  <a:lnTo>
                    <a:pt x="50" y="10"/>
                  </a:lnTo>
                  <a:lnTo>
                    <a:pt x="65" y="9"/>
                  </a:lnTo>
                  <a:lnTo>
                    <a:pt x="79" y="8"/>
                  </a:lnTo>
                  <a:lnTo>
                    <a:pt x="95" y="5"/>
                  </a:lnTo>
                  <a:lnTo>
                    <a:pt x="111" y="0"/>
                  </a:lnTo>
                  <a:lnTo>
                    <a:pt x="111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Text Box 719"/>
          <p:cNvSpPr txBox="1">
            <a:spLocks noChangeArrowheads="1"/>
          </p:cNvSpPr>
          <p:nvPr/>
        </p:nvSpPr>
        <p:spPr bwMode="auto">
          <a:xfrm>
            <a:off x="395288" y="188913"/>
            <a:ext cx="4824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o-RO" sz="2000" b="1" dirty="0" smtClean="0">
                <a:solidFill>
                  <a:srgbClr val="CC0000"/>
                </a:solidFill>
              </a:rPr>
              <a:t>Metoda tehnologică „Răsfoire”</a:t>
            </a:r>
            <a:endParaRPr lang="ru-RU" sz="2000" b="1" dirty="0">
              <a:solidFill>
                <a:srgbClr val="CC0000"/>
              </a:solidFill>
            </a:endParaRPr>
          </a:p>
        </p:txBody>
      </p:sp>
      <p:sp>
        <p:nvSpPr>
          <p:cNvPr id="3076" name="Text Box 720"/>
          <p:cNvSpPr txBox="1">
            <a:spLocks noChangeArrowheads="1"/>
          </p:cNvSpPr>
          <p:nvPr/>
        </p:nvSpPr>
        <p:spPr bwMode="auto">
          <a:xfrm>
            <a:off x="6659563" y="33337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o-RO" b="1" i="1" dirty="0" smtClean="0">
                <a:solidFill>
                  <a:schemeClr val="accent2"/>
                </a:solidFill>
              </a:rPr>
              <a:t>Varianta</a:t>
            </a:r>
            <a:r>
              <a:rPr lang="ru-RU" b="1" i="1" dirty="0" smtClean="0">
                <a:solidFill>
                  <a:schemeClr val="accent2"/>
                </a:solidFill>
              </a:rPr>
              <a:t> 2</a:t>
            </a:r>
            <a:endParaRPr lang="ru-RU" b="1" i="1" dirty="0">
              <a:solidFill>
                <a:schemeClr val="accent2"/>
              </a:solidFill>
            </a:endParaRPr>
          </a:p>
        </p:txBody>
      </p:sp>
      <p:grpSp>
        <p:nvGrpSpPr>
          <p:cNvPr id="3" name="Группа 721"/>
          <p:cNvGrpSpPr>
            <a:grpSpLocks/>
          </p:cNvGrpSpPr>
          <p:nvPr/>
        </p:nvGrpSpPr>
        <p:grpSpPr bwMode="auto">
          <a:xfrm>
            <a:off x="1571625" y="1785938"/>
            <a:ext cx="2365375" cy="3589337"/>
            <a:chOff x="1643042" y="1857364"/>
            <a:chExt cx="2365377" cy="3589347"/>
          </a:xfrm>
        </p:grpSpPr>
        <p:pic>
          <p:nvPicPr>
            <p:cNvPr id="3087" name="Picture 8" descr="P_100I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CFFFD"/>
                </a:clrFrom>
                <a:clrTo>
                  <a:srgbClr val="FCFF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0232" y="3214686"/>
              <a:ext cx="2008187" cy="223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88" name="TextBox 720"/>
            <p:cNvSpPr txBox="1">
              <a:spLocks noChangeArrowheads="1"/>
            </p:cNvSpPr>
            <p:nvPr/>
          </p:nvSpPr>
          <p:spPr bwMode="auto">
            <a:xfrm>
              <a:off x="1643042" y="1857364"/>
              <a:ext cx="2357454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400" b="1">
                  <a:solidFill>
                    <a:srgbClr val="FF0000"/>
                  </a:solidFill>
                </a:rPr>
                <a:t>Реформы Петра Первого</a:t>
              </a:r>
            </a:p>
          </p:txBody>
        </p:sp>
      </p:grpSp>
      <p:grpSp>
        <p:nvGrpSpPr>
          <p:cNvPr id="4" name="Группа 725"/>
          <p:cNvGrpSpPr>
            <a:grpSpLocks/>
          </p:cNvGrpSpPr>
          <p:nvPr/>
        </p:nvGrpSpPr>
        <p:grpSpPr bwMode="auto">
          <a:xfrm>
            <a:off x="4786313" y="1428750"/>
            <a:ext cx="2643187" cy="4800600"/>
            <a:chOff x="2071670" y="1214422"/>
            <a:chExt cx="2643206" cy="4801314"/>
          </a:xfrm>
        </p:grpSpPr>
        <p:sp>
          <p:nvSpPr>
            <p:cNvPr id="3085" name="Rectangle 714"/>
            <p:cNvSpPr>
              <a:spLocks noChangeArrowheads="1"/>
            </p:cNvSpPr>
            <p:nvPr/>
          </p:nvSpPr>
          <p:spPr bwMode="auto">
            <a:xfrm>
              <a:off x="2071670" y="1214422"/>
              <a:ext cx="2590800" cy="480131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r>
                <a:rPr lang="ru-RU" b="1">
                  <a:latin typeface="Times New Roman" pitchFamily="18" charset="0"/>
                </a:rPr>
                <a:t> Упразднение патриаршества</a:t>
              </a:r>
              <a:r>
                <a:rPr lang="en-US" b="1">
                  <a:latin typeface="Times New Roman" pitchFamily="18" charset="0"/>
                </a:rPr>
                <a:t>.</a:t>
              </a:r>
            </a:p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/>
              <a:endParaRPr lang="ru-RU" b="1">
                <a:latin typeface="Times New Roman" pitchFamily="18" charset="0"/>
              </a:endParaRPr>
            </a:p>
          </p:txBody>
        </p:sp>
        <p:pic>
          <p:nvPicPr>
            <p:cNvPr id="3086" name="Picture 6" descr="Картинка 8 из 8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2071670" y="3143249"/>
              <a:ext cx="2643206" cy="1785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Группа 728"/>
          <p:cNvGrpSpPr>
            <a:grpSpLocks/>
          </p:cNvGrpSpPr>
          <p:nvPr/>
        </p:nvGrpSpPr>
        <p:grpSpPr bwMode="auto">
          <a:xfrm>
            <a:off x="4786313" y="1557338"/>
            <a:ext cx="2590800" cy="4524375"/>
            <a:chOff x="5429256" y="1785926"/>
            <a:chExt cx="2590800" cy="4524315"/>
          </a:xfrm>
        </p:grpSpPr>
        <p:sp>
          <p:nvSpPr>
            <p:cNvPr id="3083" name="Rectangle 714"/>
            <p:cNvSpPr>
              <a:spLocks noChangeArrowheads="1"/>
            </p:cNvSpPr>
            <p:nvPr/>
          </p:nvSpPr>
          <p:spPr bwMode="auto">
            <a:xfrm>
              <a:off x="5429256" y="1785926"/>
              <a:ext cx="2590800" cy="452431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r>
                <a:rPr lang="ru-RU" b="1">
                  <a:latin typeface="Times New Roman" pitchFamily="18" charset="0"/>
                </a:rPr>
                <a:t> Организация  коллегий</a:t>
              </a:r>
              <a:r>
                <a:rPr lang="en-US" b="1">
                  <a:latin typeface="Times New Roman" pitchFamily="18" charset="0"/>
                </a:rPr>
                <a:t>.</a:t>
              </a: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/>
              <a:endParaRPr lang="ru-RU" b="1">
                <a:latin typeface="Times New Roman" pitchFamily="18" charset="0"/>
              </a:endParaRPr>
            </a:p>
          </p:txBody>
        </p:sp>
        <p:pic>
          <p:nvPicPr>
            <p:cNvPr id="3084" name="Picture 4" descr="Картинка 11 из 429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5500693" y="3786190"/>
              <a:ext cx="2509071" cy="1747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Группа 731"/>
          <p:cNvGrpSpPr>
            <a:grpSpLocks/>
          </p:cNvGrpSpPr>
          <p:nvPr/>
        </p:nvGrpSpPr>
        <p:grpSpPr bwMode="auto">
          <a:xfrm>
            <a:off x="4838700" y="1643063"/>
            <a:ext cx="2590800" cy="4246562"/>
            <a:chOff x="5481662" y="1785926"/>
            <a:chExt cx="2590800" cy="4247317"/>
          </a:xfrm>
        </p:grpSpPr>
        <p:sp>
          <p:nvSpPr>
            <p:cNvPr id="3081" name="Rectangle 714"/>
            <p:cNvSpPr>
              <a:spLocks noChangeArrowheads="1"/>
            </p:cNvSpPr>
            <p:nvPr/>
          </p:nvSpPr>
          <p:spPr bwMode="auto">
            <a:xfrm>
              <a:off x="5481662" y="1785926"/>
              <a:ext cx="2590800" cy="424731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r"/>
              <a:endParaRPr lang="ru-RU" b="1">
                <a:latin typeface="Times New Roman" pitchFamily="18" charset="0"/>
              </a:endParaRPr>
            </a:p>
            <a:p>
              <a:pPr algn="r">
                <a:buFontTx/>
                <a:buChar char="•"/>
              </a:pPr>
              <a:r>
                <a:rPr lang="ru-RU" b="1">
                  <a:latin typeface="Times New Roman" pitchFamily="18" charset="0"/>
                </a:rPr>
                <a:t> Учреждение Сената</a:t>
              </a: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>
                <a:buFontTx/>
                <a:buChar char="•"/>
              </a:pPr>
              <a:endParaRPr lang="ru-RU" b="1">
                <a:latin typeface="Times New Roman" pitchFamily="18" charset="0"/>
              </a:endParaRPr>
            </a:p>
            <a:p>
              <a:pPr algn="ctr"/>
              <a:endParaRPr lang="ru-RU" b="1">
                <a:latin typeface="Times New Roman" pitchFamily="18" charset="0"/>
              </a:endParaRPr>
            </a:p>
          </p:txBody>
        </p:sp>
        <p:pic>
          <p:nvPicPr>
            <p:cNvPr id="3082" name="Picture 8" descr="Картинка 1 из 332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>
              <a:off x="5500694" y="3357562"/>
              <a:ext cx="2544955" cy="1857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</TotalTime>
  <Words>737</Words>
  <Application>Microsoft Office PowerPoint</Application>
  <PresentationFormat>Экран (4:3)</PresentationFormat>
  <Paragraphs>72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Metoda tehnologică „Răsfoire” </vt:lpstr>
      <vt:lpstr>Metoda tehnologică „Răsfoire”</vt:lpstr>
      <vt:lpstr>Crearea</vt:lpstr>
      <vt:lpstr>Слайд 4</vt:lpstr>
      <vt:lpstr>Слайд 5</vt:lpstr>
      <vt:lpstr>Слайд 6</vt:lpstr>
      <vt:lpstr>Слайд 7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svetlana</cp:lastModifiedBy>
  <cp:revision>11</cp:revision>
  <dcterms:created xsi:type="dcterms:W3CDTF">2010-03-29T11:02:04Z</dcterms:created>
  <dcterms:modified xsi:type="dcterms:W3CDTF">2012-10-27T07:02:22Z</dcterms:modified>
</cp:coreProperties>
</file>