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8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 snapToGrid="0">
      <p:cViewPr varScale="1">
        <p:scale>
          <a:sx n="32" d="100"/>
          <a:sy n="32" d="100"/>
        </p:scale>
        <p:origin x="91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9811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2312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7806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5208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9795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8937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3464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3709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6126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7484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4242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1391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2494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4187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1270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64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30" y="1127499"/>
            <a:ext cx="10297159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Какие </a:t>
            </a:r>
            <a:r>
              <a:rPr lang="ru-RU" sz="6300" b="1" dirty="0">
                <a:latin typeface="Corbel" panose="020B0503020204020204" pitchFamily="34" charset="0"/>
              </a:rPr>
              <a:t>медведи ежегодно погибают из-за сезонных </a:t>
            </a:r>
            <a:endParaRPr lang="ru-RU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пожаров</a:t>
            </a:r>
            <a:r>
              <a:rPr lang="ru-RU" sz="6300" b="1" dirty="0">
                <a:latin typeface="Corbel" panose="020B0503020204020204" pitchFamily="34" charset="0"/>
              </a:rPr>
              <a:t>, которые уничтожают и их пищу? </a:t>
            </a:r>
          </a:p>
          <a:p>
            <a:pPr fontAlgn="base"/>
            <a:r>
              <a:rPr lang="en-US" sz="6300" b="1" dirty="0" err="1" smtClean="0">
                <a:latin typeface="Corbel" panose="020B0503020204020204" pitchFamily="34" charset="0"/>
              </a:rPr>
              <a:t>Reprezentanții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cărei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specii</a:t>
            </a:r>
            <a:r>
              <a:rPr lang="en-US" sz="6300" b="1" dirty="0">
                <a:latin typeface="Corbel" panose="020B0503020204020204" pitchFamily="34" charset="0"/>
              </a:rPr>
              <a:t> de </a:t>
            </a:r>
            <a:r>
              <a:rPr lang="en-US" sz="6300" b="1" dirty="0" err="1">
                <a:latin typeface="Corbel" panose="020B0503020204020204" pitchFamily="34" charset="0"/>
              </a:rPr>
              <a:t>urși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mor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anual</a:t>
            </a:r>
            <a:r>
              <a:rPr lang="en-US" sz="6300" b="1" dirty="0">
                <a:latin typeface="Corbel" panose="020B0503020204020204" pitchFamily="34" charset="0"/>
              </a:rPr>
              <a:t> din </a:t>
            </a:r>
            <a:r>
              <a:rPr lang="en-US" sz="6300" b="1" dirty="0" err="1">
                <a:latin typeface="Corbel" panose="020B0503020204020204" pitchFamily="34" charset="0"/>
              </a:rPr>
              <a:t>cauza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endParaRPr lang="ru-RU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 smtClean="0">
                <a:latin typeface="Corbel" panose="020B0503020204020204" pitchFamily="34" charset="0"/>
              </a:rPr>
              <a:t>incendiilor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sezoniere</a:t>
            </a:r>
            <a:r>
              <a:rPr lang="en-US" sz="6300" b="1" dirty="0">
                <a:latin typeface="Corbel" panose="020B0503020204020204" pitchFamily="34" charset="0"/>
              </a:rPr>
              <a:t>, </a:t>
            </a:r>
            <a:r>
              <a:rPr lang="en-US" sz="6300" b="1" dirty="0" err="1">
                <a:latin typeface="Corbel" panose="020B0503020204020204" pitchFamily="34" charset="0"/>
              </a:rPr>
              <a:t>ce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nimicesc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hrana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acestora</a:t>
            </a:r>
            <a:r>
              <a:rPr lang="en-US" sz="6300" b="1" dirty="0" smtClean="0">
                <a:latin typeface="Corbel" panose="020B0503020204020204" pitchFamily="34" charset="0"/>
              </a:rPr>
              <a:t>?</a:t>
            </a:r>
            <a:r>
              <a:rPr lang="ru-RU" sz="6300" b="1" dirty="0">
                <a:latin typeface="Corbel" panose="020B0503020204020204" pitchFamily="34" charset="0"/>
              </a:rPr>
              <a:t> 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1. Панда </a:t>
            </a:r>
            <a:r>
              <a:rPr lang="ro-RO" sz="6300" dirty="0" smtClean="0">
                <a:latin typeface="Corbel" panose="020B0503020204020204" pitchFamily="34" charset="0"/>
              </a:rPr>
              <a:t>/ </a:t>
            </a:r>
            <a:r>
              <a:rPr lang="en-US" sz="6300" dirty="0" err="1">
                <a:latin typeface="Corbel" panose="020B0503020204020204" pitchFamily="34" charset="0"/>
              </a:rPr>
              <a:t>Urșii</a:t>
            </a:r>
            <a:r>
              <a:rPr lang="en-US" sz="6300" dirty="0">
                <a:latin typeface="Corbel" panose="020B0503020204020204" pitchFamily="34" charset="0"/>
              </a:rPr>
              <a:t> panda </a:t>
            </a:r>
            <a:endParaRPr lang="ru-RU" sz="6300" b="1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2</a:t>
            </a:r>
            <a:r>
              <a:rPr lang="ru-RU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Коала</a:t>
            </a:r>
            <a:r>
              <a:rPr lang="ro-RO" sz="6300" dirty="0" smtClean="0">
                <a:latin typeface="Corbel" panose="020B0503020204020204" pitchFamily="34" charset="0"/>
              </a:rPr>
              <a:t> / </a:t>
            </a:r>
            <a:r>
              <a:rPr lang="en-US" sz="6300" dirty="0" smtClean="0">
                <a:latin typeface="Corbel" panose="020B0503020204020204" pitchFamily="34" charset="0"/>
              </a:rPr>
              <a:t>Koala</a:t>
            </a:r>
            <a:endParaRPr lang="ru-RU" sz="6300" b="1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3</a:t>
            </a:r>
            <a:r>
              <a:rPr lang="ru-RU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Гризли</a:t>
            </a:r>
            <a:r>
              <a:rPr lang="ro-RO" sz="6300" dirty="0" smtClean="0">
                <a:latin typeface="Corbel" panose="020B0503020204020204" pitchFamily="34" charset="0"/>
              </a:rPr>
              <a:t> / </a:t>
            </a:r>
            <a:r>
              <a:rPr lang="en-US" sz="6300" dirty="0" smtClean="0">
                <a:latin typeface="Corbel" panose="020B0503020204020204" pitchFamily="34" charset="0"/>
              </a:rPr>
              <a:t>Grizzly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4</a:t>
            </a:r>
            <a:r>
              <a:rPr lang="ru-RU" sz="6300" dirty="0">
                <a:latin typeface="Corbel" panose="020B0503020204020204" pitchFamily="34" charset="0"/>
              </a:rPr>
              <a:t>. Бурый </a:t>
            </a:r>
            <a:r>
              <a:rPr lang="ru-RU" sz="6300" dirty="0" smtClean="0">
                <a:latin typeface="Corbel" panose="020B0503020204020204" pitchFamily="34" charset="0"/>
              </a:rPr>
              <a:t>медведь</a:t>
            </a:r>
            <a:r>
              <a:rPr lang="ro-RO" sz="6300" dirty="0" smtClean="0">
                <a:latin typeface="Corbel" panose="020B0503020204020204" pitchFamily="34" charset="0"/>
              </a:rPr>
              <a:t> / </a:t>
            </a:r>
            <a:r>
              <a:rPr lang="en-US" sz="6300" dirty="0" err="1">
                <a:latin typeface="Corbel" panose="020B0503020204020204" pitchFamily="34" charset="0"/>
              </a:rPr>
              <a:t>Ursul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brun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endParaRPr lang="ru-RU" sz="6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073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30" y="1127499"/>
            <a:ext cx="10297159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34902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400" dirty="0" smtClean="0">
                <a:latin typeface="Corbel" panose="020B0503020204020204" pitchFamily="34" charset="0"/>
              </a:rPr>
              <a:t>Площадь </a:t>
            </a:r>
            <a:r>
              <a:rPr lang="ru-RU" sz="3400" dirty="0">
                <a:latin typeface="Corbel" panose="020B0503020204020204" pitchFamily="34" charset="0"/>
              </a:rPr>
              <a:t>каждого квадратика равна одной </a:t>
            </a:r>
            <a:endParaRPr lang="ru-RU" sz="3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400" dirty="0" smtClean="0">
                <a:latin typeface="Corbel" panose="020B0503020204020204" pitchFamily="34" charset="0"/>
              </a:rPr>
              <a:t>квадратной </a:t>
            </a:r>
            <a:r>
              <a:rPr lang="ru-RU" sz="3400" dirty="0">
                <a:latin typeface="Corbel" panose="020B0503020204020204" pitchFamily="34" charset="0"/>
              </a:rPr>
              <a:t>миле.  </a:t>
            </a:r>
            <a:r>
              <a:rPr lang="ru-RU" sz="3400" dirty="0" smtClean="0">
                <a:latin typeface="Corbel" panose="020B0503020204020204" pitchFamily="34" charset="0"/>
              </a:rPr>
              <a:t>Это </a:t>
            </a:r>
            <a:r>
              <a:rPr lang="ru-RU" sz="3400" dirty="0">
                <a:latin typeface="Corbel" panose="020B0503020204020204" pitchFamily="34" charset="0"/>
              </a:rPr>
              <a:t>– снимок из космоса. На нём </a:t>
            </a:r>
            <a:endParaRPr lang="ru-RU" sz="3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400" dirty="0" smtClean="0">
                <a:latin typeface="Corbel" panose="020B0503020204020204" pitchFamily="34" charset="0"/>
              </a:rPr>
              <a:t>запечатлены </a:t>
            </a:r>
            <a:r>
              <a:rPr lang="ru-RU" sz="3400" dirty="0">
                <a:latin typeface="Corbel" panose="020B0503020204020204" pitchFamily="34" charset="0"/>
              </a:rPr>
              <a:t>последствия вырубки леса в XIX веке, </a:t>
            </a:r>
            <a:endParaRPr lang="ru-RU" sz="3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400" dirty="0" smtClean="0">
                <a:latin typeface="Corbel" panose="020B0503020204020204" pitchFamily="34" charset="0"/>
              </a:rPr>
              <a:t>совершённой </a:t>
            </a:r>
            <a:r>
              <a:rPr lang="ru-RU" sz="3400" dirty="0">
                <a:latin typeface="Corbel" panose="020B0503020204020204" pitchFamily="34" charset="0"/>
              </a:rPr>
              <a:t>по договору между правительством </a:t>
            </a:r>
            <a:endParaRPr lang="ru-RU" sz="3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400" dirty="0" smtClean="0">
                <a:latin typeface="Corbel" panose="020B0503020204020204" pitchFamily="34" charset="0"/>
              </a:rPr>
              <a:t>США </a:t>
            </a:r>
            <a:r>
              <a:rPr lang="ru-RU" sz="3400" dirty="0">
                <a:latin typeface="Corbel" panose="020B0503020204020204" pitchFamily="34" charset="0"/>
              </a:rPr>
              <a:t>и одной компанией. </a:t>
            </a:r>
            <a:r>
              <a:rPr lang="ru-RU" sz="3400" b="1" dirty="0">
                <a:latin typeface="Corbel" panose="020B0503020204020204" pitchFamily="34" charset="0"/>
              </a:rPr>
              <a:t>Для </a:t>
            </a:r>
            <a:r>
              <a:rPr lang="ru-RU" sz="3400" b="1" dirty="0" smtClean="0">
                <a:latin typeface="Corbel" panose="020B0503020204020204" pitchFamily="34" charset="0"/>
              </a:rPr>
              <a:t>чего?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en-US" sz="3400" dirty="0" err="1" smtClean="0">
                <a:latin typeface="Corbel" panose="020B0503020204020204" pitchFamily="34" charset="0"/>
              </a:rPr>
              <a:t>Suprafața</a:t>
            </a:r>
            <a:r>
              <a:rPr lang="en-US" sz="3400" dirty="0" smtClean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fiecărui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pătrat</a:t>
            </a:r>
            <a:r>
              <a:rPr lang="en-US" sz="3400" dirty="0">
                <a:latin typeface="Corbel" panose="020B0503020204020204" pitchFamily="34" charset="0"/>
              </a:rPr>
              <a:t> e de 1 </a:t>
            </a:r>
            <a:r>
              <a:rPr lang="en-US" sz="3400" dirty="0" err="1">
                <a:latin typeface="Corbel" panose="020B0503020204020204" pitchFamily="34" charset="0"/>
              </a:rPr>
              <a:t>milă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pătrată</a:t>
            </a:r>
            <a:r>
              <a:rPr lang="en-US" sz="3400" dirty="0">
                <a:latin typeface="Corbel" panose="020B0503020204020204" pitchFamily="34" charset="0"/>
              </a:rPr>
              <a:t>. </a:t>
            </a:r>
            <a:r>
              <a:rPr lang="en-US" sz="3400" dirty="0" err="1">
                <a:latin typeface="Corbel" panose="020B0503020204020204" pitchFamily="34" charset="0"/>
              </a:rPr>
              <a:t>Această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endParaRPr lang="ru-RU" sz="3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400" dirty="0" err="1" smtClean="0">
                <a:latin typeface="Corbel" panose="020B0503020204020204" pitchFamily="34" charset="0"/>
              </a:rPr>
              <a:t>fotografie</a:t>
            </a:r>
            <a:r>
              <a:rPr lang="en-US" sz="3400" dirty="0">
                <a:latin typeface="Corbel" panose="020B0503020204020204" pitchFamily="34" charset="0"/>
              </a:rPr>
              <a:t>, </a:t>
            </a:r>
            <a:r>
              <a:rPr lang="en-US" sz="3400" dirty="0" err="1">
                <a:latin typeface="Corbel" panose="020B0503020204020204" pitchFamily="34" charset="0"/>
              </a:rPr>
              <a:t>făcută</a:t>
            </a:r>
            <a:r>
              <a:rPr lang="en-US" sz="3400" dirty="0">
                <a:latin typeface="Corbel" panose="020B0503020204020204" pitchFamily="34" charset="0"/>
              </a:rPr>
              <a:t> din </a:t>
            </a:r>
            <a:r>
              <a:rPr lang="en-US" sz="3400" dirty="0" err="1">
                <a:latin typeface="Corbel" panose="020B0503020204020204" pitchFamily="34" charset="0"/>
              </a:rPr>
              <a:t>spațiu</a:t>
            </a:r>
            <a:r>
              <a:rPr lang="en-US" sz="3400" dirty="0">
                <a:latin typeface="Corbel" panose="020B0503020204020204" pitchFamily="34" charset="0"/>
              </a:rPr>
              <a:t>, </a:t>
            </a:r>
            <a:r>
              <a:rPr lang="en-US" sz="3400" dirty="0" err="1">
                <a:latin typeface="Corbel" panose="020B0503020204020204" pitchFamily="34" charset="0"/>
              </a:rPr>
              <a:t>surprinde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defrișarea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masivă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endParaRPr lang="ru-RU" sz="3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400" dirty="0" smtClean="0">
                <a:latin typeface="Corbel" panose="020B0503020204020204" pitchFamily="34" charset="0"/>
              </a:rPr>
              <a:t>din </a:t>
            </a:r>
            <a:r>
              <a:rPr lang="en-US" sz="3400" dirty="0" err="1">
                <a:latin typeface="Corbel" panose="020B0503020204020204" pitchFamily="34" charset="0"/>
              </a:rPr>
              <a:t>secolul</a:t>
            </a:r>
            <a:r>
              <a:rPr lang="en-US" sz="3400" dirty="0">
                <a:latin typeface="Corbel" panose="020B0503020204020204" pitchFamily="34" charset="0"/>
              </a:rPr>
              <a:t> XIX, </a:t>
            </a:r>
            <a:r>
              <a:rPr lang="en-US" sz="3400" dirty="0" err="1">
                <a:latin typeface="Corbel" panose="020B0503020204020204" pitchFamily="34" charset="0"/>
              </a:rPr>
              <a:t>ce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avut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loc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în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baza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unui</a:t>
            </a:r>
            <a:r>
              <a:rPr lang="en-US" sz="3400" dirty="0">
                <a:latin typeface="Corbel" panose="020B0503020204020204" pitchFamily="34" charset="0"/>
              </a:rPr>
              <a:t> contract </a:t>
            </a:r>
            <a:r>
              <a:rPr lang="en-US" sz="3400" dirty="0" err="1">
                <a:latin typeface="Corbel" panose="020B0503020204020204" pitchFamily="34" charset="0"/>
              </a:rPr>
              <a:t>dintre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endParaRPr lang="ru-RU" sz="3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400" dirty="0" err="1" smtClean="0">
                <a:latin typeface="Corbel" panose="020B0503020204020204" pitchFamily="34" charset="0"/>
              </a:rPr>
              <a:t>guvernul</a:t>
            </a:r>
            <a:r>
              <a:rPr lang="en-US" sz="3400" dirty="0" smtClean="0">
                <a:latin typeface="Corbel" panose="020B0503020204020204" pitchFamily="34" charset="0"/>
              </a:rPr>
              <a:t> </a:t>
            </a:r>
            <a:r>
              <a:rPr lang="en-US" sz="3400" dirty="0">
                <a:latin typeface="Corbel" panose="020B0503020204020204" pitchFamily="34" charset="0"/>
              </a:rPr>
              <a:t>SUA </a:t>
            </a:r>
            <a:r>
              <a:rPr lang="en-US" sz="3400" dirty="0" err="1">
                <a:latin typeface="Corbel" panose="020B0503020204020204" pitchFamily="34" charset="0"/>
              </a:rPr>
              <a:t>și</a:t>
            </a:r>
            <a:r>
              <a:rPr lang="en-US" sz="3400" dirty="0">
                <a:latin typeface="Corbel" panose="020B0503020204020204" pitchFamily="34" charset="0"/>
              </a:rPr>
              <a:t> o </a:t>
            </a:r>
            <a:r>
              <a:rPr lang="en-US" sz="3400" dirty="0" err="1">
                <a:latin typeface="Corbel" panose="020B0503020204020204" pitchFamily="34" charset="0"/>
              </a:rPr>
              <a:t>companie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privată</a:t>
            </a:r>
            <a:r>
              <a:rPr lang="en-US" sz="3400" dirty="0">
                <a:latin typeface="Corbel" panose="020B0503020204020204" pitchFamily="34" charset="0"/>
              </a:rPr>
              <a:t>. </a:t>
            </a:r>
            <a:r>
              <a:rPr lang="en-US" sz="3400" b="1" dirty="0">
                <a:latin typeface="Corbel" panose="020B0503020204020204" pitchFamily="34" charset="0"/>
              </a:rPr>
              <a:t>Cu </a:t>
            </a:r>
            <a:r>
              <a:rPr lang="en-US" sz="3400" b="1" dirty="0" err="1">
                <a:latin typeface="Corbel" panose="020B0503020204020204" pitchFamily="34" charset="0"/>
              </a:rPr>
              <a:t>ce</a:t>
            </a:r>
            <a:r>
              <a:rPr lang="en-US" sz="3400" b="1" dirty="0">
                <a:latin typeface="Corbel" panose="020B0503020204020204" pitchFamily="34" charset="0"/>
              </a:rPr>
              <a:t> se </a:t>
            </a:r>
            <a:r>
              <a:rPr lang="en-US" sz="3400" b="1" dirty="0" err="1">
                <a:latin typeface="Corbel" panose="020B0503020204020204" pitchFamily="34" charset="0"/>
              </a:rPr>
              <a:t>ocupa</a:t>
            </a:r>
            <a:r>
              <a:rPr lang="en-US" sz="3400" b="1" dirty="0">
                <a:latin typeface="Corbel" panose="020B0503020204020204" pitchFamily="34" charset="0"/>
              </a:rPr>
              <a:t> </a:t>
            </a:r>
            <a:endParaRPr lang="ru-RU" sz="3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400" b="1" dirty="0" err="1" smtClean="0">
                <a:latin typeface="Corbel" panose="020B0503020204020204" pitchFamily="34" charset="0"/>
              </a:rPr>
              <a:t>compania</a:t>
            </a:r>
            <a:r>
              <a:rPr lang="en-US" sz="3400" b="1" dirty="0" smtClean="0">
                <a:latin typeface="Corbel" panose="020B0503020204020204" pitchFamily="34" charset="0"/>
              </a:rPr>
              <a:t> </a:t>
            </a:r>
            <a:r>
              <a:rPr lang="en-US" sz="3400" b="1" dirty="0" err="1" smtClean="0">
                <a:latin typeface="Corbel" panose="020B0503020204020204" pitchFamily="34" charset="0"/>
              </a:rPr>
              <a:t>respectivă</a:t>
            </a:r>
            <a:r>
              <a:rPr lang="en-US" sz="3400" b="1" dirty="0" smtClean="0">
                <a:latin typeface="Corbel" panose="020B0503020204020204" pitchFamily="34" charset="0"/>
              </a:rPr>
              <a:t>?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 smtClean="0">
                <a:latin typeface="Corbel" panose="020B0503020204020204" pitchFamily="34" charset="0"/>
              </a:rPr>
              <a:t>1. Изготовления шахмат</a:t>
            </a:r>
            <a:r>
              <a:rPr lang="ro-RO" sz="3400" dirty="0" smtClean="0">
                <a:latin typeface="Corbel" panose="020B0503020204020204" pitchFamily="34" charset="0"/>
              </a:rPr>
              <a:t> / </a:t>
            </a:r>
            <a:r>
              <a:rPr lang="en-US" sz="3400" dirty="0" err="1">
                <a:latin typeface="Corbel" panose="020B0503020204020204" pitchFamily="34" charset="0"/>
              </a:rPr>
              <a:t>Producea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jocuri</a:t>
            </a:r>
            <a:r>
              <a:rPr lang="en-US" sz="3400" dirty="0">
                <a:latin typeface="Corbel" panose="020B0503020204020204" pitchFamily="34" charset="0"/>
              </a:rPr>
              <a:t> de </a:t>
            </a:r>
            <a:r>
              <a:rPr lang="en-US" sz="3400" dirty="0" err="1" smtClean="0">
                <a:latin typeface="Corbel" panose="020B0503020204020204" pitchFamily="34" charset="0"/>
              </a:rPr>
              <a:t>șah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 smtClean="0">
                <a:latin typeface="Corbel" panose="020B0503020204020204" pitchFamily="34" charset="0"/>
              </a:rPr>
              <a:t>2</a:t>
            </a:r>
            <a:r>
              <a:rPr lang="ru-RU" sz="3400" dirty="0">
                <a:latin typeface="Corbel" panose="020B0503020204020204" pitchFamily="34" charset="0"/>
              </a:rPr>
              <a:t>. Сельского </a:t>
            </a:r>
            <a:r>
              <a:rPr lang="ru-RU" sz="3400" dirty="0" smtClean="0">
                <a:latin typeface="Corbel" panose="020B0503020204020204" pitchFamily="34" charset="0"/>
              </a:rPr>
              <a:t>хозяйства</a:t>
            </a:r>
            <a:r>
              <a:rPr lang="ro-RO" sz="3400" dirty="0" smtClean="0">
                <a:latin typeface="Corbel" panose="020B0503020204020204" pitchFamily="34" charset="0"/>
              </a:rPr>
              <a:t> / </a:t>
            </a:r>
            <a:r>
              <a:rPr lang="en-US" sz="3400" dirty="0" err="1" smtClean="0">
                <a:latin typeface="Corbel" panose="020B0503020204020204" pitchFamily="34" charset="0"/>
              </a:rPr>
              <a:t>Agricultură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 smtClean="0">
                <a:latin typeface="Corbel" panose="020B0503020204020204" pitchFamily="34" charset="0"/>
              </a:rPr>
              <a:t>3</a:t>
            </a:r>
            <a:r>
              <a:rPr lang="ru-RU" sz="3400" dirty="0">
                <a:latin typeface="Corbel" panose="020B0503020204020204" pitchFamily="34" charset="0"/>
              </a:rPr>
              <a:t>. Строительства железной </a:t>
            </a:r>
            <a:r>
              <a:rPr lang="ru-RU" sz="3400" dirty="0" smtClean="0">
                <a:latin typeface="Corbel" panose="020B0503020204020204" pitchFamily="34" charset="0"/>
              </a:rPr>
              <a:t>дороги</a:t>
            </a:r>
            <a:r>
              <a:rPr lang="ro-RO" sz="3400" dirty="0" smtClean="0">
                <a:latin typeface="Corbel" panose="020B0503020204020204" pitchFamily="34" charset="0"/>
              </a:rPr>
              <a:t> / </a:t>
            </a:r>
            <a:r>
              <a:rPr lang="en-US" sz="3400" dirty="0" err="1">
                <a:latin typeface="Corbel" panose="020B0503020204020204" pitchFamily="34" charset="0"/>
              </a:rPr>
              <a:t>Construcția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căii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endParaRPr lang="ru-RU" sz="3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400" dirty="0">
                <a:latin typeface="Corbel" panose="020B0503020204020204" pitchFamily="34" charset="0"/>
              </a:rPr>
              <a:t> </a:t>
            </a:r>
            <a:r>
              <a:rPr lang="ru-RU" sz="3400" dirty="0" smtClean="0">
                <a:latin typeface="Corbel" panose="020B0503020204020204" pitchFamily="34" charset="0"/>
              </a:rPr>
              <a:t>    </a:t>
            </a:r>
            <a:r>
              <a:rPr lang="en-US" sz="3400" dirty="0" err="1" smtClean="0">
                <a:latin typeface="Corbel" panose="020B0503020204020204" pitchFamily="34" charset="0"/>
              </a:rPr>
              <a:t>ferate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 smtClean="0">
                <a:latin typeface="Corbel" panose="020B0503020204020204" pitchFamily="34" charset="0"/>
              </a:rPr>
              <a:t>4</a:t>
            </a:r>
            <a:r>
              <a:rPr lang="ru-RU" sz="3400" dirty="0">
                <a:latin typeface="Corbel" panose="020B0503020204020204" pitchFamily="34" charset="0"/>
              </a:rPr>
              <a:t>. Отопления </a:t>
            </a:r>
            <a:r>
              <a:rPr lang="ru-RU" sz="3400" dirty="0" smtClean="0">
                <a:latin typeface="Corbel" panose="020B0503020204020204" pitchFamily="34" charset="0"/>
              </a:rPr>
              <a:t>жилья</a:t>
            </a:r>
            <a:r>
              <a:rPr lang="ro-RO" sz="3400" dirty="0" smtClean="0">
                <a:latin typeface="Corbel" panose="020B0503020204020204" pitchFamily="34" charset="0"/>
              </a:rPr>
              <a:t> /</a:t>
            </a:r>
            <a:r>
              <a:rPr lang="en-US" sz="3400" dirty="0">
                <a:latin typeface="Corbel" panose="020B0503020204020204" pitchFamily="34" charset="0"/>
              </a:rPr>
              <a:t> </a:t>
            </a:r>
            <a:r>
              <a:rPr lang="en-US" sz="3400" dirty="0" err="1">
                <a:latin typeface="Corbel" panose="020B0503020204020204" pitchFamily="34" charset="0"/>
              </a:rPr>
              <a:t>Încălzirea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locuințelor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endParaRPr lang="ru-RU" sz="3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026" name="Picture 2" descr="https://lh3.googleusercontent.com/Ptab-TENuuA5yd3QMSsR6zQF7uEfHb2-051_NziIR1WkmWF2LoH5QP2a3qbQ_alslexnMC93y6R9-QbA8jgjfGZ6irkMZI6H_ZqX_uMdEmHBVo-UPE2ra-XyDRXoz95moWs94p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517" y="1247112"/>
            <a:ext cx="9212965" cy="608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53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30" y="1127499"/>
            <a:ext cx="10297159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34902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400" dirty="0" smtClean="0">
                <a:latin typeface="Corbel" panose="020B0503020204020204" pitchFamily="34" charset="0"/>
              </a:rPr>
              <a:t>Площадь </a:t>
            </a:r>
            <a:r>
              <a:rPr lang="ru-RU" sz="3400" dirty="0">
                <a:latin typeface="Corbel" panose="020B0503020204020204" pitchFamily="34" charset="0"/>
              </a:rPr>
              <a:t>каждого квадратика равна одной </a:t>
            </a:r>
            <a:endParaRPr lang="ru-RU" sz="3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400" dirty="0" smtClean="0">
                <a:latin typeface="Corbel" panose="020B0503020204020204" pitchFamily="34" charset="0"/>
              </a:rPr>
              <a:t>квадратной </a:t>
            </a:r>
            <a:r>
              <a:rPr lang="ru-RU" sz="3400" dirty="0">
                <a:latin typeface="Corbel" panose="020B0503020204020204" pitchFamily="34" charset="0"/>
              </a:rPr>
              <a:t>миле.  </a:t>
            </a:r>
            <a:r>
              <a:rPr lang="ru-RU" sz="3400" dirty="0" smtClean="0">
                <a:latin typeface="Corbel" panose="020B0503020204020204" pitchFamily="34" charset="0"/>
              </a:rPr>
              <a:t>Это </a:t>
            </a:r>
            <a:r>
              <a:rPr lang="ru-RU" sz="3400" dirty="0">
                <a:latin typeface="Corbel" panose="020B0503020204020204" pitchFamily="34" charset="0"/>
              </a:rPr>
              <a:t>– снимок из космоса. На нём </a:t>
            </a:r>
            <a:endParaRPr lang="ru-RU" sz="3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400" dirty="0" smtClean="0">
                <a:latin typeface="Corbel" panose="020B0503020204020204" pitchFamily="34" charset="0"/>
              </a:rPr>
              <a:t>запечатлены </a:t>
            </a:r>
            <a:r>
              <a:rPr lang="ru-RU" sz="3400" dirty="0">
                <a:latin typeface="Corbel" panose="020B0503020204020204" pitchFamily="34" charset="0"/>
              </a:rPr>
              <a:t>последствия вырубки леса в XIX веке, </a:t>
            </a:r>
            <a:endParaRPr lang="ru-RU" sz="3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400" dirty="0" smtClean="0">
                <a:latin typeface="Corbel" panose="020B0503020204020204" pitchFamily="34" charset="0"/>
              </a:rPr>
              <a:t>совершённой </a:t>
            </a:r>
            <a:r>
              <a:rPr lang="ru-RU" sz="3400" dirty="0">
                <a:latin typeface="Corbel" panose="020B0503020204020204" pitchFamily="34" charset="0"/>
              </a:rPr>
              <a:t>по договору между правительством </a:t>
            </a:r>
            <a:endParaRPr lang="ru-RU" sz="3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400" dirty="0" smtClean="0">
                <a:latin typeface="Corbel" panose="020B0503020204020204" pitchFamily="34" charset="0"/>
              </a:rPr>
              <a:t>США </a:t>
            </a:r>
            <a:r>
              <a:rPr lang="ru-RU" sz="3400" dirty="0">
                <a:latin typeface="Corbel" panose="020B0503020204020204" pitchFamily="34" charset="0"/>
              </a:rPr>
              <a:t>и одной компанией. </a:t>
            </a:r>
            <a:r>
              <a:rPr lang="ru-RU" sz="3400" b="1" dirty="0">
                <a:latin typeface="Corbel" panose="020B0503020204020204" pitchFamily="34" charset="0"/>
              </a:rPr>
              <a:t>Для </a:t>
            </a:r>
            <a:r>
              <a:rPr lang="ru-RU" sz="3400" b="1" dirty="0" smtClean="0">
                <a:latin typeface="Corbel" panose="020B0503020204020204" pitchFamily="34" charset="0"/>
              </a:rPr>
              <a:t>чего?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en-US" sz="3400" dirty="0" err="1" smtClean="0">
                <a:latin typeface="Corbel" panose="020B0503020204020204" pitchFamily="34" charset="0"/>
              </a:rPr>
              <a:t>Suprafața</a:t>
            </a:r>
            <a:r>
              <a:rPr lang="en-US" sz="3400" dirty="0" smtClean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fiecărui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pătrat</a:t>
            </a:r>
            <a:r>
              <a:rPr lang="en-US" sz="3400" dirty="0">
                <a:latin typeface="Corbel" panose="020B0503020204020204" pitchFamily="34" charset="0"/>
              </a:rPr>
              <a:t> e de 1 </a:t>
            </a:r>
            <a:r>
              <a:rPr lang="en-US" sz="3400" dirty="0" err="1">
                <a:latin typeface="Corbel" panose="020B0503020204020204" pitchFamily="34" charset="0"/>
              </a:rPr>
              <a:t>milă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pătrată</a:t>
            </a:r>
            <a:r>
              <a:rPr lang="en-US" sz="3400" dirty="0">
                <a:latin typeface="Corbel" panose="020B0503020204020204" pitchFamily="34" charset="0"/>
              </a:rPr>
              <a:t>. </a:t>
            </a:r>
            <a:r>
              <a:rPr lang="en-US" sz="3400" dirty="0" err="1">
                <a:latin typeface="Corbel" panose="020B0503020204020204" pitchFamily="34" charset="0"/>
              </a:rPr>
              <a:t>Această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endParaRPr lang="ru-RU" sz="3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400" dirty="0" err="1" smtClean="0">
                <a:latin typeface="Corbel" panose="020B0503020204020204" pitchFamily="34" charset="0"/>
              </a:rPr>
              <a:t>fotografie</a:t>
            </a:r>
            <a:r>
              <a:rPr lang="en-US" sz="3400" dirty="0">
                <a:latin typeface="Corbel" panose="020B0503020204020204" pitchFamily="34" charset="0"/>
              </a:rPr>
              <a:t>, </a:t>
            </a:r>
            <a:r>
              <a:rPr lang="en-US" sz="3400" dirty="0" err="1">
                <a:latin typeface="Corbel" panose="020B0503020204020204" pitchFamily="34" charset="0"/>
              </a:rPr>
              <a:t>făcută</a:t>
            </a:r>
            <a:r>
              <a:rPr lang="en-US" sz="3400" dirty="0">
                <a:latin typeface="Corbel" panose="020B0503020204020204" pitchFamily="34" charset="0"/>
              </a:rPr>
              <a:t> din </a:t>
            </a:r>
            <a:r>
              <a:rPr lang="en-US" sz="3400" dirty="0" err="1">
                <a:latin typeface="Corbel" panose="020B0503020204020204" pitchFamily="34" charset="0"/>
              </a:rPr>
              <a:t>spațiu</a:t>
            </a:r>
            <a:r>
              <a:rPr lang="en-US" sz="3400" dirty="0">
                <a:latin typeface="Corbel" panose="020B0503020204020204" pitchFamily="34" charset="0"/>
              </a:rPr>
              <a:t>, </a:t>
            </a:r>
            <a:r>
              <a:rPr lang="en-US" sz="3400" dirty="0" err="1">
                <a:latin typeface="Corbel" panose="020B0503020204020204" pitchFamily="34" charset="0"/>
              </a:rPr>
              <a:t>surprinde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defrișarea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masivă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endParaRPr lang="ru-RU" sz="3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400" dirty="0" smtClean="0">
                <a:latin typeface="Corbel" panose="020B0503020204020204" pitchFamily="34" charset="0"/>
              </a:rPr>
              <a:t>din </a:t>
            </a:r>
            <a:r>
              <a:rPr lang="en-US" sz="3400" dirty="0" err="1">
                <a:latin typeface="Corbel" panose="020B0503020204020204" pitchFamily="34" charset="0"/>
              </a:rPr>
              <a:t>secolul</a:t>
            </a:r>
            <a:r>
              <a:rPr lang="en-US" sz="3400" dirty="0">
                <a:latin typeface="Corbel" panose="020B0503020204020204" pitchFamily="34" charset="0"/>
              </a:rPr>
              <a:t> XIX, </a:t>
            </a:r>
            <a:r>
              <a:rPr lang="en-US" sz="3400" dirty="0" err="1">
                <a:latin typeface="Corbel" panose="020B0503020204020204" pitchFamily="34" charset="0"/>
              </a:rPr>
              <a:t>ce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avut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loc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în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baza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unui</a:t>
            </a:r>
            <a:r>
              <a:rPr lang="en-US" sz="3400" dirty="0">
                <a:latin typeface="Corbel" panose="020B0503020204020204" pitchFamily="34" charset="0"/>
              </a:rPr>
              <a:t> contract </a:t>
            </a:r>
            <a:r>
              <a:rPr lang="en-US" sz="3400" dirty="0" err="1">
                <a:latin typeface="Corbel" panose="020B0503020204020204" pitchFamily="34" charset="0"/>
              </a:rPr>
              <a:t>dintre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endParaRPr lang="ru-RU" sz="3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400" dirty="0" err="1" smtClean="0">
                <a:latin typeface="Corbel" panose="020B0503020204020204" pitchFamily="34" charset="0"/>
              </a:rPr>
              <a:t>guvernul</a:t>
            </a:r>
            <a:r>
              <a:rPr lang="en-US" sz="3400" dirty="0" smtClean="0">
                <a:latin typeface="Corbel" panose="020B0503020204020204" pitchFamily="34" charset="0"/>
              </a:rPr>
              <a:t> </a:t>
            </a:r>
            <a:r>
              <a:rPr lang="en-US" sz="3400" dirty="0">
                <a:latin typeface="Corbel" panose="020B0503020204020204" pitchFamily="34" charset="0"/>
              </a:rPr>
              <a:t>SUA </a:t>
            </a:r>
            <a:r>
              <a:rPr lang="en-US" sz="3400" dirty="0" err="1">
                <a:latin typeface="Corbel" panose="020B0503020204020204" pitchFamily="34" charset="0"/>
              </a:rPr>
              <a:t>și</a:t>
            </a:r>
            <a:r>
              <a:rPr lang="en-US" sz="3400" dirty="0">
                <a:latin typeface="Corbel" panose="020B0503020204020204" pitchFamily="34" charset="0"/>
              </a:rPr>
              <a:t> o </a:t>
            </a:r>
            <a:r>
              <a:rPr lang="en-US" sz="3400" dirty="0" err="1">
                <a:latin typeface="Corbel" panose="020B0503020204020204" pitchFamily="34" charset="0"/>
              </a:rPr>
              <a:t>companie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privată</a:t>
            </a:r>
            <a:r>
              <a:rPr lang="en-US" sz="3400" dirty="0">
                <a:latin typeface="Corbel" panose="020B0503020204020204" pitchFamily="34" charset="0"/>
              </a:rPr>
              <a:t>. </a:t>
            </a:r>
            <a:r>
              <a:rPr lang="en-US" sz="3400" b="1" dirty="0">
                <a:latin typeface="Corbel" panose="020B0503020204020204" pitchFamily="34" charset="0"/>
              </a:rPr>
              <a:t>Cu </a:t>
            </a:r>
            <a:r>
              <a:rPr lang="en-US" sz="3400" b="1" dirty="0" err="1">
                <a:latin typeface="Corbel" panose="020B0503020204020204" pitchFamily="34" charset="0"/>
              </a:rPr>
              <a:t>ce</a:t>
            </a:r>
            <a:r>
              <a:rPr lang="en-US" sz="3400" b="1" dirty="0">
                <a:latin typeface="Corbel" panose="020B0503020204020204" pitchFamily="34" charset="0"/>
              </a:rPr>
              <a:t> se </a:t>
            </a:r>
            <a:r>
              <a:rPr lang="en-US" sz="3400" b="1" dirty="0" err="1">
                <a:latin typeface="Corbel" panose="020B0503020204020204" pitchFamily="34" charset="0"/>
              </a:rPr>
              <a:t>ocupa</a:t>
            </a:r>
            <a:r>
              <a:rPr lang="en-US" sz="3400" b="1" dirty="0">
                <a:latin typeface="Corbel" panose="020B0503020204020204" pitchFamily="34" charset="0"/>
              </a:rPr>
              <a:t> </a:t>
            </a:r>
            <a:endParaRPr lang="ru-RU" sz="3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400" b="1" dirty="0" err="1" smtClean="0">
                <a:latin typeface="Corbel" panose="020B0503020204020204" pitchFamily="34" charset="0"/>
              </a:rPr>
              <a:t>compania</a:t>
            </a:r>
            <a:r>
              <a:rPr lang="en-US" sz="3400" b="1" dirty="0" smtClean="0">
                <a:latin typeface="Corbel" panose="020B0503020204020204" pitchFamily="34" charset="0"/>
              </a:rPr>
              <a:t> </a:t>
            </a:r>
            <a:r>
              <a:rPr lang="en-US" sz="3400" b="1" dirty="0" err="1" smtClean="0">
                <a:latin typeface="Corbel" panose="020B0503020204020204" pitchFamily="34" charset="0"/>
              </a:rPr>
              <a:t>respectivă</a:t>
            </a:r>
            <a:r>
              <a:rPr lang="en-US" sz="3400" b="1" dirty="0" smtClean="0">
                <a:latin typeface="Corbel" panose="020B0503020204020204" pitchFamily="34" charset="0"/>
              </a:rPr>
              <a:t>?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 smtClean="0">
                <a:latin typeface="Corbel" panose="020B0503020204020204" pitchFamily="34" charset="0"/>
              </a:rPr>
              <a:t>1. Изготовления шахмат</a:t>
            </a:r>
            <a:r>
              <a:rPr lang="ro-RO" sz="3400" dirty="0" smtClean="0">
                <a:latin typeface="Corbel" panose="020B0503020204020204" pitchFamily="34" charset="0"/>
              </a:rPr>
              <a:t> / </a:t>
            </a:r>
            <a:r>
              <a:rPr lang="en-US" sz="3400" dirty="0" err="1">
                <a:latin typeface="Corbel" panose="020B0503020204020204" pitchFamily="34" charset="0"/>
              </a:rPr>
              <a:t>Producea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jocuri</a:t>
            </a:r>
            <a:r>
              <a:rPr lang="en-US" sz="3400" dirty="0">
                <a:latin typeface="Corbel" panose="020B0503020204020204" pitchFamily="34" charset="0"/>
              </a:rPr>
              <a:t> de </a:t>
            </a:r>
            <a:r>
              <a:rPr lang="en-US" sz="3400" dirty="0" err="1" smtClean="0">
                <a:latin typeface="Corbel" panose="020B0503020204020204" pitchFamily="34" charset="0"/>
              </a:rPr>
              <a:t>șah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 smtClean="0">
                <a:latin typeface="Corbel" panose="020B0503020204020204" pitchFamily="34" charset="0"/>
              </a:rPr>
              <a:t>2</a:t>
            </a:r>
            <a:r>
              <a:rPr lang="ru-RU" sz="3400" dirty="0">
                <a:latin typeface="Corbel" panose="020B0503020204020204" pitchFamily="34" charset="0"/>
              </a:rPr>
              <a:t>. Сельского </a:t>
            </a:r>
            <a:r>
              <a:rPr lang="ru-RU" sz="3400" dirty="0" smtClean="0">
                <a:latin typeface="Corbel" panose="020B0503020204020204" pitchFamily="34" charset="0"/>
              </a:rPr>
              <a:t>хозяйства</a:t>
            </a:r>
            <a:r>
              <a:rPr lang="ro-RO" sz="3400" dirty="0" smtClean="0">
                <a:latin typeface="Corbel" panose="020B0503020204020204" pitchFamily="34" charset="0"/>
              </a:rPr>
              <a:t> / </a:t>
            </a:r>
            <a:r>
              <a:rPr lang="en-US" sz="3400" dirty="0" err="1" smtClean="0">
                <a:latin typeface="Corbel" panose="020B0503020204020204" pitchFamily="34" charset="0"/>
              </a:rPr>
              <a:t>Agricultură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 smtClean="0">
                <a:latin typeface="Corbel" panose="020B0503020204020204" pitchFamily="34" charset="0"/>
              </a:rPr>
              <a:t>3</a:t>
            </a:r>
            <a:r>
              <a:rPr lang="ru-RU" sz="3400" dirty="0">
                <a:latin typeface="Corbel" panose="020B0503020204020204" pitchFamily="34" charset="0"/>
              </a:rPr>
              <a:t>. Строительства железной </a:t>
            </a:r>
            <a:r>
              <a:rPr lang="ru-RU" sz="3400" dirty="0" smtClean="0">
                <a:latin typeface="Corbel" panose="020B0503020204020204" pitchFamily="34" charset="0"/>
              </a:rPr>
              <a:t>дороги</a:t>
            </a:r>
            <a:r>
              <a:rPr lang="ro-RO" sz="3400" dirty="0" smtClean="0">
                <a:latin typeface="Corbel" panose="020B0503020204020204" pitchFamily="34" charset="0"/>
              </a:rPr>
              <a:t> / </a:t>
            </a:r>
            <a:r>
              <a:rPr lang="en-US" sz="3400" dirty="0" err="1">
                <a:latin typeface="Corbel" panose="020B0503020204020204" pitchFamily="34" charset="0"/>
              </a:rPr>
              <a:t>Construcția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căii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endParaRPr lang="ru-RU" sz="3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400" dirty="0">
                <a:latin typeface="Corbel" panose="020B0503020204020204" pitchFamily="34" charset="0"/>
              </a:rPr>
              <a:t> </a:t>
            </a:r>
            <a:r>
              <a:rPr lang="ru-RU" sz="3400" dirty="0" smtClean="0">
                <a:latin typeface="Corbel" panose="020B0503020204020204" pitchFamily="34" charset="0"/>
              </a:rPr>
              <a:t>    </a:t>
            </a:r>
            <a:r>
              <a:rPr lang="en-US" sz="3400" dirty="0" err="1" smtClean="0">
                <a:latin typeface="Corbel" panose="020B0503020204020204" pitchFamily="34" charset="0"/>
              </a:rPr>
              <a:t>ferate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 smtClean="0">
                <a:latin typeface="Corbel" panose="020B0503020204020204" pitchFamily="34" charset="0"/>
              </a:rPr>
              <a:t>4</a:t>
            </a:r>
            <a:r>
              <a:rPr lang="ru-RU" sz="3400" dirty="0">
                <a:latin typeface="Corbel" panose="020B0503020204020204" pitchFamily="34" charset="0"/>
              </a:rPr>
              <a:t>. Отопления </a:t>
            </a:r>
            <a:r>
              <a:rPr lang="ru-RU" sz="3400" dirty="0" smtClean="0">
                <a:latin typeface="Corbel" panose="020B0503020204020204" pitchFamily="34" charset="0"/>
              </a:rPr>
              <a:t>жилья</a:t>
            </a:r>
            <a:r>
              <a:rPr lang="ro-RO" sz="3400" dirty="0" smtClean="0">
                <a:latin typeface="Corbel" panose="020B0503020204020204" pitchFamily="34" charset="0"/>
              </a:rPr>
              <a:t> /</a:t>
            </a:r>
            <a:r>
              <a:rPr lang="en-US" sz="3400" dirty="0">
                <a:latin typeface="Corbel" panose="020B0503020204020204" pitchFamily="34" charset="0"/>
              </a:rPr>
              <a:t> </a:t>
            </a:r>
            <a:r>
              <a:rPr lang="en-US" sz="3400" dirty="0" err="1">
                <a:latin typeface="Corbel" panose="020B0503020204020204" pitchFamily="34" charset="0"/>
              </a:rPr>
              <a:t>Încălzirea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locuințelor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endParaRPr lang="ru-RU" sz="3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026" name="Picture 2" descr="https://lh3.googleusercontent.com/Ptab-TENuuA5yd3QMSsR6zQF7uEfHb2-051_NziIR1WkmWF2LoH5QP2a3qbQ_alslexnMC93y6R9-QbA8jgjfGZ6irkMZI6H_ZqX_uMdEmHBVo-UPE2ra-XyDRXoz95moWs94p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517" y="1247112"/>
            <a:ext cx="9212965" cy="608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2457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30" y="1127499"/>
            <a:ext cx="10297159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В </a:t>
            </a:r>
            <a:r>
              <a:rPr lang="ru-RU" sz="5200" dirty="0">
                <a:latin typeface="Corbel" panose="020B0503020204020204" pitchFamily="34" charset="0"/>
              </a:rPr>
              <a:t>2005 году на экологическом фестивале установили памятник </a:t>
            </a:r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с </a:t>
            </a:r>
            <a:r>
              <a:rPr lang="ru-RU" sz="5200" dirty="0">
                <a:latin typeface="Corbel" panose="020B0503020204020204" pitchFamily="34" charset="0"/>
              </a:rPr>
              <a:t>шестиугольным постаментом. </a:t>
            </a:r>
            <a:r>
              <a:rPr lang="ru-RU" sz="5200" b="1" dirty="0">
                <a:latin typeface="Corbel" panose="020B0503020204020204" pitchFamily="34" charset="0"/>
              </a:rPr>
              <a:t>Этот памятник называют «Гимн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труду</a:t>
            </a:r>
            <a:r>
              <a:rPr lang="ru-RU" sz="5200" b="1" dirty="0">
                <a:latin typeface="Corbel" panose="020B0503020204020204" pitchFamily="34" charset="0"/>
              </a:rPr>
              <a:t>», и он посвящён...   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În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anul</a:t>
            </a:r>
            <a:r>
              <a:rPr lang="en-US" sz="5200" dirty="0">
                <a:latin typeface="Corbel" panose="020B0503020204020204" pitchFamily="34" charset="0"/>
              </a:rPr>
              <a:t> 2005, la un festival ecologic a </a:t>
            </a:r>
            <a:r>
              <a:rPr lang="en-US" sz="5200" dirty="0" err="1">
                <a:latin typeface="Corbel" panose="020B0503020204020204" pitchFamily="34" charset="0"/>
              </a:rPr>
              <a:t>fost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instalat</a:t>
            </a:r>
            <a:r>
              <a:rPr lang="en-US" sz="5200" dirty="0">
                <a:latin typeface="Corbel" panose="020B0503020204020204" pitchFamily="34" charset="0"/>
              </a:rPr>
              <a:t> un monument cu un </a:t>
            </a:r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postament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hexagonal. </a:t>
            </a:r>
            <a:r>
              <a:rPr lang="en-US" sz="5200" b="1" dirty="0" err="1">
                <a:latin typeface="Corbel" panose="020B0503020204020204" pitchFamily="34" charset="0"/>
              </a:rPr>
              <a:t>Acesta</a:t>
            </a:r>
            <a:r>
              <a:rPr lang="en-US" sz="5200" b="1" dirty="0">
                <a:latin typeface="Corbel" panose="020B0503020204020204" pitchFamily="34" charset="0"/>
              </a:rPr>
              <a:t> a </a:t>
            </a:r>
            <a:r>
              <a:rPr lang="en-US" sz="5200" b="1" dirty="0" err="1">
                <a:latin typeface="Corbel" panose="020B0503020204020204" pitchFamily="34" charset="0"/>
              </a:rPr>
              <a:t>fost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numit</a:t>
            </a:r>
            <a:r>
              <a:rPr lang="en-US" sz="5200" b="1" dirty="0">
                <a:latin typeface="Corbel" panose="020B0503020204020204" pitchFamily="34" charset="0"/>
              </a:rPr>
              <a:t> ”</a:t>
            </a:r>
            <a:r>
              <a:rPr lang="en-US" sz="5200" b="1" dirty="0" err="1">
                <a:latin typeface="Corbel" panose="020B0503020204020204" pitchFamily="34" charset="0"/>
              </a:rPr>
              <a:t>Imnul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muncii</a:t>
            </a:r>
            <a:r>
              <a:rPr lang="en-US" sz="5200" b="1" dirty="0">
                <a:latin typeface="Corbel" panose="020B0503020204020204" pitchFamily="34" charset="0"/>
              </a:rPr>
              <a:t>” </a:t>
            </a:r>
            <a:r>
              <a:rPr lang="en-US" sz="5200" b="1" dirty="0" err="1">
                <a:latin typeface="Corbel" panose="020B0503020204020204" pitchFamily="34" charset="0"/>
              </a:rPr>
              <a:t>și</a:t>
            </a:r>
            <a:r>
              <a:rPr lang="en-US" sz="5200" b="1" dirty="0">
                <a:latin typeface="Corbel" panose="020B0503020204020204" pitchFamily="34" charset="0"/>
              </a:rPr>
              <a:t> e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dedicat</a:t>
            </a:r>
            <a:r>
              <a:rPr lang="en-US" sz="5200" b="1" dirty="0">
                <a:latin typeface="Corbel" panose="020B0503020204020204" pitchFamily="34" charset="0"/>
              </a:rPr>
              <a:t>… 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1. Муравьям</a:t>
            </a:r>
            <a:r>
              <a:rPr lang="ro-RO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>
                <a:latin typeface="Corbel" panose="020B0503020204020204" pitchFamily="34" charset="0"/>
              </a:rPr>
              <a:t>furnicilor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2</a:t>
            </a:r>
            <a:r>
              <a:rPr lang="ru-RU" sz="5200" dirty="0">
                <a:latin typeface="Corbel" panose="020B0503020204020204" pitchFamily="34" charset="0"/>
              </a:rPr>
              <a:t>. </a:t>
            </a:r>
            <a:r>
              <a:rPr lang="ru-RU" sz="5200" dirty="0" smtClean="0">
                <a:latin typeface="Corbel" panose="020B0503020204020204" pitchFamily="34" charset="0"/>
              </a:rPr>
              <a:t>Кротам</a:t>
            </a:r>
            <a:r>
              <a:rPr lang="ro-RO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 smtClean="0">
                <a:latin typeface="Corbel" panose="020B0503020204020204" pitchFamily="34" charset="0"/>
              </a:rPr>
              <a:t>cârtițelor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3</a:t>
            </a:r>
            <a:r>
              <a:rPr lang="ru-RU" sz="5200" dirty="0">
                <a:latin typeface="Corbel" panose="020B0503020204020204" pitchFamily="34" charset="0"/>
              </a:rPr>
              <a:t>. </a:t>
            </a:r>
            <a:r>
              <a:rPr lang="ru-RU" sz="5200" dirty="0" smtClean="0">
                <a:latin typeface="Corbel" panose="020B0503020204020204" pitchFamily="34" charset="0"/>
              </a:rPr>
              <a:t>Строителям</a:t>
            </a:r>
            <a:r>
              <a:rPr lang="ro-RO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 smtClean="0">
                <a:latin typeface="Corbel" panose="020B0503020204020204" pitchFamily="34" charset="0"/>
              </a:rPr>
              <a:t>constructorilor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4</a:t>
            </a:r>
            <a:r>
              <a:rPr lang="ru-RU" sz="5200" dirty="0">
                <a:latin typeface="Corbel" panose="020B0503020204020204" pitchFamily="34" charset="0"/>
              </a:rPr>
              <a:t>. </a:t>
            </a:r>
            <a:r>
              <a:rPr lang="ru-RU" sz="5200" dirty="0" smtClean="0">
                <a:latin typeface="Corbel" panose="020B0503020204020204" pitchFamily="34" charset="0"/>
              </a:rPr>
              <a:t>Пчёлам</a:t>
            </a:r>
            <a:r>
              <a:rPr lang="ro-RO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>
                <a:latin typeface="Corbel" panose="020B0503020204020204" pitchFamily="34" charset="0"/>
              </a:rPr>
              <a:t>albinelor</a:t>
            </a:r>
            <a:endParaRPr lang="ru-RU" sz="5200" dirty="0">
              <a:latin typeface="Corbel" panose="020B0503020204020204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1571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30" y="1127499"/>
            <a:ext cx="10297159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В </a:t>
            </a:r>
            <a:r>
              <a:rPr lang="ru-RU" sz="5200" dirty="0">
                <a:latin typeface="Corbel" panose="020B0503020204020204" pitchFamily="34" charset="0"/>
              </a:rPr>
              <a:t>2005 году на экологическом фестивале установили памятник </a:t>
            </a:r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с </a:t>
            </a:r>
            <a:r>
              <a:rPr lang="ru-RU" sz="5200" dirty="0">
                <a:latin typeface="Corbel" panose="020B0503020204020204" pitchFamily="34" charset="0"/>
              </a:rPr>
              <a:t>шестиугольным постаментом. </a:t>
            </a:r>
            <a:r>
              <a:rPr lang="ru-RU" sz="5200" b="1" dirty="0">
                <a:latin typeface="Corbel" panose="020B0503020204020204" pitchFamily="34" charset="0"/>
              </a:rPr>
              <a:t>Этот памятник называют «Гимн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труду</a:t>
            </a:r>
            <a:r>
              <a:rPr lang="ru-RU" sz="5200" b="1" dirty="0">
                <a:latin typeface="Corbel" panose="020B0503020204020204" pitchFamily="34" charset="0"/>
              </a:rPr>
              <a:t>», и он посвящён...   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În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anul</a:t>
            </a:r>
            <a:r>
              <a:rPr lang="en-US" sz="5200" dirty="0">
                <a:latin typeface="Corbel" panose="020B0503020204020204" pitchFamily="34" charset="0"/>
              </a:rPr>
              <a:t> 2005, la un festival ecologic a </a:t>
            </a:r>
            <a:r>
              <a:rPr lang="en-US" sz="5200" dirty="0" err="1">
                <a:latin typeface="Corbel" panose="020B0503020204020204" pitchFamily="34" charset="0"/>
              </a:rPr>
              <a:t>fost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instalat</a:t>
            </a:r>
            <a:r>
              <a:rPr lang="en-US" sz="5200" dirty="0">
                <a:latin typeface="Corbel" panose="020B0503020204020204" pitchFamily="34" charset="0"/>
              </a:rPr>
              <a:t> un monument cu un </a:t>
            </a:r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postament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hexagonal. </a:t>
            </a:r>
            <a:r>
              <a:rPr lang="en-US" sz="5200" b="1" dirty="0" err="1">
                <a:latin typeface="Corbel" panose="020B0503020204020204" pitchFamily="34" charset="0"/>
              </a:rPr>
              <a:t>Acesta</a:t>
            </a:r>
            <a:r>
              <a:rPr lang="en-US" sz="5200" b="1" dirty="0">
                <a:latin typeface="Corbel" panose="020B0503020204020204" pitchFamily="34" charset="0"/>
              </a:rPr>
              <a:t> a </a:t>
            </a:r>
            <a:r>
              <a:rPr lang="en-US" sz="5200" b="1" dirty="0" err="1">
                <a:latin typeface="Corbel" panose="020B0503020204020204" pitchFamily="34" charset="0"/>
              </a:rPr>
              <a:t>fost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numit</a:t>
            </a:r>
            <a:r>
              <a:rPr lang="en-US" sz="5200" b="1" dirty="0">
                <a:latin typeface="Corbel" panose="020B0503020204020204" pitchFamily="34" charset="0"/>
              </a:rPr>
              <a:t> ”</a:t>
            </a:r>
            <a:r>
              <a:rPr lang="en-US" sz="5200" b="1" dirty="0" err="1">
                <a:latin typeface="Corbel" panose="020B0503020204020204" pitchFamily="34" charset="0"/>
              </a:rPr>
              <a:t>Imnul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muncii</a:t>
            </a:r>
            <a:r>
              <a:rPr lang="en-US" sz="5200" b="1" dirty="0">
                <a:latin typeface="Corbel" panose="020B0503020204020204" pitchFamily="34" charset="0"/>
              </a:rPr>
              <a:t>” </a:t>
            </a:r>
            <a:r>
              <a:rPr lang="en-US" sz="5200" b="1" dirty="0" err="1">
                <a:latin typeface="Corbel" panose="020B0503020204020204" pitchFamily="34" charset="0"/>
              </a:rPr>
              <a:t>și</a:t>
            </a:r>
            <a:r>
              <a:rPr lang="en-US" sz="5200" b="1" dirty="0">
                <a:latin typeface="Corbel" panose="020B0503020204020204" pitchFamily="34" charset="0"/>
              </a:rPr>
              <a:t> e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dedicat</a:t>
            </a:r>
            <a:r>
              <a:rPr lang="en-US" sz="5200" b="1" dirty="0">
                <a:latin typeface="Corbel" panose="020B0503020204020204" pitchFamily="34" charset="0"/>
              </a:rPr>
              <a:t>… 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1. Муравьям</a:t>
            </a:r>
            <a:r>
              <a:rPr lang="ro-RO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>
                <a:latin typeface="Corbel" panose="020B0503020204020204" pitchFamily="34" charset="0"/>
              </a:rPr>
              <a:t>furnicilor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2</a:t>
            </a:r>
            <a:r>
              <a:rPr lang="ru-RU" sz="5200" dirty="0">
                <a:latin typeface="Corbel" panose="020B0503020204020204" pitchFamily="34" charset="0"/>
              </a:rPr>
              <a:t>. </a:t>
            </a:r>
            <a:r>
              <a:rPr lang="ru-RU" sz="5200" dirty="0" smtClean="0">
                <a:latin typeface="Corbel" panose="020B0503020204020204" pitchFamily="34" charset="0"/>
              </a:rPr>
              <a:t>Кротам</a:t>
            </a:r>
            <a:r>
              <a:rPr lang="ro-RO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 smtClean="0">
                <a:latin typeface="Corbel" panose="020B0503020204020204" pitchFamily="34" charset="0"/>
              </a:rPr>
              <a:t>cârtițelor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3</a:t>
            </a:r>
            <a:r>
              <a:rPr lang="ru-RU" sz="5200" dirty="0">
                <a:latin typeface="Corbel" panose="020B0503020204020204" pitchFamily="34" charset="0"/>
              </a:rPr>
              <a:t>. </a:t>
            </a:r>
            <a:r>
              <a:rPr lang="ru-RU" sz="5200" dirty="0" smtClean="0">
                <a:latin typeface="Corbel" panose="020B0503020204020204" pitchFamily="34" charset="0"/>
              </a:rPr>
              <a:t>Строителям</a:t>
            </a:r>
            <a:r>
              <a:rPr lang="ro-RO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 smtClean="0">
                <a:latin typeface="Corbel" panose="020B0503020204020204" pitchFamily="34" charset="0"/>
              </a:rPr>
              <a:t>constructorilor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4</a:t>
            </a:r>
            <a:r>
              <a:rPr lang="ru-RU" sz="5200" dirty="0">
                <a:latin typeface="Corbel" panose="020B0503020204020204" pitchFamily="34" charset="0"/>
              </a:rPr>
              <a:t>. </a:t>
            </a:r>
            <a:r>
              <a:rPr lang="ru-RU" sz="5200" dirty="0" smtClean="0">
                <a:latin typeface="Corbel" panose="020B0503020204020204" pitchFamily="34" charset="0"/>
              </a:rPr>
              <a:t>Пчёлам</a:t>
            </a:r>
            <a:r>
              <a:rPr lang="ro-RO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>
                <a:latin typeface="Corbel" panose="020B0503020204020204" pitchFamily="34" charset="0"/>
              </a:rPr>
              <a:t>albinelor</a:t>
            </a:r>
            <a:endParaRPr lang="ru-RU" sz="5200" dirty="0">
              <a:latin typeface="Corbel" panose="020B0503020204020204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1525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30" y="1127499"/>
            <a:ext cx="10297159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В </a:t>
            </a:r>
            <a:r>
              <a:rPr lang="ru-RU" sz="4700" dirty="0">
                <a:latin typeface="Corbel" panose="020B0503020204020204" pitchFamily="34" charset="0"/>
              </a:rPr>
              <a:t>2010 году Программа ООН по окружающей среде (ЮНЕП) восстановила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16 </a:t>
            </a:r>
            <a:r>
              <a:rPr lang="ru-RU" sz="4700" dirty="0">
                <a:latin typeface="Corbel" panose="020B0503020204020204" pitchFamily="34" charset="0"/>
              </a:rPr>
              <a:t>водно-болотных угодий для птиц, которых делала из бумаги японская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девочка </a:t>
            </a:r>
            <a:r>
              <a:rPr lang="ru-RU" sz="4700" dirty="0" err="1">
                <a:latin typeface="Corbel" panose="020B0503020204020204" pitchFamily="34" charset="0"/>
              </a:rPr>
              <a:t>Садако</a:t>
            </a:r>
            <a:r>
              <a:rPr lang="ru-RU" sz="4700" dirty="0">
                <a:latin typeface="Corbel" panose="020B0503020204020204" pitchFamily="34" charset="0"/>
              </a:rPr>
              <a:t> </a:t>
            </a:r>
            <a:r>
              <a:rPr lang="ru-RU" sz="4700" dirty="0" err="1">
                <a:latin typeface="Corbel" panose="020B0503020204020204" pitchFamily="34" charset="0"/>
              </a:rPr>
              <a:t>Сасаки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r>
              <a:rPr lang="ru-RU" sz="4700" b="1" dirty="0">
                <a:latin typeface="Corbel" panose="020B0503020204020204" pitchFamily="34" charset="0"/>
              </a:rPr>
              <a:t>О каких птицах речь? 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În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2010, </a:t>
            </a:r>
            <a:r>
              <a:rPr lang="en-US" sz="4700" dirty="0" err="1">
                <a:latin typeface="Corbel" panose="020B0503020204020204" pitchFamily="34" charset="0"/>
              </a:rPr>
              <a:t>Programul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Națiunilor</a:t>
            </a:r>
            <a:r>
              <a:rPr lang="en-US" sz="4700" dirty="0">
                <a:latin typeface="Corbel" panose="020B0503020204020204" pitchFamily="34" charset="0"/>
              </a:rPr>
              <a:t> Unite </a:t>
            </a:r>
            <a:r>
              <a:rPr lang="en-US" sz="4700" dirty="0" err="1">
                <a:latin typeface="Corbel" panose="020B0503020204020204" pitchFamily="34" charset="0"/>
              </a:rPr>
              <a:t>pentru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Mediu</a:t>
            </a:r>
            <a:r>
              <a:rPr lang="en-US" sz="4700" dirty="0">
                <a:latin typeface="Corbel" panose="020B0503020204020204" pitchFamily="34" charset="0"/>
              </a:rPr>
              <a:t> a </a:t>
            </a:r>
            <a:r>
              <a:rPr lang="en-US" sz="4700" dirty="0" err="1">
                <a:latin typeface="Corbel" panose="020B0503020204020204" pitchFamily="34" charset="0"/>
              </a:rPr>
              <a:t>restaurat</a:t>
            </a:r>
            <a:r>
              <a:rPr lang="en-US" sz="4700" dirty="0">
                <a:latin typeface="Corbel" panose="020B0503020204020204" pitchFamily="34" charset="0"/>
              </a:rPr>
              <a:t> 16 zone </a:t>
            </a:r>
            <a:r>
              <a:rPr lang="en-US" sz="4700" dirty="0" err="1" smtClean="0">
                <a:latin typeface="Corbel" panose="020B0503020204020204" pitchFamily="34" charset="0"/>
              </a:rPr>
              <a:t>destinate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acestei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specii</a:t>
            </a:r>
            <a:r>
              <a:rPr lang="en-US" sz="4700" dirty="0">
                <a:latin typeface="Corbel" panose="020B0503020204020204" pitchFamily="34" charset="0"/>
              </a:rPr>
              <a:t> de </a:t>
            </a:r>
            <a:r>
              <a:rPr lang="en-US" sz="4700" dirty="0" err="1">
                <a:latin typeface="Corbel" panose="020B0503020204020204" pitchFamily="34" charset="0"/>
              </a:rPr>
              <a:t>păsări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dirty="0" err="1">
                <a:latin typeface="Corbel" panose="020B0503020204020204" pitchFamily="34" charset="0"/>
              </a:rPr>
              <a:t>Sadako</a:t>
            </a:r>
            <a:r>
              <a:rPr lang="en-US" sz="4700" dirty="0">
                <a:latin typeface="Corbel" panose="020B0503020204020204" pitchFamily="34" charset="0"/>
              </a:rPr>
              <a:t> Sasaki </a:t>
            </a:r>
            <a:r>
              <a:rPr lang="en-US" sz="4700" dirty="0" err="1">
                <a:latin typeface="Corbel" panose="020B0503020204020204" pitchFamily="34" charset="0"/>
              </a:rPr>
              <a:t>este</a:t>
            </a:r>
            <a:r>
              <a:rPr lang="en-US" sz="4700" dirty="0">
                <a:latin typeface="Corbel" panose="020B0503020204020204" pitchFamily="34" charset="0"/>
              </a:rPr>
              <a:t> o </a:t>
            </a:r>
            <a:r>
              <a:rPr lang="en-US" sz="4700" dirty="0" err="1">
                <a:latin typeface="Corbel" panose="020B0503020204020204" pitchFamily="34" charset="0"/>
              </a:rPr>
              <a:t>renumită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fetiță</a:t>
            </a:r>
            <a:r>
              <a:rPr lang="en-US" sz="4700" dirty="0">
                <a:latin typeface="Corbel" panose="020B0503020204020204" pitchFamily="34" charset="0"/>
              </a:rPr>
              <a:t> din </a:t>
            </a:r>
            <a:r>
              <a:rPr lang="en-US" sz="4700" dirty="0" err="1">
                <a:latin typeface="Corbel" panose="020B0503020204020204" pitchFamily="34" charset="0"/>
              </a:rPr>
              <a:t>Japonia</a:t>
            </a:r>
            <a:r>
              <a:rPr lang="en-US" sz="4700" dirty="0">
                <a:latin typeface="Corbel" panose="020B0503020204020204" pitchFamily="34" charset="0"/>
              </a:rPr>
              <a:t>, care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iubea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facă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exemplare</a:t>
            </a:r>
            <a:r>
              <a:rPr lang="en-US" sz="4700" dirty="0">
                <a:latin typeface="Corbel" panose="020B0503020204020204" pitchFamily="34" charset="0"/>
              </a:rPr>
              <a:t> de </a:t>
            </a:r>
            <a:r>
              <a:rPr lang="en-US" sz="4700" dirty="0" err="1">
                <a:latin typeface="Corbel" panose="020B0503020204020204" pitchFamily="34" charset="0"/>
              </a:rPr>
              <a:t>hârtie</a:t>
            </a:r>
            <a:r>
              <a:rPr lang="en-US" sz="4700" dirty="0">
                <a:latin typeface="Corbel" panose="020B0503020204020204" pitchFamily="34" charset="0"/>
              </a:rPr>
              <a:t> ale </a:t>
            </a:r>
            <a:r>
              <a:rPr lang="en-US" sz="4700" dirty="0" err="1">
                <a:latin typeface="Corbel" panose="020B0503020204020204" pitchFamily="34" charset="0"/>
              </a:rPr>
              <a:t>acestei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specii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b="1" dirty="0" err="1">
                <a:latin typeface="Corbel" panose="020B0503020204020204" pitchFamily="34" charset="0"/>
              </a:rPr>
              <a:t>Despre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ce</a:t>
            </a:r>
            <a:r>
              <a:rPr lang="en-US" sz="4700" b="1" dirty="0">
                <a:latin typeface="Corbel" panose="020B0503020204020204" pitchFamily="34" charset="0"/>
              </a:rPr>
              <a:t> specie e </a:t>
            </a:r>
            <a:r>
              <a:rPr lang="en-US" sz="4700" b="1" dirty="0" err="1">
                <a:latin typeface="Corbel" panose="020B0503020204020204" pitchFamily="34" charset="0"/>
              </a:rPr>
              <a:t>vorba</a:t>
            </a:r>
            <a:r>
              <a:rPr lang="en-US" sz="4700" b="1" dirty="0">
                <a:latin typeface="Corbel" panose="020B0503020204020204" pitchFamily="34" charset="0"/>
              </a:rPr>
              <a:t>? 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1. Журавли</a:t>
            </a:r>
            <a:r>
              <a:rPr lang="ro-RO" sz="4700" dirty="0" smtClean="0">
                <a:latin typeface="Corbel" panose="020B0503020204020204" pitchFamily="34" charset="0"/>
              </a:rPr>
              <a:t> / </a:t>
            </a:r>
            <a:r>
              <a:rPr lang="en-US" sz="4700" dirty="0" err="1" smtClean="0">
                <a:latin typeface="Corbel" panose="020B0503020204020204" pitchFamily="34" charset="0"/>
              </a:rPr>
              <a:t>Cocori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2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Аисты</a:t>
            </a:r>
            <a:r>
              <a:rPr lang="ro-RO" sz="4700" dirty="0" smtClean="0">
                <a:latin typeface="Corbel" panose="020B0503020204020204" pitchFamily="34" charset="0"/>
              </a:rPr>
              <a:t> / </a:t>
            </a:r>
            <a:r>
              <a:rPr lang="en-US" sz="4700" dirty="0" err="1" smtClean="0">
                <a:latin typeface="Corbel" panose="020B0503020204020204" pitchFamily="34" charset="0"/>
              </a:rPr>
              <a:t>Barze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3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Цапли</a:t>
            </a:r>
            <a:r>
              <a:rPr lang="ro-RO" sz="4700" dirty="0" smtClean="0">
                <a:latin typeface="Corbel" panose="020B0503020204020204" pitchFamily="34" charset="0"/>
              </a:rPr>
              <a:t> / </a:t>
            </a:r>
            <a:r>
              <a:rPr lang="en-US" sz="4700" dirty="0" err="1" smtClean="0">
                <a:latin typeface="Corbel" panose="020B0503020204020204" pitchFamily="34" charset="0"/>
              </a:rPr>
              <a:t>Ardee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4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Утки</a:t>
            </a:r>
            <a:r>
              <a:rPr lang="ro-RO" sz="4700" dirty="0" smtClean="0">
                <a:latin typeface="Corbel" panose="020B0503020204020204" pitchFamily="34" charset="0"/>
              </a:rPr>
              <a:t> / </a:t>
            </a:r>
            <a:r>
              <a:rPr lang="en-US" sz="4700" dirty="0" err="1">
                <a:latin typeface="Corbel" panose="020B0503020204020204" pitchFamily="34" charset="0"/>
              </a:rPr>
              <a:t>Rațe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endParaRPr lang="ru-RU" sz="4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5281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30" y="1127499"/>
            <a:ext cx="10297159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В </a:t>
            </a:r>
            <a:r>
              <a:rPr lang="ru-RU" sz="4700" dirty="0">
                <a:latin typeface="Corbel" panose="020B0503020204020204" pitchFamily="34" charset="0"/>
              </a:rPr>
              <a:t>2010 году Программа ООН по окружающей среде (ЮНЕП) восстановила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16 </a:t>
            </a:r>
            <a:r>
              <a:rPr lang="ru-RU" sz="4700" dirty="0">
                <a:latin typeface="Corbel" panose="020B0503020204020204" pitchFamily="34" charset="0"/>
              </a:rPr>
              <a:t>водно-болотных угодий для птиц, которых делала из бумаги японская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девочка </a:t>
            </a:r>
            <a:r>
              <a:rPr lang="ru-RU" sz="4700" dirty="0" err="1">
                <a:latin typeface="Corbel" panose="020B0503020204020204" pitchFamily="34" charset="0"/>
              </a:rPr>
              <a:t>Садако</a:t>
            </a:r>
            <a:r>
              <a:rPr lang="ru-RU" sz="4700" dirty="0">
                <a:latin typeface="Corbel" panose="020B0503020204020204" pitchFamily="34" charset="0"/>
              </a:rPr>
              <a:t> </a:t>
            </a:r>
            <a:r>
              <a:rPr lang="ru-RU" sz="4700" dirty="0" err="1">
                <a:latin typeface="Corbel" panose="020B0503020204020204" pitchFamily="34" charset="0"/>
              </a:rPr>
              <a:t>Сасаки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r>
              <a:rPr lang="ru-RU" sz="4700" b="1" dirty="0">
                <a:latin typeface="Corbel" panose="020B0503020204020204" pitchFamily="34" charset="0"/>
              </a:rPr>
              <a:t>О каких птицах речь? 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În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2010, </a:t>
            </a:r>
            <a:r>
              <a:rPr lang="en-US" sz="4700" dirty="0" err="1">
                <a:latin typeface="Corbel" panose="020B0503020204020204" pitchFamily="34" charset="0"/>
              </a:rPr>
              <a:t>Programul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Națiunilor</a:t>
            </a:r>
            <a:r>
              <a:rPr lang="en-US" sz="4700" dirty="0">
                <a:latin typeface="Corbel" panose="020B0503020204020204" pitchFamily="34" charset="0"/>
              </a:rPr>
              <a:t> Unite </a:t>
            </a:r>
            <a:r>
              <a:rPr lang="en-US" sz="4700" dirty="0" err="1">
                <a:latin typeface="Corbel" panose="020B0503020204020204" pitchFamily="34" charset="0"/>
              </a:rPr>
              <a:t>pentru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Mediu</a:t>
            </a:r>
            <a:r>
              <a:rPr lang="en-US" sz="4700" dirty="0">
                <a:latin typeface="Corbel" panose="020B0503020204020204" pitchFamily="34" charset="0"/>
              </a:rPr>
              <a:t> a </a:t>
            </a:r>
            <a:r>
              <a:rPr lang="en-US" sz="4700" dirty="0" err="1">
                <a:latin typeface="Corbel" panose="020B0503020204020204" pitchFamily="34" charset="0"/>
              </a:rPr>
              <a:t>restaurat</a:t>
            </a:r>
            <a:r>
              <a:rPr lang="en-US" sz="4700" dirty="0">
                <a:latin typeface="Corbel" panose="020B0503020204020204" pitchFamily="34" charset="0"/>
              </a:rPr>
              <a:t> 16 zone </a:t>
            </a:r>
            <a:r>
              <a:rPr lang="en-US" sz="4700" dirty="0" err="1" smtClean="0">
                <a:latin typeface="Corbel" panose="020B0503020204020204" pitchFamily="34" charset="0"/>
              </a:rPr>
              <a:t>destinate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acestei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specii</a:t>
            </a:r>
            <a:r>
              <a:rPr lang="en-US" sz="4700" dirty="0">
                <a:latin typeface="Corbel" panose="020B0503020204020204" pitchFamily="34" charset="0"/>
              </a:rPr>
              <a:t> de </a:t>
            </a:r>
            <a:r>
              <a:rPr lang="en-US" sz="4700" dirty="0" err="1">
                <a:latin typeface="Corbel" panose="020B0503020204020204" pitchFamily="34" charset="0"/>
              </a:rPr>
              <a:t>păsări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dirty="0" err="1">
                <a:latin typeface="Corbel" panose="020B0503020204020204" pitchFamily="34" charset="0"/>
              </a:rPr>
              <a:t>Sadako</a:t>
            </a:r>
            <a:r>
              <a:rPr lang="en-US" sz="4700" dirty="0">
                <a:latin typeface="Corbel" panose="020B0503020204020204" pitchFamily="34" charset="0"/>
              </a:rPr>
              <a:t> Sasaki </a:t>
            </a:r>
            <a:r>
              <a:rPr lang="en-US" sz="4700" dirty="0" err="1">
                <a:latin typeface="Corbel" panose="020B0503020204020204" pitchFamily="34" charset="0"/>
              </a:rPr>
              <a:t>este</a:t>
            </a:r>
            <a:r>
              <a:rPr lang="en-US" sz="4700" dirty="0">
                <a:latin typeface="Corbel" panose="020B0503020204020204" pitchFamily="34" charset="0"/>
              </a:rPr>
              <a:t> o </a:t>
            </a:r>
            <a:r>
              <a:rPr lang="en-US" sz="4700" dirty="0" err="1">
                <a:latin typeface="Corbel" panose="020B0503020204020204" pitchFamily="34" charset="0"/>
              </a:rPr>
              <a:t>renumită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fetiță</a:t>
            </a:r>
            <a:r>
              <a:rPr lang="en-US" sz="4700" dirty="0">
                <a:latin typeface="Corbel" panose="020B0503020204020204" pitchFamily="34" charset="0"/>
              </a:rPr>
              <a:t> din </a:t>
            </a:r>
            <a:r>
              <a:rPr lang="en-US" sz="4700" dirty="0" err="1">
                <a:latin typeface="Corbel" panose="020B0503020204020204" pitchFamily="34" charset="0"/>
              </a:rPr>
              <a:t>Japonia</a:t>
            </a:r>
            <a:r>
              <a:rPr lang="en-US" sz="4700" dirty="0">
                <a:latin typeface="Corbel" panose="020B0503020204020204" pitchFamily="34" charset="0"/>
              </a:rPr>
              <a:t>, care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iubea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facă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exemplare</a:t>
            </a:r>
            <a:r>
              <a:rPr lang="en-US" sz="4700" dirty="0">
                <a:latin typeface="Corbel" panose="020B0503020204020204" pitchFamily="34" charset="0"/>
              </a:rPr>
              <a:t> de </a:t>
            </a:r>
            <a:r>
              <a:rPr lang="en-US" sz="4700" dirty="0" err="1">
                <a:latin typeface="Corbel" panose="020B0503020204020204" pitchFamily="34" charset="0"/>
              </a:rPr>
              <a:t>hârtie</a:t>
            </a:r>
            <a:r>
              <a:rPr lang="en-US" sz="4700" dirty="0">
                <a:latin typeface="Corbel" panose="020B0503020204020204" pitchFamily="34" charset="0"/>
              </a:rPr>
              <a:t> ale </a:t>
            </a:r>
            <a:r>
              <a:rPr lang="en-US" sz="4700" dirty="0" err="1">
                <a:latin typeface="Corbel" panose="020B0503020204020204" pitchFamily="34" charset="0"/>
              </a:rPr>
              <a:t>acestei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specii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b="1" dirty="0" err="1">
                <a:latin typeface="Corbel" panose="020B0503020204020204" pitchFamily="34" charset="0"/>
              </a:rPr>
              <a:t>Despre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ce</a:t>
            </a:r>
            <a:r>
              <a:rPr lang="en-US" sz="4700" b="1" dirty="0">
                <a:latin typeface="Corbel" panose="020B0503020204020204" pitchFamily="34" charset="0"/>
              </a:rPr>
              <a:t> specie e </a:t>
            </a:r>
            <a:r>
              <a:rPr lang="en-US" sz="4700" b="1" dirty="0" err="1">
                <a:latin typeface="Corbel" panose="020B0503020204020204" pitchFamily="34" charset="0"/>
              </a:rPr>
              <a:t>vorba</a:t>
            </a:r>
            <a:r>
              <a:rPr lang="en-US" sz="4700" b="1" dirty="0">
                <a:latin typeface="Corbel" panose="020B0503020204020204" pitchFamily="34" charset="0"/>
              </a:rPr>
              <a:t>? 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1. Журавли</a:t>
            </a:r>
            <a:r>
              <a:rPr lang="ro-RO" sz="4700" dirty="0" smtClean="0">
                <a:latin typeface="Corbel" panose="020B0503020204020204" pitchFamily="34" charset="0"/>
              </a:rPr>
              <a:t> / </a:t>
            </a:r>
            <a:r>
              <a:rPr lang="en-US" sz="4700" dirty="0" err="1" smtClean="0">
                <a:latin typeface="Corbel" panose="020B0503020204020204" pitchFamily="34" charset="0"/>
              </a:rPr>
              <a:t>Cocori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2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Аисты</a:t>
            </a:r>
            <a:r>
              <a:rPr lang="ro-RO" sz="4700" dirty="0" smtClean="0">
                <a:latin typeface="Corbel" panose="020B0503020204020204" pitchFamily="34" charset="0"/>
              </a:rPr>
              <a:t> / </a:t>
            </a:r>
            <a:r>
              <a:rPr lang="en-US" sz="4700" dirty="0" err="1" smtClean="0">
                <a:latin typeface="Corbel" panose="020B0503020204020204" pitchFamily="34" charset="0"/>
              </a:rPr>
              <a:t>Barze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3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Цапли</a:t>
            </a:r>
            <a:r>
              <a:rPr lang="ro-RO" sz="4700" dirty="0" smtClean="0">
                <a:latin typeface="Corbel" panose="020B0503020204020204" pitchFamily="34" charset="0"/>
              </a:rPr>
              <a:t> / </a:t>
            </a:r>
            <a:r>
              <a:rPr lang="en-US" sz="4700" dirty="0" err="1" smtClean="0">
                <a:latin typeface="Corbel" panose="020B0503020204020204" pitchFamily="34" charset="0"/>
              </a:rPr>
              <a:t>Ardee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4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Утки</a:t>
            </a:r>
            <a:r>
              <a:rPr lang="ro-RO" sz="4700" dirty="0" smtClean="0">
                <a:latin typeface="Corbel" panose="020B0503020204020204" pitchFamily="34" charset="0"/>
              </a:rPr>
              <a:t> / </a:t>
            </a:r>
            <a:r>
              <a:rPr lang="en-US" sz="4700" dirty="0" err="1">
                <a:latin typeface="Corbel" panose="020B0503020204020204" pitchFamily="34" charset="0"/>
              </a:rPr>
              <a:t>Rațe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endParaRPr lang="ru-RU" sz="4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6682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30" y="1127499"/>
            <a:ext cx="10297159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В </a:t>
            </a:r>
            <a:r>
              <a:rPr lang="ru-RU" sz="4700" dirty="0">
                <a:latin typeface="Corbel" panose="020B0503020204020204" pitchFamily="34" charset="0"/>
              </a:rPr>
              <a:t>2010 году Программа ООН по окружающей среде (ЮНЕП) восстановила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16 </a:t>
            </a:r>
            <a:r>
              <a:rPr lang="ru-RU" sz="4700" dirty="0">
                <a:latin typeface="Corbel" panose="020B0503020204020204" pitchFamily="34" charset="0"/>
              </a:rPr>
              <a:t>водно-болотных угодий для птиц, которых делала из бумаги японская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девочка </a:t>
            </a:r>
            <a:r>
              <a:rPr lang="ru-RU" sz="4700" dirty="0" err="1">
                <a:latin typeface="Corbel" panose="020B0503020204020204" pitchFamily="34" charset="0"/>
              </a:rPr>
              <a:t>Садако</a:t>
            </a:r>
            <a:r>
              <a:rPr lang="ru-RU" sz="4700" dirty="0">
                <a:latin typeface="Corbel" panose="020B0503020204020204" pitchFamily="34" charset="0"/>
              </a:rPr>
              <a:t> </a:t>
            </a:r>
            <a:r>
              <a:rPr lang="ru-RU" sz="4700" dirty="0" err="1">
                <a:latin typeface="Corbel" panose="020B0503020204020204" pitchFamily="34" charset="0"/>
              </a:rPr>
              <a:t>Сасаки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r>
              <a:rPr lang="ru-RU" sz="4700" b="1" dirty="0">
                <a:latin typeface="Corbel" panose="020B0503020204020204" pitchFamily="34" charset="0"/>
              </a:rPr>
              <a:t>О каких птицах речь? 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În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2010, </a:t>
            </a:r>
            <a:r>
              <a:rPr lang="en-US" sz="4700" dirty="0" err="1">
                <a:latin typeface="Corbel" panose="020B0503020204020204" pitchFamily="34" charset="0"/>
              </a:rPr>
              <a:t>Programul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Națiunilor</a:t>
            </a:r>
            <a:r>
              <a:rPr lang="en-US" sz="4700" dirty="0">
                <a:latin typeface="Corbel" panose="020B0503020204020204" pitchFamily="34" charset="0"/>
              </a:rPr>
              <a:t> Unite </a:t>
            </a:r>
            <a:r>
              <a:rPr lang="en-US" sz="4700" dirty="0" err="1">
                <a:latin typeface="Corbel" panose="020B0503020204020204" pitchFamily="34" charset="0"/>
              </a:rPr>
              <a:t>pentru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Mediu</a:t>
            </a:r>
            <a:r>
              <a:rPr lang="en-US" sz="4700" dirty="0">
                <a:latin typeface="Corbel" panose="020B0503020204020204" pitchFamily="34" charset="0"/>
              </a:rPr>
              <a:t> a </a:t>
            </a:r>
            <a:r>
              <a:rPr lang="en-US" sz="4700" dirty="0" err="1">
                <a:latin typeface="Corbel" panose="020B0503020204020204" pitchFamily="34" charset="0"/>
              </a:rPr>
              <a:t>restaurat</a:t>
            </a:r>
            <a:r>
              <a:rPr lang="en-US" sz="4700" dirty="0">
                <a:latin typeface="Corbel" panose="020B0503020204020204" pitchFamily="34" charset="0"/>
              </a:rPr>
              <a:t> 16 zone </a:t>
            </a:r>
            <a:r>
              <a:rPr lang="en-US" sz="4700" dirty="0" err="1" smtClean="0">
                <a:latin typeface="Corbel" panose="020B0503020204020204" pitchFamily="34" charset="0"/>
              </a:rPr>
              <a:t>destinate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acestei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specii</a:t>
            </a:r>
            <a:r>
              <a:rPr lang="en-US" sz="4700" dirty="0">
                <a:latin typeface="Corbel" panose="020B0503020204020204" pitchFamily="34" charset="0"/>
              </a:rPr>
              <a:t> de </a:t>
            </a:r>
            <a:r>
              <a:rPr lang="en-US" sz="4700" dirty="0" err="1">
                <a:latin typeface="Corbel" panose="020B0503020204020204" pitchFamily="34" charset="0"/>
              </a:rPr>
              <a:t>păsări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dirty="0" err="1">
                <a:latin typeface="Corbel" panose="020B0503020204020204" pitchFamily="34" charset="0"/>
              </a:rPr>
              <a:t>Sadako</a:t>
            </a:r>
            <a:r>
              <a:rPr lang="en-US" sz="4700" dirty="0">
                <a:latin typeface="Corbel" panose="020B0503020204020204" pitchFamily="34" charset="0"/>
              </a:rPr>
              <a:t> Sasaki </a:t>
            </a:r>
            <a:r>
              <a:rPr lang="en-US" sz="4700" dirty="0" err="1">
                <a:latin typeface="Corbel" panose="020B0503020204020204" pitchFamily="34" charset="0"/>
              </a:rPr>
              <a:t>este</a:t>
            </a:r>
            <a:r>
              <a:rPr lang="en-US" sz="4700" dirty="0">
                <a:latin typeface="Corbel" panose="020B0503020204020204" pitchFamily="34" charset="0"/>
              </a:rPr>
              <a:t> o </a:t>
            </a:r>
            <a:r>
              <a:rPr lang="en-US" sz="4700" dirty="0" err="1">
                <a:latin typeface="Corbel" panose="020B0503020204020204" pitchFamily="34" charset="0"/>
              </a:rPr>
              <a:t>renumită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fetiță</a:t>
            </a:r>
            <a:r>
              <a:rPr lang="en-US" sz="4700" dirty="0">
                <a:latin typeface="Corbel" panose="020B0503020204020204" pitchFamily="34" charset="0"/>
              </a:rPr>
              <a:t> din </a:t>
            </a:r>
            <a:r>
              <a:rPr lang="en-US" sz="4700" dirty="0" err="1">
                <a:latin typeface="Corbel" panose="020B0503020204020204" pitchFamily="34" charset="0"/>
              </a:rPr>
              <a:t>Japonia</a:t>
            </a:r>
            <a:r>
              <a:rPr lang="en-US" sz="4700" dirty="0">
                <a:latin typeface="Corbel" panose="020B0503020204020204" pitchFamily="34" charset="0"/>
              </a:rPr>
              <a:t>, care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iubea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facă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exemplare</a:t>
            </a:r>
            <a:r>
              <a:rPr lang="en-US" sz="4700" dirty="0">
                <a:latin typeface="Corbel" panose="020B0503020204020204" pitchFamily="34" charset="0"/>
              </a:rPr>
              <a:t> de </a:t>
            </a:r>
            <a:r>
              <a:rPr lang="en-US" sz="4700" dirty="0" err="1">
                <a:latin typeface="Corbel" panose="020B0503020204020204" pitchFamily="34" charset="0"/>
              </a:rPr>
              <a:t>hârtie</a:t>
            </a:r>
            <a:r>
              <a:rPr lang="en-US" sz="4700" dirty="0">
                <a:latin typeface="Corbel" panose="020B0503020204020204" pitchFamily="34" charset="0"/>
              </a:rPr>
              <a:t> ale </a:t>
            </a:r>
            <a:r>
              <a:rPr lang="en-US" sz="4700" dirty="0" err="1">
                <a:latin typeface="Corbel" panose="020B0503020204020204" pitchFamily="34" charset="0"/>
              </a:rPr>
              <a:t>acestei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specii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b="1" dirty="0" err="1">
                <a:latin typeface="Corbel" panose="020B0503020204020204" pitchFamily="34" charset="0"/>
              </a:rPr>
              <a:t>Despre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ce</a:t>
            </a:r>
            <a:r>
              <a:rPr lang="en-US" sz="4700" b="1" dirty="0">
                <a:latin typeface="Corbel" panose="020B0503020204020204" pitchFamily="34" charset="0"/>
              </a:rPr>
              <a:t> specie e </a:t>
            </a:r>
            <a:r>
              <a:rPr lang="en-US" sz="4700" b="1" dirty="0" err="1">
                <a:latin typeface="Corbel" panose="020B0503020204020204" pitchFamily="34" charset="0"/>
              </a:rPr>
              <a:t>vorba</a:t>
            </a:r>
            <a:r>
              <a:rPr lang="en-US" sz="4700" b="1" dirty="0">
                <a:latin typeface="Corbel" panose="020B0503020204020204" pitchFamily="34" charset="0"/>
              </a:rPr>
              <a:t>? 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1. Журавли</a:t>
            </a:r>
            <a:r>
              <a:rPr lang="ro-RO" sz="4700" dirty="0" smtClean="0">
                <a:latin typeface="Corbel" panose="020B0503020204020204" pitchFamily="34" charset="0"/>
              </a:rPr>
              <a:t> / </a:t>
            </a:r>
            <a:r>
              <a:rPr lang="en-US" sz="4700" dirty="0" err="1" smtClean="0">
                <a:latin typeface="Corbel" panose="020B0503020204020204" pitchFamily="34" charset="0"/>
              </a:rPr>
              <a:t>Cocori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2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Аисты</a:t>
            </a:r>
            <a:r>
              <a:rPr lang="ro-RO" sz="4700" dirty="0" smtClean="0">
                <a:latin typeface="Corbel" panose="020B0503020204020204" pitchFamily="34" charset="0"/>
              </a:rPr>
              <a:t> / </a:t>
            </a:r>
            <a:r>
              <a:rPr lang="en-US" sz="4700" dirty="0" err="1" smtClean="0">
                <a:latin typeface="Corbel" panose="020B0503020204020204" pitchFamily="34" charset="0"/>
              </a:rPr>
              <a:t>Barze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3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Цапли</a:t>
            </a:r>
            <a:r>
              <a:rPr lang="ro-RO" sz="4700" dirty="0" smtClean="0">
                <a:latin typeface="Corbel" panose="020B0503020204020204" pitchFamily="34" charset="0"/>
              </a:rPr>
              <a:t> / </a:t>
            </a:r>
            <a:r>
              <a:rPr lang="en-US" sz="4700" dirty="0" err="1" smtClean="0">
                <a:latin typeface="Corbel" panose="020B0503020204020204" pitchFamily="34" charset="0"/>
              </a:rPr>
              <a:t>Ardee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4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r>
              <a:rPr lang="ru-RU" sz="4700" dirty="0" smtClean="0">
                <a:latin typeface="Corbel" panose="020B0503020204020204" pitchFamily="34" charset="0"/>
              </a:rPr>
              <a:t>Утки</a:t>
            </a:r>
            <a:r>
              <a:rPr lang="ro-RO" sz="4700" dirty="0" smtClean="0">
                <a:latin typeface="Corbel" panose="020B0503020204020204" pitchFamily="34" charset="0"/>
              </a:rPr>
              <a:t> / </a:t>
            </a:r>
            <a:r>
              <a:rPr lang="en-US" sz="4700" dirty="0" err="1">
                <a:latin typeface="Corbel" panose="020B0503020204020204" pitchFamily="34" charset="0"/>
              </a:rPr>
              <a:t>Rațe</a:t>
            </a:r>
            <a:endParaRPr lang="ru-RU" sz="4700" dirty="0">
              <a:latin typeface="Corbel" panose="020B0503020204020204" pitchFamily="34" charset="0"/>
            </a:endParaRPr>
          </a:p>
          <a:p>
            <a:pPr fontAlgn="base"/>
            <a:endParaRPr lang="ru-RU" sz="4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8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2" y="3048000"/>
            <a:ext cx="20104100" cy="535304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7" name="Google Shape;305;p24"/>
          <p:cNvSpPr txBox="1"/>
          <p:nvPr/>
        </p:nvSpPr>
        <p:spPr>
          <a:xfrm>
            <a:off x="0" y="3047999"/>
            <a:ext cx="20110500" cy="535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4118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2719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169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8234571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o-MO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Erudit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30" y="1127499"/>
            <a:ext cx="10297159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«Не будите во мне зверя, пожалуйста!» – слоган мультфильма, главный </a:t>
            </a:r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герой </a:t>
            </a:r>
            <a:r>
              <a:rPr lang="ru-RU" sz="4800" dirty="0">
                <a:latin typeface="Corbel" panose="020B0503020204020204" pitchFamily="34" charset="0"/>
              </a:rPr>
              <a:t>которого – животное. </a:t>
            </a:r>
            <a:r>
              <a:rPr lang="ru-RU" sz="4800" b="1" dirty="0">
                <a:latin typeface="Corbel" panose="020B0503020204020204" pitchFamily="34" charset="0"/>
              </a:rPr>
              <a:t>На чьём логотипе можно его увидеть? 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”</a:t>
            </a:r>
            <a:r>
              <a:rPr lang="en-US" sz="4800" dirty="0" err="1">
                <a:latin typeface="Corbel" panose="020B0503020204020204" pitchFamily="34" charset="0"/>
              </a:rPr>
              <a:t>Vă</a:t>
            </a:r>
            <a:r>
              <a:rPr lang="en-US" sz="4800" dirty="0">
                <a:latin typeface="Corbel" panose="020B0503020204020204" pitchFamily="34" charset="0"/>
              </a:rPr>
              <a:t> rog, nu </a:t>
            </a:r>
            <a:r>
              <a:rPr lang="en-US" sz="4800" dirty="0" err="1">
                <a:latin typeface="Corbel" panose="020B0503020204020204" pitchFamily="34" charset="0"/>
              </a:rPr>
              <a:t>treziți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bestia</a:t>
            </a:r>
            <a:r>
              <a:rPr lang="en-US" sz="4800" dirty="0">
                <a:latin typeface="Corbel" panose="020B0503020204020204" pitchFamily="34" charset="0"/>
              </a:rPr>
              <a:t> din mine!”. </a:t>
            </a:r>
            <a:r>
              <a:rPr lang="en-US" sz="4800" dirty="0" err="1">
                <a:latin typeface="Corbel" panose="020B0503020204020204" pitchFamily="34" charset="0"/>
              </a:rPr>
              <a:t>Acesta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este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sloganul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desenului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animat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al </a:t>
            </a:r>
            <a:r>
              <a:rPr lang="en-US" sz="4800" dirty="0" err="1">
                <a:latin typeface="Corbel" panose="020B0503020204020204" pitchFamily="34" charset="0"/>
              </a:rPr>
              <a:t>cărui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personaj</a:t>
            </a:r>
            <a:r>
              <a:rPr lang="en-US" sz="4800" dirty="0">
                <a:latin typeface="Corbel" panose="020B0503020204020204" pitchFamily="34" charset="0"/>
              </a:rPr>
              <a:t> principal </a:t>
            </a:r>
            <a:r>
              <a:rPr lang="en-US" sz="4800" dirty="0" err="1">
                <a:latin typeface="Corbel" panose="020B0503020204020204" pitchFamily="34" charset="0"/>
              </a:rPr>
              <a:t>este</a:t>
            </a:r>
            <a:r>
              <a:rPr lang="en-US" sz="4800" dirty="0">
                <a:latin typeface="Corbel" panose="020B0503020204020204" pitchFamily="34" charset="0"/>
              </a:rPr>
              <a:t> un </a:t>
            </a:r>
            <a:r>
              <a:rPr lang="en-US" sz="4800" dirty="0" err="1">
                <a:latin typeface="Corbel" panose="020B0503020204020204" pitchFamily="34" charset="0"/>
              </a:rPr>
              <a:t>anume</a:t>
            </a:r>
            <a:r>
              <a:rPr lang="en-US" sz="4800" dirty="0">
                <a:latin typeface="Corbel" panose="020B0503020204020204" pitchFamily="34" charset="0"/>
              </a:rPr>
              <a:t> animal. </a:t>
            </a:r>
            <a:r>
              <a:rPr lang="en-US" sz="4800" b="1" dirty="0" err="1">
                <a:latin typeface="Corbel" panose="020B0503020204020204" pitchFamily="34" charset="0"/>
              </a:rPr>
              <a:t>Pe</a:t>
            </a:r>
            <a:r>
              <a:rPr lang="en-US" sz="4800" b="1" dirty="0">
                <a:latin typeface="Corbel" panose="020B0503020204020204" pitchFamily="34" charset="0"/>
              </a:rPr>
              <a:t> logo-</a:t>
            </a:r>
            <a:r>
              <a:rPr lang="en-US" sz="4800" b="1" dirty="0" err="1">
                <a:latin typeface="Corbel" panose="020B0503020204020204" pitchFamily="34" charset="0"/>
              </a:rPr>
              <a:t>ul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cărei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organizații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endParaRPr lang="ru-RU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poate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>
                <a:latin typeface="Corbel" panose="020B0503020204020204" pitchFamily="34" charset="0"/>
              </a:rPr>
              <a:t>fi </a:t>
            </a:r>
            <a:r>
              <a:rPr lang="en-US" sz="4800" b="1" dirty="0" err="1">
                <a:latin typeface="Corbel" panose="020B0503020204020204" pitchFamily="34" charset="0"/>
              </a:rPr>
              <a:t>văzut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acest</a:t>
            </a:r>
            <a:r>
              <a:rPr lang="en-US" sz="4800" b="1" dirty="0">
                <a:latin typeface="Corbel" panose="020B0503020204020204" pitchFamily="34" charset="0"/>
              </a:rPr>
              <a:t> animal? </a:t>
            </a:r>
            <a:endParaRPr lang="ru-RU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1. Всемирного </a:t>
            </a:r>
            <a:r>
              <a:rPr lang="ru-RU" sz="4800" dirty="0">
                <a:latin typeface="Corbel" panose="020B0503020204020204" pitchFamily="34" charset="0"/>
              </a:rPr>
              <a:t>фонда дикой </a:t>
            </a:r>
            <a:r>
              <a:rPr lang="ru-RU" sz="4800" dirty="0" smtClean="0">
                <a:latin typeface="Corbel" panose="020B0503020204020204" pitchFamily="34" charset="0"/>
              </a:rPr>
              <a:t>природы</a:t>
            </a:r>
            <a:r>
              <a:rPr lang="en-US" sz="4800" dirty="0" smtClean="0">
                <a:latin typeface="Corbel" panose="020B0503020204020204" pitchFamily="34" charset="0"/>
              </a:rPr>
              <a:t> / </a:t>
            </a:r>
            <a:r>
              <a:rPr lang="en-US" sz="4800" dirty="0" err="1">
                <a:latin typeface="Corbel" panose="020B0503020204020204" pitchFamily="34" charset="0"/>
              </a:rPr>
              <a:t>Fundația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Mondială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Naturii</a:t>
            </a:r>
            <a:r>
              <a:rPr lang="en-US" sz="4800" dirty="0">
                <a:latin typeface="Corbel" panose="020B0503020204020204" pitchFamily="34" charset="0"/>
              </a:rPr>
              <a:t> (</a:t>
            </a:r>
            <a:r>
              <a:rPr lang="en-US" sz="4800" dirty="0" smtClean="0">
                <a:latin typeface="Corbel" panose="020B0503020204020204" pitchFamily="34" charset="0"/>
              </a:rPr>
              <a:t>WWF)</a:t>
            </a:r>
            <a:endParaRPr lang="ru-RU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2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ru-RU" sz="4800" dirty="0" err="1" smtClean="0">
                <a:latin typeface="Corbel" panose="020B0503020204020204" pitchFamily="34" charset="0"/>
              </a:rPr>
              <a:t>Greenpeace</a:t>
            </a:r>
            <a:r>
              <a:rPr lang="en-US" sz="4800" dirty="0" smtClean="0">
                <a:latin typeface="Corbel" panose="020B0503020204020204" pitchFamily="34" charset="0"/>
              </a:rPr>
              <a:t> / Greenpeace</a:t>
            </a:r>
            <a:endParaRPr lang="ru-RU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  </a:t>
            </a:r>
            <a:r>
              <a:rPr lang="ru-RU" sz="4800" dirty="0" smtClean="0">
                <a:latin typeface="Corbel" panose="020B0503020204020204" pitchFamily="34" charset="0"/>
              </a:rPr>
              <a:t>3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ЮНЕСКО</a:t>
            </a:r>
            <a:r>
              <a:rPr lang="en-US" sz="4800" dirty="0" smtClean="0">
                <a:latin typeface="Corbel" panose="020B0503020204020204" pitchFamily="34" charset="0"/>
              </a:rPr>
              <a:t> / UNESCO</a:t>
            </a:r>
            <a:endParaRPr lang="ru-RU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  </a:t>
            </a:r>
            <a:r>
              <a:rPr lang="ru-RU" sz="4800" dirty="0" smtClean="0">
                <a:latin typeface="Corbel" panose="020B0503020204020204" pitchFamily="34" charset="0"/>
              </a:rPr>
              <a:t>4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ru-RU" sz="4800" dirty="0" err="1">
                <a:latin typeface="Corbel" panose="020B0503020204020204" pitchFamily="34" charset="0"/>
              </a:rPr>
              <a:t>Robin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ru-RU" sz="4800" dirty="0" err="1" smtClean="0">
                <a:latin typeface="Corbel" panose="020B0503020204020204" pitchFamily="34" charset="0"/>
              </a:rPr>
              <a:t>Wood</a:t>
            </a:r>
            <a:r>
              <a:rPr lang="en-US" sz="4800" dirty="0" smtClean="0">
                <a:latin typeface="Corbel" panose="020B0503020204020204" pitchFamily="34" charset="0"/>
              </a:rPr>
              <a:t> / </a:t>
            </a:r>
            <a:r>
              <a:rPr lang="en-US" sz="4800" dirty="0">
                <a:latin typeface="Corbel" panose="020B0503020204020204" pitchFamily="34" charset="0"/>
              </a:rPr>
              <a:t>Robin Wood</a:t>
            </a:r>
            <a:endParaRPr lang="ru-RU" sz="4800" dirty="0">
              <a:latin typeface="Corbel" panose="020B0503020204020204" pitchFamily="34" charset="0"/>
            </a:endParaRPr>
          </a:p>
          <a:p>
            <a:r>
              <a:rPr lang="ru-RU" sz="4800" dirty="0">
                <a:latin typeface="Corbel" panose="020B0503020204020204" pitchFamily="34" charset="0"/>
              </a:rPr>
              <a:t/>
            </a:r>
            <a:br>
              <a:rPr lang="ru-RU" sz="4800" dirty="0">
                <a:latin typeface="Corbel" panose="020B0503020204020204" pitchFamily="34" charset="0"/>
              </a:rPr>
            </a:b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30" y="1127499"/>
            <a:ext cx="10297159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«Не будите во мне зверя, пожалуйста!» – слоган мультфильма, главный </a:t>
            </a:r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герой </a:t>
            </a:r>
            <a:r>
              <a:rPr lang="ru-RU" sz="4800" dirty="0">
                <a:latin typeface="Corbel" panose="020B0503020204020204" pitchFamily="34" charset="0"/>
              </a:rPr>
              <a:t>которого – животное. </a:t>
            </a:r>
            <a:r>
              <a:rPr lang="ru-RU" sz="4800" b="1" dirty="0">
                <a:latin typeface="Corbel" panose="020B0503020204020204" pitchFamily="34" charset="0"/>
              </a:rPr>
              <a:t>На чьём логотипе можно его увидеть? 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”</a:t>
            </a:r>
            <a:r>
              <a:rPr lang="en-US" sz="4800" dirty="0" err="1">
                <a:latin typeface="Corbel" panose="020B0503020204020204" pitchFamily="34" charset="0"/>
              </a:rPr>
              <a:t>Vă</a:t>
            </a:r>
            <a:r>
              <a:rPr lang="en-US" sz="4800" dirty="0">
                <a:latin typeface="Corbel" panose="020B0503020204020204" pitchFamily="34" charset="0"/>
              </a:rPr>
              <a:t> rog, nu </a:t>
            </a:r>
            <a:r>
              <a:rPr lang="en-US" sz="4800" dirty="0" err="1">
                <a:latin typeface="Corbel" panose="020B0503020204020204" pitchFamily="34" charset="0"/>
              </a:rPr>
              <a:t>treziți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bestia</a:t>
            </a:r>
            <a:r>
              <a:rPr lang="en-US" sz="4800" dirty="0">
                <a:latin typeface="Corbel" panose="020B0503020204020204" pitchFamily="34" charset="0"/>
              </a:rPr>
              <a:t> din mine!”. </a:t>
            </a:r>
            <a:r>
              <a:rPr lang="en-US" sz="4800" dirty="0" err="1">
                <a:latin typeface="Corbel" panose="020B0503020204020204" pitchFamily="34" charset="0"/>
              </a:rPr>
              <a:t>Acesta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este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sloganul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desenului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animat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al </a:t>
            </a:r>
            <a:r>
              <a:rPr lang="en-US" sz="4800" dirty="0" err="1">
                <a:latin typeface="Corbel" panose="020B0503020204020204" pitchFamily="34" charset="0"/>
              </a:rPr>
              <a:t>cărui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personaj</a:t>
            </a:r>
            <a:r>
              <a:rPr lang="en-US" sz="4800" dirty="0">
                <a:latin typeface="Corbel" panose="020B0503020204020204" pitchFamily="34" charset="0"/>
              </a:rPr>
              <a:t> principal </a:t>
            </a:r>
            <a:r>
              <a:rPr lang="en-US" sz="4800" dirty="0" err="1">
                <a:latin typeface="Corbel" panose="020B0503020204020204" pitchFamily="34" charset="0"/>
              </a:rPr>
              <a:t>este</a:t>
            </a:r>
            <a:r>
              <a:rPr lang="en-US" sz="4800" dirty="0">
                <a:latin typeface="Corbel" panose="020B0503020204020204" pitchFamily="34" charset="0"/>
              </a:rPr>
              <a:t> un </a:t>
            </a:r>
            <a:r>
              <a:rPr lang="en-US" sz="4800" dirty="0" err="1">
                <a:latin typeface="Corbel" panose="020B0503020204020204" pitchFamily="34" charset="0"/>
              </a:rPr>
              <a:t>anume</a:t>
            </a:r>
            <a:r>
              <a:rPr lang="en-US" sz="4800" dirty="0">
                <a:latin typeface="Corbel" panose="020B0503020204020204" pitchFamily="34" charset="0"/>
              </a:rPr>
              <a:t> animal. </a:t>
            </a:r>
            <a:r>
              <a:rPr lang="en-US" sz="4800" b="1" dirty="0" err="1">
                <a:latin typeface="Corbel" panose="020B0503020204020204" pitchFamily="34" charset="0"/>
              </a:rPr>
              <a:t>Pe</a:t>
            </a:r>
            <a:r>
              <a:rPr lang="en-US" sz="4800" b="1" dirty="0">
                <a:latin typeface="Corbel" panose="020B0503020204020204" pitchFamily="34" charset="0"/>
              </a:rPr>
              <a:t> logo-</a:t>
            </a:r>
            <a:r>
              <a:rPr lang="en-US" sz="4800" b="1" dirty="0" err="1">
                <a:latin typeface="Corbel" panose="020B0503020204020204" pitchFamily="34" charset="0"/>
              </a:rPr>
              <a:t>ul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cărei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organizații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endParaRPr lang="ru-RU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poate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>
                <a:latin typeface="Corbel" panose="020B0503020204020204" pitchFamily="34" charset="0"/>
              </a:rPr>
              <a:t>fi </a:t>
            </a:r>
            <a:r>
              <a:rPr lang="en-US" sz="4800" b="1" dirty="0" err="1">
                <a:latin typeface="Corbel" panose="020B0503020204020204" pitchFamily="34" charset="0"/>
              </a:rPr>
              <a:t>văzut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acest</a:t>
            </a:r>
            <a:r>
              <a:rPr lang="en-US" sz="4800" b="1" dirty="0">
                <a:latin typeface="Corbel" panose="020B0503020204020204" pitchFamily="34" charset="0"/>
              </a:rPr>
              <a:t> animal? </a:t>
            </a:r>
            <a:endParaRPr lang="ru-RU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1. Всемирного </a:t>
            </a:r>
            <a:r>
              <a:rPr lang="ru-RU" sz="4800" dirty="0">
                <a:latin typeface="Corbel" panose="020B0503020204020204" pitchFamily="34" charset="0"/>
              </a:rPr>
              <a:t>фонда дикой </a:t>
            </a:r>
            <a:r>
              <a:rPr lang="ru-RU" sz="4800" dirty="0" smtClean="0">
                <a:latin typeface="Corbel" panose="020B0503020204020204" pitchFamily="34" charset="0"/>
              </a:rPr>
              <a:t>природы</a:t>
            </a:r>
            <a:r>
              <a:rPr lang="en-US" sz="4800" dirty="0" smtClean="0">
                <a:latin typeface="Corbel" panose="020B0503020204020204" pitchFamily="34" charset="0"/>
              </a:rPr>
              <a:t> / </a:t>
            </a:r>
            <a:r>
              <a:rPr lang="en-US" sz="4800" dirty="0" err="1">
                <a:latin typeface="Corbel" panose="020B0503020204020204" pitchFamily="34" charset="0"/>
              </a:rPr>
              <a:t>Fundația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Mondială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Naturii</a:t>
            </a:r>
            <a:r>
              <a:rPr lang="en-US" sz="4800" dirty="0">
                <a:latin typeface="Corbel" panose="020B0503020204020204" pitchFamily="34" charset="0"/>
              </a:rPr>
              <a:t> (</a:t>
            </a:r>
            <a:r>
              <a:rPr lang="en-US" sz="4800" dirty="0" smtClean="0">
                <a:latin typeface="Corbel" panose="020B0503020204020204" pitchFamily="34" charset="0"/>
              </a:rPr>
              <a:t>WWF)</a:t>
            </a:r>
            <a:endParaRPr lang="ru-RU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2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ru-RU" sz="4800" dirty="0" err="1" smtClean="0">
                <a:latin typeface="Corbel" panose="020B0503020204020204" pitchFamily="34" charset="0"/>
              </a:rPr>
              <a:t>Greenpeace</a:t>
            </a:r>
            <a:r>
              <a:rPr lang="en-US" sz="4800" dirty="0" smtClean="0">
                <a:latin typeface="Corbel" panose="020B0503020204020204" pitchFamily="34" charset="0"/>
              </a:rPr>
              <a:t> / Greenpeace</a:t>
            </a:r>
            <a:endParaRPr lang="ru-RU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  </a:t>
            </a:r>
            <a:r>
              <a:rPr lang="ru-RU" sz="4800" dirty="0" smtClean="0">
                <a:latin typeface="Corbel" panose="020B0503020204020204" pitchFamily="34" charset="0"/>
              </a:rPr>
              <a:t>3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ru-RU" sz="4800" dirty="0" smtClean="0">
                <a:latin typeface="Corbel" panose="020B0503020204020204" pitchFamily="34" charset="0"/>
              </a:rPr>
              <a:t>ЮНЕСКО</a:t>
            </a:r>
            <a:r>
              <a:rPr lang="en-US" sz="4800" dirty="0" smtClean="0">
                <a:latin typeface="Corbel" panose="020B0503020204020204" pitchFamily="34" charset="0"/>
              </a:rPr>
              <a:t> / UNESCO</a:t>
            </a:r>
            <a:endParaRPr lang="ru-RU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  </a:t>
            </a:r>
            <a:r>
              <a:rPr lang="ru-RU" sz="4800" dirty="0" smtClean="0">
                <a:latin typeface="Corbel" panose="020B0503020204020204" pitchFamily="34" charset="0"/>
              </a:rPr>
              <a:t>4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ru-RU" sz="4800" dirty="0" err="1">
                <a:latin typeface="Corbel" panose="020B0503020204020204" pitchFamily="34" charset="0"/>
              </a:rPr>
              <a:t>Robin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ru-RU" sz="4800" dirty="0" err="1" smtClean="0">
                <a:latin typeface="Corbel" panose="020B0503020204020204" pitchFamily="34" charset="0"/>
              </a:rPr>
              <a:t>Wood</a:t>
            </a:r>
            <a:r>
              <a:rPr lang="en-US" sz="4800" dirty="0" smtClean="0">
                <a:latin typeface="Corbel" panose="020B0503020204020204" pitchFamily="34" charset="0"/>
              </a:rPr>
              <a:t> / </a:t>
            </a:r>
            <a:r>
              <a:rPr lang="en-US" sz="4800" dirty="0">
                <a:latin typeface="Corbel" panose="020B0503020204020204" pitchFamily="34" charset="0"/>
              </a:rPr>
              <a:t>Robin Wood</a:t>
            </a:r>
            <a:endParaRPr lang="ru-RU" sz="4800" dirty="0">
              <a:latin typeface="Corbel" panose="020B0503020204020204" pitchFamily="34" charset="0"/>
            </a:endParaRPr>
          </a:p>
          <a:p>
            <a:r>
              <a:rPr lang="ru-RU" sz="4800" dirty="0">
                <a:latin typeface="Corbel" panose="020B0503020204020204" pitchFamily="34" charset="0"/>
              </a:rPr>
              <a:t/>
            </a:r>
            <a:br>
              <a:rPr lang="ru-RU" sz="4800" dirty="0">
                <a:latin typeface="Corbel" panose="020B0503020204020204" pitchFamily="34" charset="0"/>
              </a:rPr>
            </a:b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7929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30" y="1127499"/>
            <a:ext cx="10297159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268742"/>
            <a:ext cx="1948922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6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ответа, или не быть </a:t>
            </a:r>
          </a:p>
          <a:p>
            <a:pPr fontAlgn="base"/>
            <a:r>
              <a:rPr lang="ru-RU" sz="3600" i="1" dirty="0">
                <a:latin typeface="Corbel" panose="020B0503020204020204" pitchFamily="34" charset="0"/>
              </a:rPr>
              <a:t>их вовсе. Если вариантов больше одного, выберите все правильные.</a:t>
            </a:r>
          </a:p>
          <a:p>
            <a:pPr fontAlgn="base"/>
            <a:r>
              <a:rPr lang="en-US" sz="3600" i="1" dirty="0" err="1">
                <a:latin typeface="Corbel" panose="020B0503020204020204" pitchFamily="34" charset="0"/>
              </a:rPr>
              <a:t>Atenție</a:t>
            </a:r>
            <a:r>
              <a:rPr lang="en-US" sz="3600" i="1" dirty="0">
                <a:latin typeface="Corbel" panose="020B0503020204020204" pitchFamily="34" charset="0"/>
              </a:rPr>
              <a:t>! </a:t>
            </a:r>
            <a:r>
              <a:rPr lang="en-US" sz="3600" i="1" dirty="0" err="1">
                <a:latin typeface="Corbel" panose="020B0503020204020204" pitchFamily="34" charset="0"/>
              </a:rPr>
              <a:t>Această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întrebare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poate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avea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mai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multe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opțiuni</a:t>
            </a:r>
            <a:r>
              <a:rPr lang="en-US" sz="3600" i="1" dirty="0">
                <a:latin typeface="Corbel" panose="020B0503020204020204" pitchFamily="34" charset="0"/>
              </a:rPr>
              <a:t> de </a:t>
            </a:r>
            <a:r>
              <a:rPr lang="en-US" sz="3600" i="1" dirty="0" err="1">
                <a:latin typeface="Corbel" panose="020B0503020204020204" pitchFamily="34" charset="0"/>
              </a:rPr>
              <a:t>răspuns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corecte</a:t>
            </a:r>
            <a:r>
              <a:rPr lang="en-US" sz="3600" i="1" dirty="0">
                <a:latin typeface="Corbel" panose="020B0503020204020204" pitchFamily="34" charset="0"/>
              </a:rPr>
              <a:t>, </a:t>
            </a:r>
            <a:r>
              <a:rPr lang="en-US" sz="3600" i="1" dirty="0" err="1">
                <a:latin typeface="Corbel" panose="020B0503020204020204" pitchFamily="34" charset="0"/>
              </a:rPr>
              <a:t>sau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nici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una</a:t>
            </a:r>
            <a:r>
              <a:rPr lang="en-US" sz="3600" i="1" dirty="0">
                <a:latin typeface="Corbel" panose="020B0503020204020204" pitchFamily="34" charset="0"/>
              </a:rPr>
              <a:t>. </a:t>
            </a:r>
            <a:r>
              <a:rPr lang="en-US" sz="3600" i="1" dirty="0" err="1">
                <a:latin typeface="Corbel" panose="020B0503020204020204" pitchFamily="34" charset="0"/>
              </a:rPr>
              <a:t>Dacă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există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endParaRPr lang="ru-RU" sz="3600" i="1" dirty="0">
              <a:latin typeface="Corbel" panose="020B0503020204020204" pitchFamily="34" charset="0"/>
            </a:endParaRPr>
          </a:p>
          <a:p>
            <a:pPr fontAlgn="base"/>
            <a:r>
              <a:rPr lang="en-US" sz="3600" i="1" dirty="0" err="1">
                <a:latin typeface="Corbel" panose="020B0503020204020204" pitchFamily="34" charset="0"/>
              </a:rPr>
              <a:t>mai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multe</a:t>
            </a:r>
            <a:r>
              <a:rPr lang="en-US" sz="3600" i="1" dirty="0">
                <a:latin typeface="Corbel" panose="020B0503020204020204" pitchFamily="34" charset="0"/>
              </a:rPr>
              <a:t> - </a:t>
            </a:r>
            <a:r>
              <a:rPr lang="en-US" sz="3600" i="1" dirty="0" err="1">
                <a:latin typeface="Corbel" panose="020B0503020204020204" pitchFamily="34" charset="0"/>
              </a:rPr>
              <a:t>selectați</a:t>
            </a:r>
            <a:r>
              <a:rPr lang="en-US" sz="3600" i="1" dirty="0">
                <a:latin typeface="Corbel" panose="020B0503020204020204" pitchFamily="34" charset="0"/>
              </a:rPr>
              <a:t>-le </a:t>
            </a:r>
            <a:r>
              <a:rPr lang="en-US" sz="3600" i="1" dirty="0" err="1">
                <a:latin typeface="Corbel" panose="020B0503020204020204" pitchFamily="34" charset="0"/>
              </a:rPr>
              <a:t>pe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toate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corecte</a:t>
            </a:r>
            <a:r>
              <a:rPr lang="en-US" sz="3600" i="1" dirty="0">
                <a:latin typeface="Corbel" panose="020B0503020204020204" pitchFamily="34" charset="0"/>
              </a:rPr>
              <a:t>.</a:t>
            </a:r>
            <a:endParaRPr lang="ru-RU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 err="1">
                <a:latin typeface="Corbel" panose="020B0503020204020204" pitchFamily="34" charset="0"/>
              </a:rPr>
              <a:t>Галапагосские</a:t>
            </a:r>
            <a:r>
              <a:rPr lang="ru-RU" sz="3600" dirty="0">
                <a:latin typeface="Corbel" panose="020B0503020204020204" pitchFamily="34" charset="0"/>
              </a:rPr>
              <a:t> острова знамениты уникальной флорой и фауной. </a:t>
            </a:r>
            <a:r>
              <a:rPr lang="ru-RU" sz="3600" b="1" dirty="0">
                <a:latin typeface="Corbel" panose="020B0503020204020204" pitchFamily="34" charset="0"/>
              </a:rPr>
              <a:t>По какой причине в 2007 году </a:t>
            </a:r>
          </a:p>
          <a:p>
            <a:pPr fontAlgn="base"/>
            <a:r>
              <a:rPr lang="ru-RU" sz="3600" b="1" dirty="0">
                <a:latin typeface="Corbel" panose="020B0503020204020204" pitchFamily="34" charset="0"/>
              </a:rPr>
              <a:t>ЮНЕСКО внёс </a:t>
            </a:r>
            <a:r>
              <a:rPr lang="ru-RU" sz="3600" b="1" dirty="0" err="1">
                <a:latin typeface="Corbel" panose="020B0503020204020204" pitchFamily="34" charset="0"/>
              </a:rPr>
              <a:t>Галапагосы</a:t>
            </a:r>
            <a:r>
              <a:rPr lang="ru-RU" sz="3600" b="1" dirty="0">
                <a:latin typeface="Corbel" panose="020B0503020204020204" pitchFamily="34" charset="0"/>
              </a:rPr>
              <a:t> в список всемирного наследия, находящегося под угрозой? </a:t>
            </a:r>
            <a:endParaRPr lang="ru-RU" sz="3600" dirty="0">
              <a:latin typeface="Corbel" panose="020B0503020204020204" pitchFamily="34" charset="0"/>
            </a:endParaRPr>
          </a:p>
          <a:p>
            <a:pPr fontAlgn="base"/>
            <a:r>
              <a:rPr lang="en-US" sz="3600" dirty="0" err="1">
                <a:latin typeface="Corbel" panose="020B0503020204020204" pitchFamily="34" charset="0"/>
              </a:rPr>
              <a:t>Insulele</a:t>
            </a:r>
            <a:r>
              <a:rPr lang="en-US" sz="3600" dirty="0">
                <a:latin typeface="Corbel" panose="020B0503020204020204" pitchFamily="34" charset="0"/>
              </a:rPr>
              <a:t> Galapagos </a:t>
            </a:r>
            <a:r>
              <a:rPr lang="en-US" sz="3600" dirty="0" err="1">
                <a:latin typeface="Corbel" panose="020B0503020204020204" pitchFamily="34" charset="0"/>
              </a:rPr>
              <a:t>sunt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renumite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pentru</a:t>
            </a:r>
            <a:r>
              <a:rPr lang="en-US" sz="3600" dirty="0">
                <a:latin typeface="Corbel" panose="020B0503020204020204" pitchFamily="34" charset="0"/>
              </a:rPr>
              <a:t> flora </a:t>
            </a:r>
            <a:r>
              <a:rPr lang="en-US" sz="3600" dirty="0" err="1">
                <a:latin typeface="Corbel" panose="020B0503020204020204" pitchFamily="34" charset="0"/>
              </a:rPr>
              <a:t>și</a:t>
            </a:r>
            <a:r>
              <a:rPr lang="en-US" sz="3600" dirty="0">
                <a:latin typeface="Corbel" panose="020B0503020204020204" pitchFamily="34" charset="0"/>
              </a:rPr>
              <a:t> fauna </a:t>
            </a:r>
            <a:r>
              <a:rPr lang="en-US" sz="3600" dirty="0" err="1">
                <a:latin typeface="Corbel" panose="020B0503020204020204" pitchFamily="34" charset="0"/>
              </a:rPr>
              <a:t>lor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unice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en-US" sz="3600" b="1" dirty="0">
                <a:latin typeface="Corbel" panose="020B0503020204020204" pitchFamily="34" charset="0"/>
              </a:rPr>
              <a:t>Din </a:t>
            </a:r>
            <a:r>
              <a:rPr lang="en-US" sz="3600" b="1" dirty="0" err="1">
                <a:latin typeface="Corbel" panose="020B0503020204020204" pitchFamily="34" charset="0"/>
              </a:rPr>
              <a:t>ce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motiv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în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ro-MD" sz="3600" b="1" dirty="0">
                <a:latin typeface="Corbel" panose="020B0503020204020204" pitchFamily="34" charset="0"/>
              </a:rPr>
              <a:t>anul </a:t>
            </a:r>
            <a:r>
              <a:rPr lang="en-US" sz="3600" b="1" dirty="0">
                <a:latin typeface="Corbel" panose="020B0503020204020204" pitchFamily="34" charset="0"/>
              </a:rPr>
              <a:t>2007 UNESCO </a:t>
            </a:r>
            <a:endParaRPr lang="ru-RU" sz="3600" b="1" dirty="0">
              <a:latin typeface="Corbel" panose="020B0503020204020204" pitchFamily="34" charset="0"/>
            </a:endParaRPr>
          </a:p>
          <a:p>
            <a:pPr fontAlgn="base"/>
            <a:r>
              <a:rPr lang="en-US" sz="3600" b="1" dirty="0">
                <a:latin typeface="Corbel" panose="020B0503020204020204" pitchFamily="34" charset="0"/>
              </a:rPr>
              <a:t>a </a:t>
            </a:r>
            <a:r>
              <a:rPr lang="en-US" sz="3600" b="1" dirty="0" err="1">
                <a:latin typeface="Corbel" panose="020B0503020204020204" pitchFamily="34" charset="0"/>
              </a:rPr>
              <a:t>inclus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insulele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în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lista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Patrimoniului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Mondial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aflat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în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pericol</a:t>
            </a:r>
            <a:r>
              <a:rPr lang="en-US" sz="3600" b="1" dirty="0">
                <a:latin typeface="Corbel" panose="020B0503020204020204" pitchFamily="34" charset="0"/>
              </a:rPr>
              <a:t>?  </a:t>
            </a:r>
            <a:endParaRPr lang="ru-RU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>
                <a:latin typeface="Corbel" panose="020B0503020204020204" pitchFamily="34" charset="0"/>
              </a:rPr>
              <a:t>1. Безответственные туристы</a:t>
            </a:r>
            <a:r>
              <a:rPr lang="en-US" sz="3600" dirty="0">
                <a:latin typeface="Corbel" panose="020B0503020204020204" pitchFamily="34" charset="0"/>
              </a:rPr>
              <a:t> / </a:t>
            </a:r>
            <a:r>
              <a:rPr lang="en-US" sz="3600" dirty="0" err="1">
                <a:latin typeface="Corbel" panose="020B0503020204020204" pitchFamily="34" charset="0"/>
              </a:rPr>
              <a:t>Turiștii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iresponsabili</a:t>
            </a:r>
            <a:endParaRPr lang="ru-RU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>
                <a:latin typeface="Corbel" panose="020B0503020204020204" pitchFamily="34" charset="0"/>
              </a:rPr>
              <a:t>2. Смена официального языка</a:t>
            </a:r>
            <a:r>
              <a:rPr lang="en-US" sz="3600" dirty="0">
                <a:latin typeface="Corbel" panose="020B0503020204020204" pitchFamily="34" charset="0"/>
              </a:rPr>
              <a:t> / </a:t>
            </a:r>
            <a:r>
              <a:rPr lang="en-US" sz="3600" dirty="0" err="1">
                <a:latin typeface="Corbel" panose="020B0503020204020204" pitchFamily="34" charset="0"/>
              </a:rPr>
              <a:t>Modificarea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limbii</a:t>
            </a:r>
            <a:r>
              <a:rPr lang="en-US" sz="3600" dirty="0">
                <a:latin typeface="Corbel" panose="020B0503020204020204" pitchFamily="34" charset="0"/>
              </a:rPr>
              <a:t> de stat</a:t>
            </a:r>
            <a:endParaRPr lang="ru-RU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>
                <a:latin typeface="Corbel" panose="020B0503020204020204" pitchFamily="34" charset="0"/>
              </a:rPr>
              <a:t>3. Иммиграция и акклиматизация чуждых для островов видов животных </a:t>
            </a:r>
            <a:r>
              <a:rPr lang="en-US" sz="3600" dirty="0">
                <a:latin typeface="Corbel" panose="020B0503020204020204" pitchFamily="34" charset="0"/>
              </a:rPr>
              <a:t>/ </a:t>
            </a:r>
            <a:r>
              <a:rPr lang="en-US" sz="3600" dirty="0" err="1">
                <a:latin typeface="Corbel" panose="020B0503020204020204" pitchFamily="34" charset="0"/>
              </a:rPr>
              <a:t>Migrația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și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endParaRPr lang="ru-RU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>
                <a:latin typeface="Corbel" panose="020B0503020204020204" pitchFamily="34" charset="0"/>
              </a:rPr>
              <a:t>     </a:t>
            </a:r>
            <a:r>
              <a:rPr lang="en-US" sz="3600" dirty="0" err="1">
                <a:latin typeface="Corbel" panose="020B0503020204020204" pitchFamily="34" charset="0"/>
              </a:rPr>
              <a:t>aclimatizarea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speciilor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animale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străine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insulelor</a:t>
            </a:r>
            <a:endParaRPr lang="ru-RU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>
                <a:latin typeface="Corbel" panose="020B0503020204020204" pitchFamily="34" charset="0"/>
              </a:rPr>
              <a:t>4. Чрезмерное использование местным населением мобильных телефонов и компьютеров</a:t>
            </a:r>
            <a:r>
              <a:rPr lang="en-US" sz="3600" dirty="0">
                <a:latin typeface="Corbel" panose="020B0503020204020204" pitchFamily="34" charset="0"/>
              </a:rPr>
              <a:t> / </a:t>
            </a:r>
            <a:endParaRPr lang="ru-RU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>
                <a:latin typeface="Corbel" panose="020B0503020204020204" pitchFamily="34" charset="0"/>
              </a:rPr>
              <a:t>      </a:t>
            </a:r>
            <a:r>
              <a:rPr lang="en-US" sz="3600" dirty="0" err="1">
                <a:latin typeface="Corbel" panose="020B0503020204020204" pitchFamily="34" charset="0"/>
              </a:rPr>
              <a:t>Utilizarea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excesivă</a:t>
            </a:r>
            <a:r>
              <a:rPr lang="en-US" sz="3600" dirty="0">
                <a:latin typeface="Corbel" panose="020B0503020204020204" pitchFamily="34" charset="0"/>
              </a:rPr>
              <a:t> a </a:t>
            </a:r>
            <a:r>
              <a:rPr lang="en-US" sz="3600" dirty="0" err="1">
                <a:latin typeface="Corbel" panose="020B0503020204020204" pitchFamily="34" charset="0"/>
              </a:rPr>
              <a:t>telefoanelor</a:t>
            </a:r>
            <a:r>
              <a:rPr lang="en-US" sz="3600" dirty="0">
                <a:latin typeface="Corbel" panose="020B0503020204020204" pitchFamily="34" charset="0"/>
              </a:rPr>
              <a:t> mobile </a:t>
            </a:r>
            <a:r>
              <a:rPr lang="en-US" sz="3600" dirty="0" err="1">
                <a:latin typeface="Corbel" panose="020B0503020204020204" pitchFamily="34" charset="0"/>
              </a:rPr>
              <a:t>și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computerelor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către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populația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locală</a:t>
            </a:r>
            <a:r>
              <a:rPr lang="ru-RU" sz="3600" dirty="0">
                <a:latin typeface="Corbel" panose="020B0503020204020204" pitchFamily="34" charset="0"/>
              </a:rPr>
              <a:t> </a:t>
            </a:r>
          </a:p>
          <a:p>
            <a:pPr fontAlgn="base"/>
            <a:endParaRPr lang="ru-RU" sz="36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0681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30" y="1127499"/>
            <a:ext cx="10297159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268742"/>
            <a:ext cx="1948922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6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ответа, или не быть </a:t>
            </a:r>
          </a:p>
          <a:p>
            <a:pPr fontAlgn="base"/>
            <a:r>
              <a:rPr lang="ru-RU" sz="3600" i="1" dirty="0">
                <a:latin typeface="Corbel" panose="020B0503020204020204" pitchFamily="34" charset="0"/>
              </a:rPr>
              <a:t>их вовсе. Если вариантов больше одного, выберите все правильные.</a:t>
            </a:r>
          </a:p>
          <a:p>
            <a:pPr fontAlgn="base"/>
            <a:r>
              <a:rPr lang="en-US" sz="3600" i="1" dirty="0" err="1">
                <a:latin typeface="Corbel" panose="020B0503020204020204" pitchFamily="34" charset="0"/>
              </a:rPr>
              <a:t>Atenție</a:t>
            </a:r>
            <a:r>
              <a:rPr lang="en-US" sz="3600" i="1" dirty="0">
                <a:latin typeface="Corbel" panose="020B0503020204020204" pitchFamily="34" charset="0"/>
              </a:rPr>
              <a:t>! </a:t>
            </a:r>
            <a:r>
              <a:rPr lang="en-US" sz="3600" i="1" dirty="0" err="1">
                <a:latin typeface="Corbel" panose="020B0503020204020204" pitchFamily="34" charset="0"/>
              </a:rPr>
              <a:t>Această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întrebare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poate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avea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mai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multe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opțiuni</a:t>
            </a:r>
            <a:r>
              <a:rPr lang="en-US" sz="3600" i="1" dirty="0">
                <a:latin typeface="Corbel" panose="020B0503020204020204" pitchFamily="34" charset="0"/>
              </a:rPr>
              <a:t> de </a:t>
            </a:r>
            <a:r>
              <a:rPr lang="en-US" sz="3600" i="1" dirty="0" err="1">
                <a:latin typeface="Corbel" panose="020B0503020204020204" pitchFamily="34" charset="0"/>
              </a:rPr>
              <a:t>răspuns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corecte</a:t>
            </a:r>
            <a:r>
              <a:rPr lang="en-US" sz="3600" i="1" dirty="0">
                <a:latin typeface="Corbel" panose="020B0503020204020204" pitchFamily="34" charset="0"/>
              </a:rPr>
              <a:t>, </a:t>
            </a:r>
            <a:r>
              <a:rPr lang="en-US" sz="3600" i="1" dirty="0" err="1">
                <a:latin typeface="Corbel" panose="020B0503020204020204" pitchFamily="34" charset="0"/>
              </a:rPr>
              <a:t>sau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nici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una</a:t>
            </a:r>
            <a:r>
              <a:rPr lang="en-US" sz="3600" i="1" dirty="0">
                <a:latin typeface="Corbel" panose="020B0503020204020204" pitchFamily="34" charset="0"/>
              </a:rPr>
              <a:t>. </a:t>
            </a:r>
            <a:r>
              <a:rPr lang="en-US" sz="3600" i="1" dirty="0" err="1">
                <a:latin typeface="Corbel" panose="020B0503020204020204" pitchFamily="34" charset="0"/>
              </a:rPr>
              <a:t>Dacă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există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endParaRPr lang="ru-RU" sz="3600" i="1" dirty="0">
              <a:latin typeface="Corbel" panose="020B0503020204020204" pitchFamily="34" charset="0"/>
            </a:endParaRPr>
          </a:p>
          <a:p>
            <a:pPr fontAlgn="base"/>
            <a:r>
              <a:rPr lang="en-US" sz="3600" i="1" dirty="0" err="1">
                <a:latin typeface="Corbel" panose="020B0503020204020204" pitchFamily="34" charset="0"/>
              </a:rPr>
              <a:t>mai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multe</a:t>
            </a:r>
            <a:r>
              <a:rPr lang="en-US" sz="3600" i="1" dirty="0">
                <a:latin typeface="Corbel" panose="020B0503020204020204" pitchFamily="34" charset="0"/>
              </a:rPr>
              <a:t> - </a:t>
            </a:r>
            <a:r>
              <a:rPr lang="en-US" sz="3600" i="1" dirty="0" err="1">
                <a:latin typeface="Corbel" panose="020B0503020204020204" pitchFamily="34" charset="0"/>
              </a:rPr>
              <a:t>selectați</a:t>
            </a:r>
            <a:r>
              <a:rPr lang="en-US" sz="3600" i="1" dirty="0">
                <a:latin typeface="Corbel" panose="020B0503020204020204" pitchFamily="34" charset="0"/>
              </a:rPr>
              <a:t>-le </a:t>
            </a:r>
            <a:r>
              <a:rPr lang="en-US" sz="3600" i="1" dirty="0" err="1">
                <a:latin typeface="Corbel" panose="020B0503020204020204" pitchFamily="34" charset="0"/>
              </a:rPr>
              <a:t>pe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toate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corecte</a:t>
            </a:r>
            <a:r>
              <a:rPr lang="en-US" sz="3600" i="1" dirty="0">
                <a:latin typeface="Corbel" panose="020B0503020204020204" pitchFamily="34" charset="0"/>
              </a:rPr>
              <a:t>.</a:t>
            </a:r>
            <a:endParaRPr lang="ru-RU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 err="1">
                <a:latin typeface="Corbel" panose="020B0503020204020204" pitchFamily="34" charset="0"/>
              </a:rPr>
              <a:t>Галапагосские</a:t>
            </a:r>
            <a:r>
              <a:rPr lang="ru-RU" sz="3600" dirty="0">
                <a:latin typeface="Corbel" panose="020B0503020204020204" pitchFamily="34" charset="0"/>
              </a:rPr>
              <a:t> острова знамениты уникальной флорой и фауной. </a:t>
            </a:r>
            <a:r>
              <a:rPr lang="ru-RU" sz="3600" b="1" dirty="0">
                <a:latin typeface="Corbel" panose="020B0503020204020204" pitchFamily="34" charset="0"/>
              </a:rPr>
              <a:t>По какой причине в 2007 году </a:t>
            </a:r>
          </a:p>
          <a:p>
            <a:pPr fontAlgn="base"/>
            <a:r>
              <a:rPr lang="ru-RU" sz="3600" b="1" dirty="0">
                <a:latin typeface="Corbel" panose="020B0503020204020204" pitchFamily="34" charset="0"/>
              </a:rPr>
              <a:t>ЮНЕСКО внёс </a:t>
            </a:r>
            <a:r>
              <a:rPr lang="ru-RU" sz="3600" b="1" dirty="0" err="1">
                <a:latin typeface="Corbel" panose="020B0503020204020204" pitchFamily="34" charset="0"/>
              </a:rPr>
              <a:t>Галапагосы</a:t>
            </a:r>
            <a:r>
              <a:rPr lang="ru-RU" sz="3600" b="1" dirty="0">
                <a:latin typeface="Corbel" panose="020B0503020204020204" pitchFamily="34" charset="0"/>
              </a:rPr>
              <a:t> в список всемирного наследия, находящегося под угрозой? </a:t>
            </a:r>
            <a:endParaRPr lang="ru-RU" sz="3600" dirty="0">
              <a:latin typeface="Corbel" panose="020B0503020204020204" pitchFamily="34" charset="0"/>
            </a:endParaRPr>
          </a:p>
          <a:p>
            <a:pPr fontAlgn="base"/>
            <a:r>
              <a:rPr lang="en-US" sz="3600" dirty="0" err="1">
                <a:latin typeface="Corbel" panose="020B0503020204020204" pitchFamily="34" charset="0"/>
              </a:rPr>
              <a:t>Insulele</a:t>
            </a:r>
            <a:r>
              <a:rPr lang="en-US" sz="3600" dirty="0">
                <a:latin typeface="Corbel" panose="020B0503020204020204" pitchFamily="34" charset="0"/>
              </a:rPr>
              <a:t> Galapagos </a:t>
            </a:r>
            <a:r>
              <a:rPr lang="en-US" sz="3600" dirty="0" err="1">
                <a:latin typeface="Corbel" panose="020B0503020204020204" pitchFamily="34" charset="0"/>
              </a:rPr>
              <a:t>sunt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renumite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pentru</a:t>
            </a:r>
            <a:r>
              <a:rPr lang="en-US" sz="3600" dirty="0">
                <a:latin typeface="Corbel" panose="020B0503020204020204" pitchFamily="34" charset="0"/>
              </a:rPr>
              <a:t> flora </a:t>
            </a:r>
            <a:r>
              <a:rPr lang="en-US" sz="3600" dirty="0" err="1">
                <a:latin typeface="Corbel" panose="020B0503020204020204" pitchFamily="34" charset="0"/>
              </a:rPr>
              <a:t>și</a:t>
            </a:r>
            <a:r>
              <a:rPr lang="en-US" sz="3600" dirty="0">
                <a:latin typeface="Corbel" panose="020B0503020204020204" pitchFamily="34" charset="0"/>
              </a:rPr>
              <a:t> fauna </a:t>
            </a:r>
            <a:r>
              <a:rPr lang="en-US" sz="3600" dirty="0" err="1">
                <a:latin typeface="Corbel" panose="020B0503020204020204" pitchFamily="34" charset="0"/>
              </a:rPr>
              <a:t>lor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unice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r>
              <a:rPr lang="en-US" sz="3600" b="1" dirty="0">
                <a:latin typeface="Corbel" panose="020B0503020204020204" pitchFamily="34" charset="0"/>
              </a:rPr>
              <a:t>Din </a:t>
            </a:r>
            <a:r>
              <a:rPr lang="en-US" sz="3600" b="1" dirty="0" err="1">
                <a:latin typeface="Corbel" panose="020B0503020204020204" pitchFamily="34" charset="0"/>
              </a:rPr>
              <a:t>ce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motiv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în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ro-MD" sz="3600" b="1" dirty="0">
                <a:latin typeface="Corbel" panose="020B0503020204020204" pitchFamily="34" charset="0"/>
              </a:rPr>
              <a:t>anul </a:t>
            </a:r>
            <a:r>
              <a:rPr lang="en-US" sz="3600" b="1" dirty="0">
                <a:latin typeface="Corbel" panose="020B0503020204020204" pitchFamily="34" charset="0"/>
              </a:rPr>
              <a:t>2007 UNESCO </a:t>
            </a:r>
            <a:endParaRPr lang="ru-RU" sz="3600" b="1" dirty="0">
              <a:latin typeface="Corbel" panose="020B0503020204020204" pitchFamily="34" charset="0"/>
            </a:endParaRPr>
          </a:p>
          <a:p>
            <a:pPr fontAlgn="base"/>
            <a:r>
              <a:rPr lang="en-US" sz="3600" b="1" dirty="0">
                <a:latin typeface="Corbel" panose="020B0503020204020204" pitchFamily="34" charset="0"/>
              </a:rPr>
              <a:t>a </a:t>
            </a:r>
            <a:r>
              <a:rPr lang="en-US" sz="3600" b="1" dirty="0" err="1">
                <a:latin typeface="Corbel" panose="020B0503020204020204" pitchFamily="34" charset="0"/>
              </a:rPr>
              <a:t>inclus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insulele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în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lista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Patrimoniului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Mondial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aflat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în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pericol</a:t>
            </a:r>
            <a:r>
              <a:rPr lang="en-US" sz="3600" b="1" dirty="0">
                <a:latin typeface="Corbel" panose="020B0503020204020204" pitchFamily="34" charset="0"/>
              </a:rPr>
              <a:t>?  </a:t>
            </a:r>
            <a:endParaRPr lang="ru-RU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>
                <a:latin typeface="Corbel" panose="020B0503020204020204" pitchFamily="34" charset="0"/>
              </a:rPr>
              <a:t>1. Безответственные туристы</a:t>
            </a:r>
            <a:r>
              <a:rPr lang="en-US" sz="3600" dirty="0">
                <a:latin typeface="Corbel" panose="020B0503020204020204" pitchFamily="34" charset="0"/>
              </a:rPr>
              <a:t> / </a:t>
            </a:r>
            <a:r>
              <a:rPr lang="en-US" sz="3600" dirty="0" err="1">
                <a:latin typeface="Corbel" panose="020B0503020204020204" pitchFamily="34" charset="0"/>
              </a:rPr>
              <a:t>Turiștii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iresponsabili</a:t>
            </a:r>
            <a:endParaRPr lang="ru-RU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>
                <a:latin typeface="Corbel" panose="020B0503020204020204" pitchFamily="34" charset="0"/>
              </a:rPr>
              <a:t>2. Смена официального языка</a:t>
            </a:r>
            <a:r>
              <a:rPr lang="en-US" sz="3600" dirty="0">
                <a:latin typeface="Corbel" panose="020B0503020204020204" pitchFamily="34" charset="0"/>
              </a:rPr>
              <a:t> / </a:t>
            </a:r>
            <a:r>
              <a:rPr lang="en-US" sz="3600" dirty="0" err="1">
                <a:latin typeface="Corbel" panose="020B0503020204020204" pitchFamily="34" charset="0"/>
              </a:rPr>
              <a:t>Modificarea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limbii</a:t>
            </a:r>
            <a:r>
              <a:rPr lang="en-US" sz="3600" dirty="0">
                <a:latin typeface="Corbel" panose="020B0503020204020204" pitchFamily="34" charset="0"/>
              </a:rPr>
              <a:t> de stat</a:t>
            </a:r>
            <a:endParaRPr lang="ru-RU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>
                <a:latin typeface="Corbel" panose="020B0503020204020204" pitchFamily="34" charset="0"/>
              </a:rPr>
              <a:t>3. Иммиграция и акклиматизация чуждых для островов видов животных </a:t>
            </a:r>
            <a:r>
              <a:rPr lang="en-US" sz="3600" dirty="0">
                <a:latin typeface="Corbel" panose="020B0503020204020204" pitchFamily="34" charset="0"/>
              </a:rPr>
              <a:t>/ </a:t>
            </a:r>
            <a:r>
              <a:rPr lang="en-US" sz="3600" dirty="0" err="1">
                <a:latin typeface="Corbel" panose="020B0503020204020204" pitchFamily="34" charset="0"/>
              </a:rPr>
              <a:t>Migrația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și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endParaRPr lang="ru-RU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>
                <a:latin typeface="Corbel" panose="020B0503020204020204" pitchFamily="34" charset="0"/>
              </a:rPr>
              <a:t>     </a:t>
            </a:r>
            <a:r>
              <a:rPr lang="en-US" sz="3600" dirty="0" err="1">
                <a:latin typeface="Corbel" panose="020B0503020204020204" pitchFamily="34" charset="0"/>
              </a:rPr>
              <a:t>aclimatizarea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speciilor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animale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străine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insulelor</a:t>
            </a:r>
            <a:endParaRPr lang="ru-RU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>
                <a:latin typeface="Corbel" panose="020B0503020204020204" pitchFamily="34" charset="0"/>
              </a:rPr>
              <a:t>4. Чрезмерное использование местным населением мобильных телефонов и компьютеров</a:t>
            </a:r>
            <a:r>
              <a:rPr lang="en-US" sz="3600" dirty="0">
                <a:latin typeface="Corbel" panose="020B0503020204020204" pitchFamily="34" charset="0"/>
              </a:rPr>
              <a:t> / </a:t>
            </a:r>
            <a:endParaRPr lang="ru-RU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>
                <a:latin typeface="Corbel" panose="020B0503020204020204" pitchFamily="34" charset="0"/>
              </a:rPr>
              <a:t>      </a:t>
            </a:r>
            <a:r>
              <a:rPr lang="en-US" sz="3600" dirty="0" err="1">
                <a:latin typeface="Corbel" panose="020B0503020204020204" pitchFamily="34" charset="0"/>
              </a:rPr>
              <a:t>Utilizarea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excesivă</a:t>
            </a:r>
            <a:r>
              <a:rPr lang="en-US" sz="3600" dirty="0">
                <a:latin typeface="Corbel" panose="020B0503020204020204" pitchFamily="34" charset="0"/>
              </a:rPr>
              <a:t> a </a:t>
            </a:r>
            <a:r>
              <a:rPr lang="en-US" sz="3600" dirty="0" err="1">
                <a:latin typeface="Corbel" panose="020B0503020204020204" pitchFamily="34" charset="0"/>
              </a:rPr>
              <a:t>telefoanelor</a:t>
            </a:r>
            <a:r>
              <a:rPr lang="en-US" sz="3600" dirty="0">
                <a:latin typeface="Corbel" panose="020B0503020204020204" pitchFamily="34" charset="0"/>
              </a:rPr>
              <a:t> mobile </a:t>
            </a:r>
            <a:r>
              <a:rPr lang="en-US" sz="3600" dirty="0" err="1">
                <a:latin typeface="Corbel" panose="020B0503020204020204" pitchFamily="34" charset="0"/>
              </a:rPr>
              <a:t>și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computerelor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către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populația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locală</a:t>
            </a:r>
            <a:r>
              <a:rPr lang="ru-RU" sz="3600">
                <a:latin typeface="Corbel" panose="020B0503020204020204" pitchFamily="34" charset="0"/>
              </a:rPr>
              <a:t> </a:t>
            </a:r>
          </a:p>
          <a:p>
            <a:pPr fontAlgn="base"/>
            <a:endParaRPr lang="ru-RU" sz="36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631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30" y="1127499"/>
            <a:ext cx="10297159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Внимание</a:t>
            </a:r>
            <a:r>
              <a:rPr lang="ru-RU" sz="43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</a:t>
            </a:r>
            <a:endParaRPr lang="ru-RU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или </a:t>
            </a:r>
            <a:r>
              <a:rPr lang="ru-RU" sz="43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  <a:endParaRPr lang="ru-RU" sz="4300" i="1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nici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una</a:t>
            </a:r>
            <a:r>
              <a:rPr lang="en-US" sz="4300" i="1" dirty="0">
                <a:latin typeface="Corbel" panose="020B0503020204020204" pitchFamily="34" charset="0"/>
              </a:rPr>
              <a:t>. </a:t>
            </a:r>
            <a:endParaRPr lang="ru-RU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Dacă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există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>
                <a:latin typeface="Corbel" panose="020B0503020204020204" pitchFamily="34" charset="0"/>
              </a:rPr>
              <a:t>pe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corecte</a:t>
            </a:r>
            <a:r>
              <a:rPr lang="en-US" sz="4300" i="1" dirty="0" smtClean="0">
                <a:latin typeface="Corbel" panose="020B0503020204020204" pitchFamily="34" charset="0"/>
              </a:rPr>
              <a:t>.</a:t>
            </a:r>
            <a:endParaRPr lang="ru-RU" sz="4300" i="1" dirty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Чем </a:t>
            </a:r>
            <a:r>
              <a:rPr lang="ru-RU" sz="4300" b="1" dirty="0">
                <a:latin typeface="Corbel" panose="020B0503020204020204" pitchFamily="34" charset="0"/>
              </a:rPr>
              <a:t>по закону награждают египетских школьников за посадку </a:t>
            </a:r>
            <a:r>
              <a:rPr lang="ru-RU" sz="4300" b="1" dirty="0" smtClean="0">
                <a:latin typeface="Corbel" panose="020B0503020204020204" pitchFamily="34" charset="0"/>
              </a:rPr>
              <a:t>дерева?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smtClean="0">
                <a:latin typeface="Corbel" panose="020B0503020204020204" pitchFamily="34" charset="0"/>
              </a:rPr>
              <a:t>Conform </a:t>
            </a:r>
            <a:r>
              <a:rPr lang="en-US" sz="4300" b="1" dirty="0" err="1">
                <a:latin typeface="Corbel" panose="020B0503020204020204" pitchFamily="34" charset="0"/>
              </a:rPr>
              <a:t>unei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legi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egiptene</a:t>
            </a:r>
            <a:r>
              <a:rPr lang="en-US" sz="4300" b="1" dirty="0">
                <a:latin typeface="Corbel" panose="020B0503020204020204" pitchFamily="34" charset="0"/>
              </a:rPr>
              <a:t>, </a:t>
            </a:r>
            <a:r>
              <a:rPr lang="en-US" sz="4300" b="1" dirty="0" err="1">
                <a:latin typeface="Corbel" panose="020B0503020204020204" pitchFamily="34" charset="0"/>
              </a:rPr>
              <a:t>orice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elev</a:t>
            </a:r>
            <a:r>
              <a:rPr lang="en-US" sz="4300" b="1" dirty="0">
                <a:latin typeface="Corbel" panose="020B0503020204020204" pitchFamily="34" charset="0"/>
              </a:rPr>
              <a:t> care </a:t>
            </a:r>
            <a:r>
              <a:rPr lang="en-US" sz="4300" b="1" dirty="0" err="1">
                <a:latin typeface="Corbel" panose="020B0503020204020204" pitchFamily="34" charset="0"/>
              </a:rPr>
              <a:t>plantează</a:t>
            </a:r>
            <a:r>
              <a:rPr lang="en-US" sz="4300" b="1" dirty="0">
                <a:latin typeface="Corbel" panose="020B0503020204020204" pitchFamily="34" charset="0"/>
              </a:rPr>
              <a:t> un </a:t>
            </a:r>
            <a:r>
              <a:rPr lang="en-US" sz="4300" b="1" dirty="0" err="1">
                <a:latin typeface="Corbel" panose="020B0503020204020204" pitchFamily="34" charset="0"/>
              </a:rPr>
              <a:t>copac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obține</a:t>
            </a:r>
            <a:r>
              <a:rPr lang="en-US" sz="4300" b="1" dirty="0">
                <a:latin typeface="Corbel" panose="020B0503020204020204" pitchFamily="34" charset="0"/>
              </a:rPr>
              <a:t>… </a:t>
            </a:r>
            <a:endParaRPr lang="ru-RU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1. Освобождением </a:t>
            </a:r>
            <a:r>
              <a:rPr lang="ru-RU" sz="4300" dirty="0">
                <a:latin typeface="Corbel" panose="020B0503020204020204" pitchFamily="34" charset="0"/>
              </a:rPr>
              <a:t>от </a:t>
            </a:r>
            <a:r>
              <a:rPr lang="ru-RU" sz="4300" dirty="0" smtClean="0">
                <a:latin typeface="Corbel" panose="020B0503020204020204" pitchFamily="34" charset="0"/>
              </a:rPr>
              <a:t>экзамена</a:t>
            </a:r>
            <a:r>
              <a:rPr lang="en-US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scutire</a:t>
            </a:r>
            <a:r>
              <a:rPr lang="en-US" sz="4300" dirty="0">
                <a:latin typeface="Corbel" panose="020B0503020204020204" pitchFamily="34" charset="0"/>
              </a:rPr>
              <a:t> de la 1 </a:t>
            </a:r>
            <a:r>
              <a:rPr lang="en-US" sz="4300" dirty="0" err="1" smtClean="0">
                <a:latin typeface="Corbel" panose="020B0503020204020204" pitchFamily="34" charset="0"/>
              </a:rPr>
              <a:t>examen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2</a:t>
            </a:r>
            <a:r>
              <a:rPr lang="ru-RU" sz="4300" dirty="0">
                <a:latin typeface="Corbel" panose="020B0503020204020204" pitchFamily="34" charset="0"/>
              </a:rPr>
              <a:t>. 10 </a:t>
            </a:r>
            <a:r>
              <a:rPr lang="ru-RU" sz="4300" dirty="0" smtClean="0">
                <a:latin typeface="Corbel" panose="020B0503020204020204" pitchFamily="34" charset="0"/>
              </a:rPr>
              <a:t>евро</a:t>
            </a:r>
            <a:r>
              <a:rPr lang="en-US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>
                <a:latin typeface="Corbel" panose="020B0503020204020204" pitchFamily="34" charset="0"/>
              </a:rPr>
              <a:t>10 </a:t>
            </a:r>
            <a:r>
              <a:rPr lang="en-US" sz="4300" dirty="0" smtClean="0">
                <a:latin typeface="Corbel" panose="020B0503020204020204" pitchFamily="34" charset="0"/>
              </a:rPr>
              <a:t>Euro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3</a:t>
            </a:r>
            <a:r>
              <a:rPr lang="ru-RU" sz="4300" dirty="0">
                <a:latin typeface="Corbel" panose="020B0503020204020204" pitchFamily="34" charset="0"/>
              </a:rPr>
              <a:t>. Новым </a:t>
            </a:r>
            <a:r>
              <a:rPr lang="ru-RU" sz="4300" dirty="0" smtClean="0">
                <a:latin typeface="Corbel" panose="020B0503020204020204" pitchFamily="34" charset="0"/>
              </a:rPr>
              <a:t>саженцем</a:t>
            </a:r>
            <a:r>
              <a:rPr lang="en-US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>
                <a:latin typeface="Corbel" panose="020B0503020204020204" pitchFamily="34" charset="0"/>
              </a:rPr>
              <a:t>un </a:t>
            </a:r>
            <a:r>
              <a:rPr lang="en-US" sz="4300" dirty="0" err="1">
                <a:latin typeface="Corbel" panose="020B0503020204020204" pitchFamily="34" charset="0"/>
              </a:rPr>
              <a:t>nou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copac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4</a:t>
            </a:r>
            <a:r>
              <a:rPr lang="ru-RU" sz="4300" dirty="0">
                <a:latin typeface="Corbel" panose="020B0503020204020204" pitchFamily="34" charset="0"/>
              </a:rPr>
              <a:t>. Освобождением на месяц от домашнего </a:t>
            </a:r>
            <a:r>
              <a:rPr lang="ru-RU" sz="4300" dirty="0" smtClean="0">
                <a:latin typeface="Corbel" panose="020B0503020204020204" pitchFamily="34" charset="0"/>
              </a:rPr>
              <a:t>задания</a:t>
            </a:r>
            <a:r>
              <a:rPr lang="en-US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scutire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pentru</a:t>
            </a:r>
            <a:r>
              <a:rPr lang="en-US" sz="4300" dirty="0">
                <a:latin typeface="Corbel" panose="020B0503020204020204" pitchFamily="34" charset="0"/>
              </a:rPr>
              <a:t> o </a:t>
            </a:r>
            <a:r>
              <a:rPr lang="en-US" sz="4300" dirty="0" err="1">
                <a:latin typeface="Corbel" panose="020B0503020204020204" pitchFamily="34" charset="0"/>
              </a:rPr>
              <a:t>lună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    </a:t>
            </a:r>
            <a:r>
              <a:rPr lang="en-US" sz="4300" dirty="0" smtClean="0">
                <a:latin typeface="Corbel" panose="020B0503020204020204" pitchFamily="34" charset="0"/>
              </a:rPr>
              <a:t>la </a:t>
            </a:r>
            <a:r>
              <a:rPr lang="en-US" sz="4300" dirty="0" err="1">
                <a:latin typeface="Corbel" panose="020B0503020204020204" pitchFamily="34" charset="0"/>
              </a:rPr>
              <a:t>temele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>
                <a:latin typeface="Corbel" panose="020B0503020204020204" pitchFamily="34" charset="0"/>
              </a:rPr>
              <a:t>acasă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endParaRPr lang="ru-RU" sz="4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8971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30" y="1127499"/>
            <a:ext cx="10297159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Внимание</a:t>
            </a:r>
            <a:r>
              <a:rPr lang="ru-RU" sz="43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</a:t>
            </a:r>
            <a:endParaRPr lang="ru-RU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или </a:t>
            </a:r>
            <a:r>
              <a:rPr lang="ru-RU" sz="43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  <a:endParaRPr lang="ru-RU" sz="4300" i="1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nici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una</a:t>
            </a:r>
            <a:r>
              <a:rPr lang="en-US" sz="4300" i="1" dirty="0">
                <a:latin typeface="Corbel" panose="020B0503020204020204" pitchFamily="34" charset="0"/>
              </a:rPr>
              <a:t>. </a:t>
            </a:r>
            <a:endParaRPr lang="ru-RU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Dacă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există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>
                <a:latin typeface="Corbel" panose="020B0503020204020204" pitchFamily="34" charset="0"/>
              </a:rPr>
              <a:t>pe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corecte</a:t>
            </a:r>
            <a:r>
              <a:rPr lang="en-US" sz="4300" i="1" dirty="0" smtClean="0">
                <a:latin typeface="Corbel" panose="020B0503020204020204" pitchFamily="34" charset="0"/>
              </a:rPr>
              <a:t>.</a:t>
            </a:r>
            <a:endParaRPr lang="ru-RU" sz="4300" i="1" dirty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Чем </a:t>
            </a:r>
            <a:r>
              <a:rPr lang="ru-RU" sz="4300" b="1" dirty="0">
                <a:latin typeface="Corbel" panose="020B0503020204020204" pitchFamily="34" charset="0"/>
              </a:rPr>
              <a:t>по закону награждают египетских школьников за посадку </a:t>
            </a:r>
            <a:r>
              <a:rPr lang="ru-RU" sz="4300" b="1" dirty="0" smtClean="0">
                <a:latin typeface="Corbel" panose="020B0503020204020204" pitchFamily="34" charset="0"/>
              </a:rPr>
              <a:t>дерева?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smtClean="0">
                <a:latin typeface="Corbel" panose="020B0503020204020204" pitchFamily="34" charset="0"/>
              </a:rPr>
              <a:t>Conform </a:t>
            </a:r>
            <a:r>
              <a:rPr lang="en-US" sz="4300" b="1" dirty="0" err="1">
                <a:latin typeface="Corbel" panose="020B0503020204020204" pitchFamily="34" charset="0"/>
              </a:rPr>
              <a:t>unei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legi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egiptene</a:t>
            </a:r>
            <a:r>
              <a:rPr lang="en-US" sz="4300" b="1" dirty="0">
                <a:latin typeface="Corbel" panose="020B0503020204020204" pitchFamily="34" charset="0"/>
              </a:rPr>
              <a:t>, </a:t>
            </a:r>
            <a:r>
              <a:rPr lang="en-US" sz="4300" b="1" dirty="0" err="1">
                <a:latin typeface="Corbel" panose="020B0503020204020204" pitchFamily="34" charset="0"/>
              </a:rPr>
              <a:t>orice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elev</a:t>
            </a:r>
            <a:r>
              <a:rPr lang="en-US" sz="4300" b="1" dirty="0">
                <a:latin typeface="Corbel" panose="020B0503020204020204" pitchFamily="34" charset="0"/>
              </a:rPr>
              <a:t> care </a:t>
            </a:r>
            <a:r>
              <a:rPr lang="en-US" sz="4300" b="1" dirty="0" err="1">
                <a:latin typeface="Corbel" panose="020B0503020204020204" pitchFamily="34" charset="0"/>
              </a:rPr>
              <a:t>plantează</a:t>
            </a:r>
            <a:r>
              <a:rPr lang="en-US" sz="4300" b="1" dirty="0">
                <a:latin typeface="Corbel" panose="020B0503020204020204" pitchFamily="34" charset="0"/>
              </a:rPr>
              <a:t> un </a:t>
            </a:r>
            <a:r>
              <a:rPr lang="en-US" sz="4300" b="1" dirty="0" err="1">
                <a:latin typeface="Corbel" panose="020B0503020204020204" pitchFamily="34" charset="0"/>
              </a:rPr>
              <a:t>copac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obține</a:t>
            </a:r>
            <a:r>
              <a:rPr lang="en-US" sz="4300" b="1" dirty="0">
                <a:latin typeface="Corbel" panose="020B0503020204020204" pitchFamily="34" charset="0"/>
              </a:rPr>
              <a:t>… </a:t>
            </a:r>
            <a:endParaRPr lang="ru-RU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1. Освобождением </a:t>
            </a:r>
            <a:r>
              <a:rPr lang="ru-RU" sz="4300" dirty="0">
                <a:latin typeface="Corbel" panose="020B0503020204020204" pitchFamily="34" charset="0"/>
              </a:rPr>
              <a:t>от </a:t>
            </a:r>
            <a:r>
              <a:rPr lang="ru-RU" sz="4300" dirty="0" smtClean="0">
                <a:latin typeface="Corbel" panose="020B0503020204020204" pitchFamily="34" charset="0"/>
              </a:rPr>
              <a:t>экзамена</a:t>
            </a:r>
            <a:r>
              <a:rPr lang="en-US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scutire</a:t>
            </a:r>
            <a:r>
              <a:rPr lang="en-US" sz="4300" dirty="0">
                <a:latin typeface="Corbel" panose="020B0503020204020204" pitchFamily="34" charset="0"/>
              </a:rPr>
              <a:t> de la 1 </a:t>
            </a:r>
            <a:r>
              <a:rPr lang="en-US" sz="4300" dirty="0" err="1" smtClean="0">
                <a:latin typeface="Corbel" panose="020B0503020204020204" pitchFamily="34" charset="0"/>
              </a:rPr>
              <a:t>examen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2</a:t>
            </a:r>
            <a:r>
              <a:rPr lang="ru-RU" sz="4300" dirty="0">
                <a:latin typeface="Corbel" panose="020B0503020204020204" pitchFamily="34" charset="0"/>
              </a:rPr>
              <a:t>. 10 </a:t>
            </a:r>
            <a:r>
              <a:rPr lang="ru-RU" sz="4300" dirty="0" smtClean="0">
                <a:latin typeface="Corbel" panose="020B0503020204020204" pitchFamily="34" charset="0"/>
              </a:rPr>
              <a:t>евро</a:t>
            </a:r>
            <a:r>
              <a:rPr lang="en-US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>
                <a:latin typeface="Corbel" panose="020B0503020204020204" pitchFamily="34" charset="0"/>
              </a:rPr>
              <a:t>10 </a:t>
            </a:r>
            <a:r>
              <a:rPr lang="en-US" sz="4300" dirty="0" smtClean="0">
                <a:latin typeface="Corbel" panose="020B0503020204020204" pitchFamily="34" charset="0"/>
              </a:rPr>
              <a:t>Euro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3</a:t>
            </a:r>
            <a:r>
              <a:rPr lang="ru-RU" sz="4300" dirty="0">
                <a:latin typeface="Corbel" panose="020B0503020204020204" pitchFamily="34" charset="0"/>
              </a:rPr>
              <a:t>. Новым </a:t>
            </a:r>
            <a:r>
              <a:rPr lang="ru-RU" sz="4300" dirty="0" smtClean="0">
                <a:latin typeface="Corbel" panose="020B0503020204020204" pitchFamily="34" charset="0"/>
              </a:rPr>
              <a:t>саженцем</a:t>
            </a:r>
            <a:r>
              <a:rPr lang="en-US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>
                <a:latin typeface="Corbel" panose="020B0503020204020204" pitchFamily="34" charset="0"/>
              </a:rPr>
              <a:t>un </a:t>
            </a:r>
            <a:r>
              <a:rPr lang="en-US" sz="4300" dirty="0" err="1">
                <a:latin typeface="Corbel" panose="020B0503020204020204" pitchFamily="34" charset="0"/>
              </a:rPr>
              <a:t>nou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copac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4</a:t>
            </a:r>
            <a:r>
              <a:rPr lang="ru-RU" sz="4300" dirty="0">
                <a:latin typeface="Corbel" panose="020B0503020204020204" pitchFamily="34" charset="0"/>
              </a:rPr>
              <a:t>. Освобождением на месяц от домашнего </a:t>
            </a:r>
            <a:r>
              <a:rPr lang="ru-RU" sz="4300" dirty="0" smtClean="0">
                <a:latin typeface="Corbel" panose="020B0503020204020204" pitchFamily="34" charset="0"/>
              </a:rPr>
              <a:t>задания</a:t>
            </a:r>
            <a:r>
              <a:rPr lang="en-US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scutire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pentru</a:t>
            </a:r>
            <a:r>
              <a:rPr lang="en-US" sz="4300" dirty="0">
                <a:latin typeface="Corbel" panose="020B0503020204020204" pitchFamily="34" charset="0"/>
              </a:rPr>
              <a:t> o </a:t>
            </a:r>
            <a:r>
              <a:rPr lang="en-US" sz="4300" dirty="0" err="1">
                <a:latin typeface="Corbel" panose="020B0503020204020204" pitchFamily="34" charset="0"/>
              </a:rPr>
              <a:t>lună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endParaRPr lang="ru-RU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dirty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    </a:t>
            </a:r>
            <a:r>
              <a:rPr lang="en-US" sz="4300" dirty="0" smtClean="0">
                <a:latin typeface="Corbel" panose="020B0503020204020204" pitchFamily="34" charset="0"/>
              </a:rPr>
              <a:t>la </a:t>
            </a:r>
            <a:r>
              <a:rPr lang="en-US" sz="4300" dirty="0" err="1">
                <a:latin typeface="Corbel" panose="020B0503020204020204" pitchFamily="34" charset="0"/>
              </a:rPr>
              <a:t>temele</a:t>
            </a:r>
            <a:r>
              <a:rPr lang="en-US" sz="4300" dirty="0">
                <a:latin typeface="Corbel" panose="020B0503020204020204" pitchFamily="34" charset="0"/>
              </a:rPr>
              <a:t> de </a:t>
            </a:r>
            <a:r>
              <a:rPr lang="en-US" sz="4300" dirty="0" err="1">
                <a:latin typeface="Corbel" panose="020B0503020204020204" pitchFamily="34" charset="0"/>
              </a:rPr>
              <a:t>acasă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endParaRPr lang="ru-RU" sz="4300" dirty="0">
              <a:latin typeface="Corbel" panose="020B0503020204020204" pitchFamily="34" charset="0"/>
            </a:endParaRPr>
          </a:p>
          <a:p>
            <a:pPr fontAlgn="base"/>
            <a:endParaRPr lang="ru-RU" sz="4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8179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230" y="1127499"/>
            <a:ext cx="10297159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Какие </a:t>
            </a:r>
            <a:r>
              <a:rPr lang="ru-RU" sz="6300" b="1" dirty="0">
                <a:latin typeface="Corbel" panose="020B0503020204020204" pitchFamily="34" charset="0"/>
              </a:rPr>
              <a:t>медведи ежегодно погибают из-за сезонных </a:t>
            </a:r>
            <a:endParaRPr lang="ru-RU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пожаров</a:t>
            </a:r>
            <a:r>
              <a:rPr lang="ru-RU" sz="6300" b="1" dirty="0">
                <a:latin typeface="Corbel" panose="020B0503020204020204" pitchFamily="34" charset="0"/>
              </a:rPr>
              <a:t>, которые уничтожают и их пищу? </a:t>
            </a:r>
          </a:p>
          <a:p>
            <a:pPr fontAlgn="base"/>
            <a:r>
              <a:rPr lang="en-US" sz="6300" b="1" dirty="0" err="1" smtClean="0">
                <a:latin typeface="Corbel" panose="020B0503020204020204" pitchFamily="34" charset="0"/>
              </a:rPr>
              <a:t>Reprezentanții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cărei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specii</a:t>
            </a:r>
            <a:r>
              <a:rPr lang="en-US" sz="6300" b="1" dirty="0">
                <a:latin typeface="Corbel" panose="020B0503020204020204" pitchFamily="34" charset="0"/>
              </a:rPr>
              <a:t> de </a:t>
            </a:r>
            <a:r>
              <a:rPr lang="en-US" sz="6300" b="1" dirty="0" err="1">
                <a:latin typeface="Corbel" panose="020B0503020204020204" pitchFamily="34" charset="0"/>
              </a:rPr>
              <a:t>urși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mor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anual</a:t>
            </a:r>
            <a:r>
              <a:rPr lang="en-US" sz="6300" b="1" dirty="0">
                <a:latin typeface="Corbel" panose="020B0503020204020204" pitchFamily="34" charset="0"/>
              </a:rPr>
              <a:t> din </a:t>
            </a:r>
            <a:r>
              <a:rPr lang="en-US" sz="6300" b="1" dirty="0" err="1">
                <a:latin typeface="Corbel" panose="020B0503020204020204" pitchFamily="34" charset="0"/>
              </a:rPr>
              <a:t>cauza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endParaRPr lang="ru-RU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 smtClean="0">
                <a:latin typeface="Corbel" panose="020B0503020204020204" pitchFamily="34" charset="0"/>
              </a:rPr>
              <a:t>incendiilor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sezoniere</a:t>
            </a:r>
            <a:r>
              <a:rPr lang="en-US" sz="6300" b="1" dirty="0">
                <a:latin typeface="Corbel" panose="020B0503020204020204" pitchFamily="34" charset="0"/>
              </a:rPr>
              <a:t>, </a:t>
            </a:r>
            <a:r>
              <a:rPr lang="en-US" sz="6300" b="1" dirty="0" err="1">
                <a:latin typeface="Corbel" panose="020B0503020204020204" pitchFamily="34" charset="0"/>
              </a:rPr>
              <a:t>ce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nimicesc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hrana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acestora</a:t>
            </a:r>
            <a:r>
              <a:rPr lang="en-US" sz="6300" b="1" dirty="0" smtClean="0">
                <a:latin typeface="Corbel" panose="020B0503020204020204" pitchFamily="34" charset="0"/>
              </a:rPr>
              <a:t>?</a:t>
            </a:r>
            <a:r>
              <a:rPr lang="ru-RU" sz="6300" b="1" dirty="0">
                <a:latin typeface="Corbel" panose="020B0503020204020204" pitchFamily="34" charset="0"/>
              </a:rPr>
              <a:t> 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1. Панда </a:t>
            </a:r>
            <a:r>
              <a:rPr lang="ro-RO" sz="6300" dirty="0" smtClean="0">
                <a:latin typeface="Corbel" panose="020B0503020204020204" pitchFamily="34" charset="0"/>
              </a:rPr>
              <a:t>/ </a:t>
            </a:r>
            <a:r>
              <a:rPr lang="en-US" sz="6300" dirty="0" err="1">
                <a:latin typeface="Corbel" panose="020B0503020204020204" pitchFamily="34" charset="0"/>
              </a:rPr>
              <a:t>Urșii</a:t>
            </a:r>
            <a:r>
              <a:rPr lang="en-US" sz="6300" dirty="0">
                <a:latin typeface="Corbel" panose="020B0503020204020204" pitchFamily="34" charset="0"/>
              </a:rPr>
              <a:t> panda </a:t>
            </a:r>
            <a:endParaRPr lang="ru-RU" sz="6300" b="1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2</a:t>
            </a:r>
            <a:r>
              <a:rPr lang="ru-RU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Коала</a:t>
            </a:r>
            <a:r>
              <a:rPr lang="ro-RO" sz="6300" dirty="0" smtClean="0">
                <a:latin typeface="Corbel" panose="020B0503020204020204" pitchFamily="34" charset="0"/>
              </a:rPr>
              <a:t> / </a:t>
            </a:r>
            <a:r>
              <a:rPr lang="en-US" sz="6300" dirty="0" smtClean="0">
                <a:latin typeface="Corbel" panose="020B0503020204020204" pitchFamily="34" charset="0"/>
              </a:rPr>
              <a:t>Koala</a:t>
            </a:r>
            <a:endParaRPr lang="ru-RU" sz="6300" b="1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3</a:t>
            </a:r>
            <a:r>
              <a:rPr lang="ru-RU" sz="6300" dirty="0">
                <a:latin typeface="Corbel" panose="020B0503020204020204" pitchFamily="34" charset="0"/>
              </a:rPr>
              <a:t>. </a:t>
            </a:r>
            <a:r>
              <a:rPr lang="ru-RU" sz="6300" dirty="0" smtClean="0">
                <a:latin typeface="Corbel" panose="020B0503020204020204" pitchFamily="34" charset="0"/>
              </a:rPr>
              <a:t>Гризли</a:t>
            </a:r>
            <a:r>
              <a:rPr lang="ro-RO" sz="6300" dirty="0" smtClean="0">
                <a:latin typeface="Corbel" panose="020B0503020204020204" pitchFamily="34" charset="0"/>
              </a:rPr>
              <a:t> / </a:t>
            </a:r>
            <a:r>
              <a:rPr lang="en-US" sz="6300" dirty="0" smtClean="0">
                <a:latin typeface="Corbel" panose="020B0503020204020204" pitchFamily="34" charset="0"/>
              </a:rPr>
              <a:t>Grizzly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4</a:t>
            </a:r>
            <a:r>
              <a:rPr lang="ru-RU" sz="6300" dirty="0">
                <a:latin typeface="Corbel" panose="020B0503020204020204" pitchFamily="34" charset="0"/>
              </a:rPr>
              <a:t>. Бурый </a:t>
            </a:r>
            <a:r>
              <a:rPr lang="ru-RU" sz="6300" dirty="0" smtClean="0">
                <a:latin typeface="Corbel" panose="020B0503020204020204" pitchFamily="34" charset="0"/>
              </a:rPr>
              <a:t>медведь</a:t>
            </a:r>
            <a:r>
              <a:rPr lang="ro-RO" sz="6300" dirty="0" smtClean="0">
                <a:latin typeface="Corbel" panose="020B0503020204020204" pitchFamily="34" charset="0"/>
              </a:rPr>
              <a:t> / </a:t>
            </a:r>
            <a:r>
              <a:rPr lang="en-US" sz="6300" dirty="0" err="1">
                <a:latin typeface="Corbel" panose="020B0503020204020204" pitchFamily="34" charset="0"/>
              </a:rPr>
              <a:t>Ursul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brun</a:t>
            </a:r>
            <a:endParaRPr lang="ru-RU" sz="6300" dirty="0">
              <a:latin typeface="Corbel" panose="020B0503020204020204" pitchFamily="34" charset="0"/>
            </a:endParaRPr>
          </a:p>
          <a:p>
            <a:pPr fontAlgn="base"/>
            <a:endParaRPr lang="ru-RU" sz="6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2204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3112</TotalTime>
  <Words>821</Words>
  <Application>Microsoft Office PowerPoint</Application>
  <PresentationFormat>Произвольный</PresentationFormat>
  <Paragraphs>199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418</cp:revision>
  <dcterms:modified xsi:type="dcterms:W3CDTF">2021-01-13T11:55:55Z</dcterms:modified>
</cp:coreProperties>
</file>