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1" d="100"/>
          <a:sy n="31" d="100"/>
        </p:scale>
        <p:origin x="91" y="7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928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23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3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288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131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74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65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8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8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94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16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07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7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75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4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17.jp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5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В </a:t>
            </a:r>
            <a:r>
              <a:rPr lang="ru-RU" sz="6500" dirty="0">
                <a:latin typeface="Corbel" panose="020B0503020204020204" pitchFamily="34" charset="0"/>
              </a:rPr>
              <a:t>рамках акции, посвященной борьбе с расовой </a:t>
            </a:r>
            <a:endParaRPr lang="x-none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дискриминацией</a:t>
            </a:r>
            <a:r>
              <a:rPr lang="ru-RU" sz="6500" dirty="0">
                <a:latin typeface="Corbel" panose="020B0503020204020204" pitchFamily="34" charset="0"/>
              </a:rPr>
              <a:t>, прошла игра, где одно из базовых, </a:t>
            </a:r>
            <a:endParaRPr lang="x-none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начальных </a:t>
            </a:r>
            <a:r>
              <a:rPr lang="ru-RU" sz="6500" dirty="0">
                <a:latin typeface="Corbel" panose="020B0503020204020204" pitchFamily="34" charset="0"/>
              </a:rPr>
              <a:t>правил заменили на противоположное. </a:t>
            </a:r>
            <a:endParaRPr lang="x-none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b="1" dirty="0" smtClean="0">
                <a:latin typeface="Corbel" panose="020B0503020204020204" pitchFamily="34" charset="0"/>
              </a:rPr>
              <a:t>О </a:t>
            </a:r>
            <a:r>
              <a:rPr lang="ru-RU" sz="6500" b="1" dirty="0">
                <a:latin typeface="Corbel" panose="020B0503020204020204" pitchFamily="34" charset="0"/>
              </a:rPr>
              <a:t>какой игре идёт речь? </a:t>
            </a:r>
            <a:endParaRPr lang="ro-RO" sz="6500" dirty="0">
              <a:latin typeface="Corbel" panose="020B0503020204020204" pitchFamily="34" charset="0"/>
            </a:endParaRPr>
          </a:p>
          <a:p>
            <a:pPr fontAlgn="base"/>
            <a:endParaRPr lang="ro-RO" sz="2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În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cadrul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unei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campanii</a:t>
            </a:r>
            <a:r>
              <a:rPr lang="en-US" sz="6500" dirty="0">
                <a:latin typeface="Corbel" panose="020B0503020204020204" pitchFamily="34" charset="0"/>
              </a:rPr>
              <a:t> dedicate </a:t>
            </a:r>
            <a:r>
              <a:rPr lang="en-US" sz="6500" dirty="0" err="1">
                <a:latin typeface="Corbel" panose="020B0503020204020204" pitchFamily="34" charset="0"/>
              </a:rPr>
              <a:t>combaterii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discriminării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endParaRPr lang="x-none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rasiale</a:t>
            </a:r>
            <a:r>
              <a:rPr lang="en-US" sz="6500" dirty="0">
                <a:latin typeface="Corbel" panose="020B0503020204020204" pitchFamily="34" charset="0"/>
              </a:rPr>
              <a:t>, </a:t>
            </a:r>
            <a:r>
              <a:rPr lang="en-US" sz="6500" dirty="0" err="1">
                <a:latin typeface="Corbel" panose="020B0503020204020204" pitchFamily="34" charset="0"/>
              </a:rPr>
              <a:t>una</a:t>
            </a:r>
            <a:r>
              <a:rPr lang="en-US" sz="6500" dirty="0">
                <a:latin typeface="Corbel" panose="020B0503020204020204" pitchFamily="34" charset="0"/>
              </a:rPr>
              <a:t> din </a:t>
            </a:r>
            <a:r>
              <a:rPr lang="en-US" sz="6500" dirty="0" err="1">
                <a:latin typeface="Corbel" panose="020B0503020204020204" pitchFamily="34" charset="0"/>
              </a:rPr>
              <a:t>regulile</a:t>
            </a:r>
            <a:r>
              <a:rPr lang="en-US" sz="6500" dirty="0">
                <a:latin typeface="Corbel" panose="020B0503020204020204" pitchFamily="34" charset="0"/>
              </a:rPr>
              <a:t> de </a:t>
            </a:r>
            <a:r>
              <a:rPr lang="en-US" sz="6500" dirty="0" err="1">
                <a:latin typeface="Corbel" panose="020B0503020204020204" pitchFamily="34" charset="0"/>
              </a:rPr>
              <a:t>bază</a:t>
            </a:r>
            <a:r>
              <a:rPr lang="en-US" sz="6500" dirty="0">
                <a:latin typeface="Corbel" panose="020B0503020204020204" pitchFamily="34" charset="0"/>
              </a:rPr>
              <a:t> ale </a:t>
            </a:r>
            <a:r>
              <a:rPr lang="en-US" sz="6500" dirty="0" err="1">
                <a:latin typeface="Corbel" panose="020B0503020204020204" pitchFamily="34" charset="0"/>
              </a:rPr>
              <a:t>unui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joc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renumit</a:t>
            </a:r>
            <a:r>
              <a:rPr lang="en-US" sz="6500" dirty="0">
                <a:latin typeface="Corbel" panose="020B0503020204020204" pitchFamily="34" charset="0"/>
              </a:rPr>
              <a:t> a </a:t>
            </a:r>
            <a:endParaRPr lang="x-none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fost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modificată</a:t>
            </a:r>
            <a:r>
              <a:rPr lang="en-US" sz="6500" dirty="0">
                <a:latin typeface="Corbel" panose="020B0503020204020204" pitchFamily="34" charset="0"/>
              </a:rPr>
              <a:t> radical. </a:t>
            </a:r>
            <a:r>
              <a:rPr lang="en-US" sz="6500" b="1" dirty="0" err="1">
                <a:latin typeface="Corbel" panose="020B0503020204020204" pitchFamily="34" charset="0"/>
              </a:rPr>
              <a:t>Despre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r>
              <a:rPr lang="en-US" sz="6500" b="1" dirty="0" err="1">
                <a:latin typeface="Corbel" panose="020B0503020204020204" pitchFamily="34" charset="0"/>
              </a:rPr>
              <a:t>ce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r>
              <a:rPr lang="en-US" sz="6500" b="1" dirty="0" err="1">
                <a:latin typeface="Corbel" panose="020B0503020204020204" pitchFamily="34" charset="0"/>
              </a:rPr>
              <a:t>joc</a:t>
            </a:r>
            <a:r>
              <a:rPr lang="en-US" sz="6500" b="1" dirty="0">
                <a:latin typeface="Corbel" panose="020B0503020204020204" pitchFamily="34" charset="0"/>
              </a:rPr>
              <a:t> e </a:t>
            </a:r>
            <a:r>
              <a:rPr lang="en-US" sz="6500" b="1" dirty="0" err="1">
                <a:latin typeface="Corbel" panose="020B0503020204020204" pitchFamily="34" charset="0"/>
              </a:rPr>
              <a:t>vorba</a:t>
            </a:r>
            <a:r>
              <a:rPr lang="en-US" sz="6500" b="1" dirty="0">
                <a:latin typeface="Corbel" panose="020B0503020204020204" pitchFamily="34" charset="0"/>
              </a:rPr>
              <a:t>?</a:t>
            </a:r>
            <a:endParaRPr lang="ru-RU" sz="6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8450" y="3713316"/>
            <a:ext cx="9645650" cy="39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Шахматы / 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Șah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5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1" y="2909681"/>
            <a:ext cx="9153551" cy="59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6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0649335" cy="791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Для </a:t>
            </a:r>
            <a:r>
              <a:rPr lang="ru-RU" sz="7200" b="1" dirty="0">
                <a:latin typeface="Corbel" panose="020B0503020204020204" pitchFamily="34" charset="0"/>
              </a:rPr>
              <a:t>кого предназначен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такой </a:t>
            </a:r>
            <a:r>
              <a:rPr lang="ru-RU" sz="7200" b="1" dirty="0">
                <a:latin typeface="Corbel" panose="020B0503020204020204" pitchFamily="34" charset="0"/>
              </a:rPr>
              <a:t>вариант кубика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err="1" smtClean="0">
                <a:latin typeface="Corbel" panose="020B0503020204020204" pitchFamily="34" charset="0"/>
              </a:rPr>
              <a:t>Рубика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r>
              <a:rPr lang="ro-RO" sz="7200" b="1" dirty="0" smtClean="0">
                <a:latin typeface="Corbel" panose="020B0503020204020204" pitchFamily="34" charset="0"/>
              </a:rPr>
              <a:t/>
            </a:r>
            <a:br>
              <a:rPr lang="ro-RO" sz="7200" b="1" dirty="0" smtClean="0">
                <a:latin typeface="Corbel" panose="020B0503020204020204" pitchFamily="34" charset="0"/>
              </a:rPr>
            </a:br>
            <a:endParaRPr lang="ro-RO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fr-FR" sz="7200" b="1" dirty="0" smtClean="0">
                <a:latin typeface="Corbel" panose="020B0503020204020204" pitchFamily="34" charset="0"/>
              </a:rPr>
              <a:t>Pentru </a:t>
            </a:r>
            <a:r>
              <a:rPr lang="fr-FR" sz="7200" b="1" dirty="0">
                <a:latin typeface="Corbel" panose="020B0503020204020204" pitchFamily="34" charset="0"/>
              </a:rPr>
              <a:t>ce categorie de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fr-FR" sz="7200" b="1" dirty="0" smtClean="0">
                <a:latin typeface="Corbel" panose="020B0503020204020204" pitchFamily="34" charset="0"/>
              </a:rPr>
              <a:t>persoane </a:t>
            </a:r>
            <a:r>
              <a:rPr lang="fr-FR" sz="7200" b="1" dirty="0" smtClean="0">
                <a:latin typeface="Corbel" panose="020B0503020204020204" pitchFamily="34" charset="0"/>
              </a:rPr>
              <a:t>e</a:t>
            </a:r>
            <a:r>
              <a:rPr lang="ro-MD" sz="7200" b="1" dirty="0" smtClean="0">
                <a:latin typeface="Corbel" panose="020B0503020204020204" pitchFamily="34" charset="0"/>
              </a:rPr>
              <a:t>ste</a:t>
            </a:r>
            <a:r>
              <a:rPr lang="fr-FR" sz="7200" b="1" dirty="0" smtClean="0">
                <a:latin typeface="Corbel" panose="020B0503020204020204" pitchFamily="34" charset="0"/>
              </a:rPr>
              <a:t> </a:t>
            </a:r>
            <a:r>
              <a:rPr lang="fr-FR" sz="7200" b="1" dirty="0">
                <a:latin typeface="Corbel" panose="020B0503020204020204" pitchFamily="34" charset="0"/>
              </a:rPr>
              <a:t>destinat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fr-FR" sz="7200" b="1" dirty="0" smtClean="0">
                <a:latin typeface="Corbel" panose="020B0503020204020204" pitchFamily="34" charset="0"/>
              </a:rPr>
              <a:t>acest </a:t>
            </a:r>
            <a:r>
              <a:rPr lang="ro-MD" sz="7200" b="1" dirty="0" smtClean="0">
                <a:latin typeface="Corbel" panose="020B0503020204020204" pitchFamily="34" charset="0"/>
              </a:rPr>
              <a:t>C</a:t>
            </a:r>
            <a:r>
              <a:rPr lang="fr-FR" sz="7200" b="1" dirty="0" smtClean="0">
                <a:latin typeface="Corbel" panose="020B0503020204020204" pitchFamily="34" charset="0"/>
              </a:rPr>
              <a:t>ub </a:t>
            </a:r>
            <a:r>
              <a:rPr lang="fr-FR" sz="7200" b="1" dirty="0">
                <a:latin typeface="Corbel" panose="020B0503020204020204" pitchFamily="34" charset="0"/>
              </a:rPr>
              <a:t>Rubik? </a:t>
            </a:r>
            <a:endParaRPr lang="ru-RU" sz="7200" b="1" dirty="0">
              <a:latin typeface="Corbel" panose="020B0503020204020204" pitchFamily="34" charset="0"/>
            </a:endParaRPr>
          </a:p>
        </p:txBody>
      </p:sp>
      <p:pic>
        <p:nvPicPr>
          <p:cNvPr id="2052" name="Picture 4" descr="https://lh5.googleusercontent.com/96iRNepaqPw2Q0AR2rt5xMGVpEEpVI4eBmLySsbfsqIvH0Okmi0RK-V04LXYSSTnf8PFD3RHuuagu7m_d4Ton50fhFJh1cuU4k2o1EIDuAc6zhp9GmSIwTCJoj9I3dEmFRVa99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465" y="1237672"/>
            <a:ext cx="8951689" cy="89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77499" y="3749710"/>
            <a:ext cx="956826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Для </a:t>
            </a:r>
            <a:r>
              <a:rPr lang="ru-RU" sz="5000" b="1" dirty="0">
                <a:solidFill>
                  <a:schemeClr val="bg1"/>
                </a:solidFill>
                <a:latin typeface="Corbel" panose="020B0503020204020204" pitchFamily="34" charset="0"/>
              </a:rPr>
              <a:t>людей с 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		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проблемами зрения</a:t>
            </a:r>
            <a:r>
              <a:rPr lang="ro-RO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b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it-IT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Pentru </a:t>
            </a:r>
            <a:r>
              <a:rPr lang="it-IT" sz="5000" b="1" dirty="0">
                <a:solidFill>
                  <a:schemeClr val="bg1"/>
                </a:solidFill>
                <a:latin typeface="Corbel" panose="020B0503020204020204" pitchFamily="34" charset="0"/>
              </a:rPr>
              <a:t>persoanele cu 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</a:t>
            </a:r>
            <a:r>
              <a:rPr lang="it-IT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probleme </a:t>
            </a:r>
            <a:r>
              <a:rPr lang="it-IT" sz="5000" b="1" dirty="0">
                <a:solidFill>
                  <a:schemeClr val="bg1"/>
                </a:solidFill>
                <a:latin typeface="Corbel" panose="020B0503020204020204" pitchFamily="34" charset="0"/>
              </a:rPr>
              <a:t>ale vederii</a:t>
            </a:r>
            <a:endParaRPr lang="ru-RU" sz="5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6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8" y="3179643"/>
            <a:ext cx="8932040" cy="5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788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В 3 года мальчик поранился сапожным ножом и потерял ЕГО. Позже во 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>
                <a:latin typeface="Corbel" panose="020B0503020204020204" pitchFamily="34" charset="0"/>
              </a:rPr>
              <a:t>время учёбы в Парижском государственном институте, узнав о «ночной 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>
                <a:latin typeface="Corbel" panose="020B0503020204020204" pitchFamily="34" charset="0"/>
              </a:rPr>
              <a:t>азбуке»,  разработанной Шарлем Барбье, придумал её улучшенную 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>
                <a:latin typeface="Corbel" panose="020B0503020204020204" pitchFamily="34" charset="0"/>
              </a:rPr>
              <a:t>версию. Сейчас его изобретение помогает обеспечить право на равные 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>
                <a:latin typeface="Corbel" panose="020B0503020204020204" pitchFamily="34" charset="0"/>
              </a:rPr>
              <a:t>возможности. </a:t>
            </a:r>
            <a:r>
              <a:rPr lang="ru-RU" sz="4800" b="1" dirty="0">
                <a:latin typeface="Corbel" panose="020B0503020204020204" pitchFamily="34" charset="0"/>
              </a:rPr>
              <a:t>Назовите, что  потерял мальчик, и его фамилию.</a:t>
            </a:r>
            <a:endParaRPr lang="ro-RO" sz="4800" dirty="0">
              <a:latin typeface="Corbel" panose="020B0503020204020204" pitchFamily="34" charset="0"/>
            </a:endParaRPr>
          </a:p>
          <a:p>
            <a:pPr fontAlgn="base"/>
            <a:endParaRPr lang="ro-MD" sz="20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>
                <a:latin typeface="Corbel" panose="020B0503020204020204" pitchFamily="34" charset="0"/>
              </a:rPr>
              <a:t>La 3 </a:t>
            </a:r>
            <a:r>
              <a:rPr lang="en-US" sz="4800" dirty="0" err="1">
                <a:latin typeface="Corbel" panose="020B0503020204020204" pitchFamily="34" charset="0"/>
              </a:rPr>
              <a:t>ani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băiatul</a:t>
            </a:r>
            <a:r>
              <a:rPr lang="en-US" sz="4800" dirty="0">
                <a:latin typeface="Corbel" panose="020B0503020204020204" pitchFamily="34" charset="0"/>
              </a:rPr>
              <a:t> s-a </a:t>
            </a:r>
            <a:r>
              <a:rPr lang="en-US" sz="4800" dirty="0" err="1">
                <a:latin typeface="Corbel" panose="020B0503020204020204" pitchFamily="34" charset="0"/>
              </a:rPr>
              <a:t>rănit</a:t>
            </a:r>
            <a:r>
              <a:rPr lang="en-US" sz="4800" dirty="0">
                <a:latin typeface="Corbel" panose="020B0503020204020204" pitchFamily="34" charset="0"/>
              </a:rPr>
              <a:t> cu un </a:t>
            </a:r>
            <a:r>
              <a:rPr lang="en-US" sz="4800" dirty="0" err="1">
                <a:latin typeface="Corbel" panose="020B0503020204020204" pitchFamily="34" charset="0"/>
              </a:rPr>
              <a:t>cuțit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pierdut</a:t>
            </a:r>
            <a:r>
              <a:rPr lang="en-US" sz="4800" dirty="0">
                <a:latin typeface="Corbel" panose="020B0503020204020204" pitchFamily="34" charset="0"/>
              </a:rPr>
              <a:t> ALFA. Mai </a:t>
            </a:r>
            <a:r>
              <a:rPr lang="en-US" sz="4800" dirty="0" err="1">
                <a:latin typeface="Corbel" panose="020B0503020204020204" pitchFamily="34" charset="0"/>
              </a:rPr>
              <a:t>târziu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când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>
                <a:latin typeface="Corbel" panose="020B0503020204020204" pitchFamily="34" charset="0"/>
              </a:rPr>
              <a:t>studia</a:t>
            </a:r>
            <a:r>
              <a:rPr lang="en-US" sz="4800" dirty="0">
                <a:latin typeface="Corbel" panose="020B0503020204020204" pitchFamily="34" charset="0"/>
              </a:rPr>
              <a:t> la </a:t>
            </a:r>
            <a:r>
              <a:rPr lang="en-US" sz="4800" dirty="0" err="1">
                <a:latin typeface="Corbel" panose="020B0503020204020204" pitchFamily="34" charset="0"/>
              </a:rPr>
              <a:t>Institutul</a:t>
            </a:r>
            <a:r>
              <a:rPr lang="en-US" sz="4800" dirty="0">
                <a:latin typeface="Corbel" panose="020B0503020204020204" pitchFamily="34" charset="0"/>
              </a:rPr>
              <a:t> de Stat din Paris, </a:t>
            </a:r>
            <a:r>
              <a:rPr lang="en-US" sz="4800" dirty="0" err="1">
                <a:latin typeface="Corbel" panose="020B0503020204020204" pitchFamily="34" charset="0"/>
              </a:rPr>
              <a:t>băiatul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aflat</a:t>
            </a:r>
            <a:r>
              <a:rPr lang="en-US" sz="4800" dirty="0">
                <a:latin typeface="Corbel" panose="020B0503020204020204" pitchFamily="34" charset="0"/>
              </a:rPr>
              <a:t> de ”</a:t>
            </a:r>
            <a:r>
              <a:rPr lang="en-US" sz="4800" dirty="0" err="1">
                <a:latin typeface="Corbel" panose="020B0503020204020204" pitchFamily="34" charset="0"/>
              </a:rPr>
              <a:t>alfabetul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noapte</a:t>
            </a:r>
            <a:r>
              <a:rPr lang="en-US" sz="4800" dirty="0">
                <a:latin typeface="Corbel" panose="020B0503020204020204" pitchFamily="34" charset="0"/>
              </a:rPr>
              <a:t>”, 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>
                <a:latin typeface="Corbel" panose="020B0503020204020204" pitchFamily="34" charset="0"/>
              </a:rPr>
              <a:t>dezvoltat</a:t>
            </a:r>
            <a:r>
              <a:rPr lang="en-US" sz="4800" dirty="0">
                <a:latin typeface="Corbel" panose="020B0503020204020204" pitchFamily="34" charset="0"/>
              </a:rPr>
              <a:t> de Charles </a:t>
            </a:r>
            <a:r>
              <a:rPr lang="en-US" sz="4800" dirty="0" err="1">
                <a:latin typeface="Corbel" panose="020B0503020204020204" pitchFamily="34" charset="0"/>
              </a:rPr>
              <a:t>Barbier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l-a </a:t>
            </a:r>
            <a:r>
              <a:rPr lang="en-US" sz="4800" dirty="0" err="1">
                <a:latin typeface="Corbel" panose="020B0503020204020204" pitchFamily="34" charset="0"/>
              </a:rPr>
              <a:t>optimizat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Acum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această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versiune</a:t>
            </a:r>
            <a:r>
              <a:rPr lang="en-US" sz="4800" dirty="0">
                <a:latin typeface="Corbel" panose="020B0503020204020204" pitchFamily="34" charset="0"/>
              </a:rPr>
              <a:t> ne </a:t>
            </a:r>
            <a:r>
              <a:rPr lang="en-US" sz="4800" dirty="0" err="1">
                <a:latin typeface="Corbel" panose="020B0503020204020204" pitchFamily="34" charset="0"/>
              </a:rPr>
              <a:t>ajută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>
                <a:latin typeface="Corbel" panose="020B0503020204020204" pitchFamily="34" charset="0"/>
              </a:rPr>
              <a:t>să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realizăm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dreptul</a:t>
            </a:r>
            <a:r>
              <a:rPr lang="en-US" sz="4800" dirty="0">
                <a:latin typeface="Corbel" panose="020B0503020204020204" pitchFamily="34" charset="0"/>
              </a:rPr>
              <a:t> la </a:t>
            </a:r>
            <a:r>
              <a:rPr lang="en-US" sz="4800" dirty="0" err="1">
                <a:latin typeface="Corbel" panose="020B0503020204020204" pitchFamily="34" charset="0"/>
              </a:rPr>
              <a:t>egalitatea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șanse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 err="1">
                <a:latin typeface="Corbel" panose="020B0503020204020204" pitchFamily="34" charset="0"/>
              </a:rPr>
              <a:t>Numiți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bărbatul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și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ce</a:t>
            </a:r>
            <a:r>
              <a:rPr lang="en-US" sz="4800" b="1" dirty="0">
                <a:latin typeface="Corbel" panose="020B0503020204020204" pitchFamily="34" charset="0"/>
              </a:rPr>
              <a:t> a </a:t>
            </a:r>
            <a:r>
              <a:rPr lang="en-US" sz="4800" b="1" dirty="0" err="1">
                <a:latin typeface="Corbel" panose="020B0503020204020204" pitchFamily="34" charset="0"/>
              </a:rPr>
              <a:t>fost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endParaRPr lang="ro-MD" sz="4800" b="1" dirty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>
                <a:latin typeface="Corbel" panose="020B0503020204020204" pitchFamily="34" charset="0"/>
              </a:rPr>
              <a:t>înlocuit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prin</a:t>
            </a:r>
            <a:r>
              <a:rPr lang="en-US" sz="4800" b="1" dirty="0">
                <a:latin typeface="Corbel" panose="020B0503020204020204" pitchFamily="34" charset="0"/>
              </a:rPr>
              <a:t> ALFA.</a:t>
            </a:r>
            <a:endParaRPr lang="ru-RU" sz="4800" b="1" dirty="0">
              <a:latin typeface="Corbel" panose="020B0503020204020204" pitchFamily="34" charset="0"/>
            </a:endParaRPr>
          </a:p>
        </p:txBody>
      </p:sp>
      <p:sp>
        <p:nvSpPr>
          <p:cNvPr id="17" name="Google Shape;253;p20"/>
          <p:cNvSpPr txBox="1"/>
          <p:nvPr/>
        </p:nvSpPr>
        <p:spPr>
          <a:xfrm>
            <a:off x="212989" y="10511686"/>
            <a:ext cx="10411468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RO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833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8450" y="3711611"/>
            <a:ext cx="9645648" cy="393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Зрение</a:t>
            </a:r>
            <a:r>
              <a:rPr lang="en-US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ro-RO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Vedere </a:t>
            </a:r>
          </a:p>
          <a:p>
            <a:r>
              <a:rPr lang="ro-RO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– 1 </a:t>
            </a:r>
            <a:r>
              <a:rPr lang="ru-RU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endParaRPr lang="ru-RU" sz="55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5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</a:t>
            </a:r>
            <a:r>
              <a:rPr lang="ru-RU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Луи Брайль / </a:t>
            </a:r>
            <a:r>
              <a:rPr lang="ro-RO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Louis Braille </a:t>
            </a:r>
          </a:p>
          <a:p>
            <a:r>
              <a:rPr lang="ro-RO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– 1</a:t>
            </a:r>
            <a:r>
              <a:rPr lang="ru-RU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балл</a:t>
            </a:r>
            <a:r>
              <a:rPr lang="x-none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endParaRPr lang="ru-RU" sz="5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0" name="Google Shape;253;p20"/>
          <p:cNvSpPr txBox="1"/>
          <p:nvPr/>
        </p:nvSpPr>
        <p:spPr>
          <a:xfrm>
            <a:off x="212989" y="10511686"/>
            <a:ext cx="10411468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RO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7" y="2691820"/>
            <a:ext cx="9654723" cy="64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607"/>
            <a:ext cx="20140979" cy="12822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7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Людям </a:t>
            </a:r>
            <a:r>
              <a:rPr lang="ru-RU" sz="6000" dirty="0">
                <a:latin typeface="Corbel" panose="020B0503020204020204" pitchFamily="34" charset="0"/>
              </a:rPr>
              <a:t>с аутизмом сложно понимать выражение лиц,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эмоции </a:t>
            </a:r>
            <a:r>
              <a:rPr lang="ru-RU" sz="6000" dirty="0">
                <a:latin typeface="Corbel" panose="020B0503020204020204" pitchFamily="34" charset="0"/>
              </a:rPr>
              <a:t>и жесты окружающих. Поэтому на серии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социальных </a:t>
            </a:r>
            <a:r>
              <a:rPr lang="ru-RU" sz="6000" dirty="0">
                <a:latin typeface="Corbel" panose="020B0503020204020204" pitchFamily="34" charset="0"/>
              </a:rPr>
              <a:t>плакатов </a:t>
            </a:r>
            <a:r>
              <a:rPr lang="ru-RU" sz="6000" dirty="0" err="1">
                <a:latin typeface="Corbel" panose="020B0503020204020204" pitchFamily="34" charset="0"/>
              </a:rPr>
              <a:t>каллиграфист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err="1">
                <a:latin typeface="Corbel" panose="020B0503020204020204" pitchFamily="34" charset="0"/>
              </a:rPr>
              <a:t>Сильви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err="1">
                <a:latin typeface="Corbel" panose="020B0503020204020204" pitchFamily="34" charset="0"/>
              </a:rPr>
              <a:t>Ксин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err="1">
                <a:latin typeface="Corbel" panose="020B0503020204020204" pitchFamily="34" charset="0"/>
              </a:rPr>
              <a:t>Чен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изобразила </a:t>
            </a:r>
            <a:r>
              <a:rPr lang="ru-RU" sz="6000" dirty="0">
                <a:latin typeface="Corbel" panose="020B0503020204020204" pitchFamily="34" charset="0"/>
              </a:rPr>
              <a:t>лица людей при помощи… </a:t>
            </a:r>
            <a:r>
              <a:rPr lang="ru-RU" sz="6000" b="1" dirty="0">
                <a:latin typeface="Corbel" panose="020B0503020204020204" pitchFamily="34" charset="0"/>
              </a:rPr>
              <a:t>Чего</a:t>
            </a:r>
            <a:r>
              <a:rPr lang="ru-RU" sz="6000" b="1" dirty="0" smtClean="0">
                <a:latin typeface="Corbel" panose="020B0503020204020204" pitchFamily="34" charset="0"/>
              </a:rPr>
              <a:t>?</a:t>
            </a:r>
            <a:r>
              <a:rPr lang="ru-RU" sz="6000" dirty="0" smtClean="0">
                <a:latin typeface="Corbel" panose="020B0503020204020204" pitchFamily="34" charset="0"/>
              </a:rPr>
              <a:t/>
            </a:r>
            <a:br>
              <a:rPr lang="ru-RU" sz="6000" dirty="0" smtClean="0">
                <a:latin typeface="Corbel" panose="020B0503020204020204" pitchFamily="34" charset="0"/>
              </a:rPr>
            </a:br>
            <a:endParaRPr lang="x-none" sz="2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Persoanelor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cu autism le </a:t>
            </a:r>
            <a:r>
              <a:rPr lang="en-US" sz="6000" dirty="0" err="1">
                <a:latin typeface="Corbel" panose="020B0503020204020204" pitchFamily="34" charset="0"/>
              </a:rPr>
              <a:t>este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mai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greu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înțeleagă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expresiile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fețelor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emoțiile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și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gesturile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celorlalți</a:t>
            </a:r>
            <a:r>
              <a:rPr lang="en-US" sz="6000" dirty="0">
                <a:latin typeface="Corbel" panose="020B0503020204020204" pitchFamily="34" charset="0"/>
              </a:rPr>
              <a:t>. De </a:t>
            </a:r>
            <a:r>
              <a:rPr lang="en-US" sz="6000" dirty="0" err="1">
                <a:latin typeface="Corbel" panose="020B0503020204020204" pitchFamily="34" charset="0"/>
              </a:rPr>
              <a:t>aceea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caligrafa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Sylvie </a:t>
            </a:r>
            <a:r>
              <a:rPr lang="en-US" sz="6000" dirty="0">
                <a:latin typeface="Corbel" panose="020B0503020204020204" pitchFamily="34" charset="0"/>
              </a:rPr>
              <a:t>Xin Chen a </a:t>
            </a:r>
            <a:r>
              <a:rPr lang="en-US" sz="6000" dirty="0" err="1">
                <a:latin typeface="Corbel" panose="020B0503020204020204" pitchFamily="34" charset="0"/>
              </a:rPr>
              <a:t>executat</a:t>
            </a:r>
            <a:r>
              <a:rPr lang="en-US" sz="6000" dirty="0">
                <a:latin typeface="Corbel" panose="020B0503020204020204" pitchFamily="34" charset="0"/>
              </a:rPr>
              <a:t> o </a:t>
            </a:r>
            <a:r>
              <a:rPr lang="en-US" sz="6000" dirty="0" err="1">
                <a:latin typeface="Corbel" panose="020B0503020204020204" pitchFamily="34" charset="0"/>
              </a:rPr>
              <a:t>serie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>
                <a:latin typeface="Corbel" panose="020B0503020204020204" pitchFamily="34" charset="0"/>
              </a:rPr>
              <a:t>postere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care </a:t>
            </a:r>
            <a:r>
              <a:rPr lang="en-US" sz="6000" dirty="0" err="1">
                <a:latin typeface="Corbel" panose="020B0503020204020204" pitchFamily="34" charset="0"/>
              </a:rPr>
              <a:t>fețele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oamenilor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au </a:t>
            </a:r>
            <a:r>
              <a:rPr lang="en-US" sz="6000" dirty="0" err="1">
                <a:latin typeface="Corbel" panose="020B0503020204020204" pitchFamily="34" charset="0"/>
              </a:rPr>
              <a:t>fost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înlocuite</a:t>
            </a:r>
            <a:r>
              <a:rPr lang="en-US" sz="6000" dirty="0">
                <a:latin typeface="Corbel" panose="020B0503020204020204" pitchFamily="34" charset="0"/>
              </a:rPr>
              <a:t> cu… </a:t>
            </a:r>
            <a:r>
              <a:rPr lang="en-US" sz="6000" b="1" dirty="0">
                <a:latin typeface="Corbel" panose="020B0503020204020204" pitchFamily="34" charset="0"/>
              </a:rPr>
              <a:t>Ce </a:t>
            </a:r>
            <a:r>
              <a:rPr lang="en-US" sz="6000" b="1" dirty="0" err="1">
                <a:latin typeface="Corbel" panose="020B0503020204020204" pitchFamily="34" charset="0"/>
              </a:rPr>
              <a:t>anume</a:t>
            </a:r>
            <a:r>
              <a:rPr lang="en-US" sz="6000" b="1" dirty="0">
                <a:latin typeface="Corbel" panose="020B0503020204020204" pitchFamily="34" charset="0"/>
              </a:rPr>
              <a:t>?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Иероглифы / 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Ieroglife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65" y="2309428"/>
            <a:ext cx="5743892" cy="68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2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В </a:t>
            </a:r>
            <a:r>
              <a:rPr lang="ru-RU" sz="6300" dirty="0">
                <a:latin typeface="Corbel" panose="020B0503020204020204" pitchFamily="34" charset="0"/>
              </a:rPr>
              <a:t>начале 2020 года предложили ввести День борьбы </a:t>
            </a:r>
            <a:endParaRPr lang="x-none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с </a:t>
            </a:r>
            <a:r>
              <a:rPr lang="ru-RU" sz="6300" dirty="0">
                <a:latin typeface="Corbel" panose="020B0503020204020204" pitchFamily="34" charset="0"/>
              </a:rPr>
              <a:t>дискриминацией по возрасту. </a:t>
            </a:r>
            <a:endParaRPr lang="x-none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Какого </a:t>
            </a:r>
            <a:r>
              <a:rPr lang="ru-RU" sz="6300" b="1" dirty="0">
                <a:latin typeface="Corbel" panose="020B0503020204020204" pitchFamily="34" charset="0"/>
              </a:rPr>
              <a:t>вымышленного персонажа предложили </a:t>
            </a:r>
            <a:endParaRPr lang="x-none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сделать </a:t>
            </a:r>
            <a:r>
              <a:rPr lang="ru-RU" sz="6300" b="1" dirty="0">
                <a:latin typeface="Corbel" panose="020B0503020204020204" pitchFamily="34" charset="0"/>
              </a:rPr>
              <a:t>символом </a:t>
            </a:r>
            <a:r>
              <a:rPr lang="ru-RU" sz="6300" b="1" dirty="0" smtClean="0">
                <a:latin typeface="Corbel" panose="020B0503020204020204" pitchFamily="34" charset="0"/>
              </a:rPr>
              <a:t>праздника?</a:t>
            </a:r>
            <a:endParaRPr lang="ro-RO" sz="6300" b="1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La </a:t>
            </a:r>
            <a:r>
              <a:rPr lang="en-US" sz="6300" dirty="0" err="1">
                <a:latin typeface="Corbel" panose="020B0503020204020204" pitchFamily="34" charset="0"/>
              </a:rPr>
              <a:t>începutul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anului</a:t>
            </a:r>
            <a:r>
              <a:rPr lang="en-US" sz="6300" dirty="0">
                <a:latin typeface="Corbel" panose="020B0503020204020204" pitchFamily="34" charset="0"/>
              </a:rPr>
              <a:t> 2020 s-a </a:t>
            </a:r>
            <a:r>
              <a:rPr lang="en-US" sz="6300" dirty="0" err="1">
                <a:latin typeface="Corbel" panose="020B0503020204020204" pitchFamily="34" charset="0"/>
              </a:rPr>
              <a:t>propus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introducerea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Zilei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endParaRPr lang="x-none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împotriva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ageismului</a:t>
            </a:r>
            <a:r>
              <a:rPr lang="en-US" sz="6300" dirty="0">
                <a:latin typeface="Corbel" panose="020B0503020204020204" pitchFamily="34" charset="0"/>
              </a:rPr>
              <a:t> (</a:t>
            </a:r>
            <a:r>
              <a:rPr lang="en-US" sz="6300" dirty="0" err="1">
                <a:latin typeface="Corbel" panose="020B0503020204020204" pitchFamily="34" charset="0"/>
              </a:rPr>
              <a:t>discriminare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pe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bază</a:t>
            </a:r>
            <a:r>
              <a:rPr lang="en-US" sz="6300" dirty="0">
                <a:latin typeface="Corbel" panose="020B0503020204020204" pitchFamily="34" charset="0"/>
              </a:rPr>
              <a:t> de </a:t>
            </a:r>
            <a:r>
              <a:rPr lang="en-US" sz="6300" dirty="0" err="1">
                <a:latin typeface="Corbel" panose="020B0503020204020204" pitchFamily="34" charset="0"/>
              </a:rPr>
              <a:t>vârstă</a:t>
            </a:r>
            <a:r>
              <a:rPr lang="en-US" sz="6300" dirty="0">
                <a:latin typeface="Corbel" panose="020B0503020204020204" pitchFamily="34" charset="0"/>
              </a:rPr>
              <a:t>). </a:t>
            </a:r>
            <a:endParaRPr lang="x-none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smtClean="0">
                <a:latin typeface="Corbel" panose="020B0503020204020204" pitchFamily="34" charset="0"/>
              </a:rPr>
              <a:t>Ce </a:t>
            </a:r>
            <a:r>
              <a:rPr lang="en-US" sz="6300" b="1" dirty="0" err="1">
                <a:latin typeface="Corbel" panose="020B0503020204020204" pitchFamily="34" charset="0"/>
              </a:rPr>
              <a:t>personaj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inventat</a:t>
            </a:r>
            <a:r>
              <a:rPr lang="en-US" sz="6300" b="1" dirty="0">
                <a:latin typeface="Corbel" panose="020B0503020204020204" pitchFamily="34" charset="0"/>
              </a:rPr>
              <a:t> a </a:t>
            </a:r>
            <a:r>
              <a:rPr lang="en-US" sz="6300" b="1" dirty="0" err="1">
                <a:latin typeface="Corbel" panose="020B0503020204020204" pitchFamily="34" charset="0"/>
              </a:rPr>
              <a:t>fost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propus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drept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simbol</a:t>
            </a:r>
            <a:r>
              <a:rPr lang="en-US" sz="6300" b="1" dirty="0">
                <a:latin typeface="Corbel" panose="020B0503020204020204" pitchFamily="34" charset="0"/>
              </a:rPr>
              <a:t> al </a:t>
            </a:r>
            <a:endParaRPr lang="x-none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err="1" smtClean="0">
                <a:latin typeface="Corbel" panose="020B0503020204020204" pitchFamily="34" charset="0"/>
              </a:rPr>
              <a:t>acesteia</a:t>
            </a:r>
            <a:r>
              <a:rPr lang="en-US" sz="6300" b="1" dirty="0">
                <a:latin typeface="Corbel" panose="020B0503020204020204" pitchFamily="34" charset="0"/>
              </a:rPr>
              <a:t>?</a:t>
            </a:r>
            <a:endParaRPr lang="ru-RU" sz="63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58449" y="3713316"/>
            <a:ext cx="9682529" cy="39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Дед Мороз / </a:t>
            </a:r>
            <a:b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Moș Crăciun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2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2754184"/>
            <a:ext cx="9129253" cy="60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3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В </a:t>
            </a:r>
            <a:r>
              <a:rPr lang="ru-RU" sz="5000" dirty="0">
                <a:latin typeface="Corbel" panose="020B0503020204020204" pitchFamily="34" charset="0"/>
              </a:rPr>
              <a:t>1889 году островное государство </a:t>
            </a:r>
            <a:r>
              <a:rPr lang="ru-RU" sz="5000" dirty="0" err="1">
                <a:latin typeface="Corbel" panose="020B0503020204020204" pitchFamily="34" charset="0"/>
              </a:rPr>
              <a:t>Франсвиль</a:t>
            </a:r>
            <a:r>
              <a:rPr lang="ru-RU" sz="5000" dirty="0">
                <a:latin typeface="Corbel" panose="020B0503020204020204" pitchFamily="34" charset="0"/>
              </a:rPr>
              <a:t>, которое населяли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около </a:t>
            </a:r>
            <a:r>
              <a:rPr lang="ru-RU" sz="5000" dirty="0">
                <a:latin typeface="Corbel" panose="020B0503020204020204" pitchFamily="34" charset="0"/>
              </a:rPr>
              <a:t>500 аборигенов и 50 белых, объявило независимость. Чтобы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продемонстрировать </a:t>
            </a:r>
            <a:r>
              <a:rPr lang="ru-RU" sz="5000" dirty="0">
                <a:latin typeface="Corbel" panose="020B0503020204020204" pitchFamily="34" charset="0"/>
              </a:rPr>
              <a:t>плюсы самоуправления, государство стало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первым</a:t>
            </a:r>
            <a:r>
              <a:rPr lang="ru-RU" sz="5000" dirty="0">
                <a:latin typeface="Corbel" panose="020B0503020204020204" pitchFamily="34" charset="0"/>
              </a:rPr>
              <a:t>, где все его жители имели право…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b="1" dirty="0" smtClean="0">
                <a:latin typeface="Corbel" panose="020B0503020204020204" pitchFamily="34" charset="0"/>
              </a:rPr>
              <a:t>Закончите </a:t>
            </a:r>
            <a:r>
              <a:rPr lang="ru-RU" sz="5000" b="1" dirty="0">
                <a:latin typeface="Corbel" panose="020B0503020204020204" pitchFamily="34" charset="0"/>
              </a:rPr>
              <a:t>предложение одним словом</a:t>
            </a:r>
            <a:r>
              <a:rPr lang="ru-RU" sz="5000" b="1" dirty="0" smtClean="0">
                <a:latin typeface="Corbel" panose="020B0503020204020204" pitchFamily="34" charset="0"/>
              </a:rPr>
              <a:t>.</a:t>
            </a:r>
            <a:r>
              <a:rPr lang="ro-RO" sz="5000" dirty="0" smtClean="0">
                <a:latin typeface="Corbel" panose="020B0503020204020204" pitchFamily="34" charset="0"/>
              </a:rPr>
              <a:t/>
            </a:r>
            <a:br>
              <a:rPr lang="ro-RO" sz="5000" dirty="0" smtClean="0">
                <a:latin typeface="Corbel" panose="020B0503020204020204" pitchFamily="34" charset="0"/>
              </a:rPr>
            </a:br>
            <a:endParaRPr lang="ro-RO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În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1889 </a:t>
            </a:r>
            <a:r>
              <a:rPr lang="en-US" sz="5000" dirty="0" err="1">
                <a:latin typeface="Corbel" panose="020B0503020204020204" pitchFamily="34" charset="0"/>
              </a:rPr>
              <a:t>statul</a:t>
            </a:r>
            <a:r>
              <a:rPr lang="en-US" sz="5000" dirty="0">
                <a:latin typeface="Corbel" panose="020B0503020204020204" pitchFamily="34" charset="0"/>
              </a:rPr>
              <a:t> insular </a:t>
            </a:r>
            <a:r>
              <a:rPr lang="en-US" sz="5000" dirty="0" err="1">
                <a:latin typeface="Corbel" panose="020B0503020204020204" pitchFamily="34" charset="0"/>
              </a:rPr>
              <a:t>Franceville</a:t>
            </a:r>
            <a:r>
              <a:rPr lang="en-US" sz="5000" dirty="0">
                <a:latin typeface="Corbel" panose="020B0503020204020204" pitchFamily="34" charset="0"/>
              </a:rPr>
              <a:t>, </a:t>
            </a:r>
            <a:r>
              <a:rPr lang="en-US" sz="5000" dirty="0" err="1">
                <a:latin typeface="Corbel" panose="020B0503020204020204" pitchFamily="34" charset="0"/>
              </a:rPr>
              <a:t>locuit</a:t>
            </a:r>
            <a:r>
              <a:rPr lang="en-US" sz="5000" dirty="0">
                <a:latin typeface="Corbel" panose="020B0503020204020204" pitchFamily="34" charset="0"/>
              </a:rPr>
              <a:t> de circa 500 de </a:t>
            </a:r>
            <a:r>
              <a:rPr lang="en-US" sz="5000" dirty="0" err="1">
                <a:latin typeface="Corbel" panose="020B0503020204020204" pitchFamily="34" charset="0"/>
              </a:rPr>
              <a:t>aborigeni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și</a:t>
            </a:r>
            <a:r>
              <a:rPr lang="en-US" sz="5000" dirty="0">
                <a:latin typeface="Corbel" panose="020B0503020204020204" pitchFamily="34" charset="0"/>
              </a:rPr>
              <a:t> 50 de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persoane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cu </a:t>
            </a:r>
            <a:r>
              <a:rPr lang="en-US" sz="5000" dirty="0" err="1">
                <a:latin typeface="Corbel" panose="020B0503020204020204" pitchFamily="34" charset="0"/>
              </a:rPr>
              <a:t>culoarea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albă</a:t>
            </a:r>
            <a:r>
              <a:rPr lang="en-US" sz="5000" dirty="0">
                <a:latin typeface="Corbel" panose="020B0503020204020204" pitchFamily="34" charset="0"/>
              </a:rPr>
              <a:t> a </a:t>
            </a:r>
            <a:r>
              <a:rPr lang="en-US" sz="5000" dirty="0" err="1">
                <a:latin typeface="Corbel" panose="020B0503020204020204" pitchFamily="34" charset="0"/>
              </a:rPr>
              <a:t>pielii</a:t>
            </a:r>
            <a:r>
              <a:rPr lang="en-US" sz="5000" dirty="0">
                <a:latin typeface="Corbel" panose="020B0503020204020204" pitchFamily="34" charset="0"/>
              </a:rPr>
              <a:t>, </a:t>
            </a:r>
            <a:r>
              <a:rPr lang="en-US" sz="5000" dirty="0" err="1">
                <a:latin typeface="Corbel" panose="020B0503020204020204" pitchFamily="34" charset="0"/>
              </a:rPr>
              <a:t>și</a:t>
            </a:r>
            <a:r>
              <a:rPr lang="en-US" sz="5000" dirty="0">
                <a:latin typeface="Corbel" panose="020B0503020204020204" pitchFamily="34" charset="0"/>
              </a:rPr>
              <a:t>-a </a:t>
            </a:r>
            <a:r>
              <a:rPr lang="en-US" sz="5000" dirty="0" err="1">
                <a:latin typeface="Corbel" panose="020B0503020204020204" pitchFamily="34" charset="0"/>
              </a:rPr>
              <a:t>proclamat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independența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en-US" sz="5000" dirty="0" err="1">
                <a:latin typeface="Corbel" panose="020B0503020204020204" pitchFamily="34" charset="0"/>
              </a:rPr>
              <a:t>Pentru</a:t>
            </a:r>
            <a:r>
              <a:rPr lang="en-US" sz="5000" dirty="0">
                <a:latin typeface="Corbel" panose="020B0503020204020204" pitchFamily="34" charset="0"/>
              </a:rPr>
              <a:t> a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demonstra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beneficiile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autoguvernării</a:t>
            </a:r>
            <a:r>
              <a:rPr lang="en-US" sz="5000" dirty="0">
                <a:latin typeface="Corbel" panose="020B0503020204020204" pitchFamily="34" charset="0"/>
              </a:rPr>
              <a:t>, </a:t>
            </a:r>
            <a:r>
              <a:rPr lang="en-US" sz="5000" dirty="0" err="1">
                <a:latin typeface="Corbel" panose="020B0503020204020204" pitchFamily="34" charset="0"/>
              </a:rPr>
              <a:t>statul</a:t>
            </a:r>
            <a:r>
              <a:rPr lang="en-US" sz="5000" dirty="0">
                <a:latin typeface="Corbel" panose="020B0503020204020204" pitchFamily="34" charset="0"/>
              </a:rPr>
              <a:t> a </a:t>
            </a:r>
            <a:r>
              <a:rPr lang="en-US" sz="5000" dirty="0" err="1">
                <a:latin typeface="Corbel" panose="020B0503020204020204" pitchFamily="34" charset="0"/>
              </a:rPr>
              <a:t>devenit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primul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în</a:t>
            </a:r>
            <a:r>
              <a:rPr lang="en-US" sz="5000" dirty="0">
                <a:latin typeface="Corbel" panose="020B0503020204020204" pitchFamily="34" charset="0"/>
              </a:rPr>
              <a:t> care </a:t>
            </a:r>
            <a:r>
              <a:rPr lang="en-US" sz="5000" dirty="0" err="1">
                <a:latin typeface="Corbel" panose="020B0503020204020204" pitchFamily="34" charset="0"/>
              </a:rPr>
              <a:t>toți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endParaRPr lang="x-none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locuitorii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aveau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dreptul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să</a:t>
            </a:r>
            <a:r>
              <a:rPr lang="en-US" sz="5000" dirty="0">
                <a:latin typeface="Corbel" panose="020B0503020204020204" pitchFamily="34" charset="0"/>
              </a:rPr>
              <a:t>… </a:t>
            </a:r>
            <a:r>
              <a:rPr lang="en-US" sz="5000" b="1" dirty="0" err="1">
                <a:latin typeface="Corbel" panose="020B0503020204020204" pitchFamily="34" charset="0"/>
              </a:rPr>
              <a:t>Finisați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propoziția</a:t>
            </a:r>
            <a:r>
              <a:rPr lang="en-US" sz="5000" b="1" dirty="0">
                <a:latin typeface="Corbel" panose="020B0503020204020204" pitchFamily="34" charset="0"/>
              </a:rPr>
              <a:t> cu un </a:t>
            </a:r>
            <a:r>
              <a:rPr lang="en-US" sz="5000" b="1" dirty="0" err="1">
                <a:latin typeface="Corbel" panose="020B0503020204020204" pitchFamily="34" charset="0"/>
              </a:rPr>
              <a:t>singur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cuvânt</a:t>
            </a:r>
            <a:r>
              <a:rPr lang="en-US" sz="5000" b="1" dirty="0">
                <a:latin typeface="Corbel" panose="020B0503020204020204" pitchFamily="34" charset="0"/>
              </a:rPr>
              <a:t>.</a:t>
            </a:r>
            <a:endParaRPr lang="ru-RU" sz="5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39399" y="3713316"/>
            <a:ext cx="9701579" cy="39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Голосовать / </a:t>
            </a:r>
            <a:b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Voteze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3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05" y="2654940"/>
            <a:ext cx="8423957" cy="69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4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Учащиеся </a:t>
            </a:r>
            <a:r>
              <a:rPr lang="ru-RU" sz="4800" dirty="0">
                <a:latin typeface="Corbel" panose="020B0503020204020204" pitchFamily="34" charset="0"/>
              </a:rPr>
              <a:t>Минского автомеханического колледжа разработали систему </a:t>
            </a:r>
            <a:endParaRPr lang="x-none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социальной </a:t>
            </a:r>
            <a:r>
              <a:rPr lang="ru-RU" sz="4800" dirty="0">
                <a:latin typeface="Corbel" panose="020B0503020204020204" pitchFamily="34" charset="0"/>
              </a:rPr>
              <a:t>адаптации для людей с ограниченными возможностями. </a:t>
            </a:r>
            <a:endParaRPr lang="x-none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Система </a:t>
            </a:r>
            <a:r>
              <a:rPr lang="ru-RU" sz="4800" dirty="0">
                <a:latin typeface="Corbel" panose="020B0503020204020204" pitchFamily="34" charset="0"/>
              </a:rPr>
              <a:t>основана на удалённом телеуправлении роботом. </a:t>
            </a:r>
            <a:endParaRPr lang="x-none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Это позволяет </a:t>
            </a:r>
            <a:r>
              <a:rPr lang="ru-RU" sz="4800" dirty="0">
                <a:latin typeface="Corbel" panose="020B0503020204020204" pitchFamily="34" charset="0"/>
              </a:rPr>
              <a:t>даже организовать общение в режиме диалога. </a:t>
            </a:r>
            <a:endParaRPr lang="x-none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В </a:t>
            </a:r>
            <a:r>
              <a:rPr lang="ru-RU" sz="4800" b="1" dirty="0">
                <a:latin typeface="Corbel" panose="020B0503020204020204" pitchFamily="34" charset="0"/>
              </a:rPr>
              <a:t>честь какого оскароносного фильма назвали эту </a:t>
            </a:r>
            <a:r>
              <a:rPr lang="ru-RU" sz="4800" b="1" dirty="0" smtClean="0">
                <a:latin typeface="Corbel" panose="020B0503020204020204" pitchFamily="34" charset="0"/>
              </a:rPr>
              <a:t>систему?</a:t>
            </a:r>
            <a:endParaRPr lang="x-none" sz="4800" dirty="0">
              <a:latin typeface="Corbel" panose="020B0503020204020204" pitchFamily="34" charset="0"/>
            </a:endParaRPr>
          </a:p>
          <a:p>
            <a:pPr fontAlgn="base"/>
            <a:endParaRPr lang="x-none" sz="2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Studenții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Colegiului</a:t>
            </a:r>
            <a:r>
              <a:rPr lang="en-US" sz="4800" dirty="0">
                <a:latin typeface="Corbel" panose="020B0503020204020204" pitchFamily="34" charset="0"/>
              </a:rPr>
              <a:t> Auto-</a:t>
            </a:r>
            <a:r>
              <a:rPr lang="en-US" sz="4800" dirty="0" err="1">
                <a:latin typeface="Corbel" panose="020B0503020204020204" pitchFamily="34" charset="0"/>
              </a:rPr>
              <a:t>mecanic</a:t>
            </a:r>
            <a:r>
              <a:rPr lang="en-US" sz="4800" dirty="0">
                <a:latin typeface="Corbel" panose="020B0503020204020204" pitchFamily="34" charset="0"/>
              </a:rPr>
              <a:t> din Minsk au </a:t>
            </a:r>
            <a:r>
              <a:rPr lang="en-US" sz="4800" dirty="0" err="1">
                <a:latin typeface="Corbel" panose="020B0503020204020204" pitchFamily="34" charset="0"/>
              </a:rPr>
              <a:t>creat</a:t>
            </a:r>
            <a:r>
              <a:rPr lang="en-US" sz="4800" dirty="0">
                <a:latin typeface="Corbel" panose="020B0503020204020204" pitchFamily="34" charset="0"/>
              </a:rPr>
              <a:t> un </a:t>
            </a:r>
            <a:r>
              <a:rPr lang="en-US" sz="4800" dirty="0" err="1">
                <a:latin typeface="Corbel" panose="020B0503020204020204" pitchFamily="34" charset="0"/>
              </a:rPr>
              <a:t>sistem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adaptare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x-none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socială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pentru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persoanele</a:t>
            </a:r>
            <a:r>
              <a:rPr lang="en-US" sz="4800" dirty="0">
                <a:latin typeface="Corbel" panose="020B0503020204020204" pitchFamily="34" charset="0"/>
              </a:rPr>
              <a:t> cu </a:t>
            </a:r>
            <a:r>
              <a:rPr lang="en-US" sz="4800" dirty="0" err="1">
                <a:latin typeface="Corbel" panose="020B0503020204020204" pitchFamily="34" charset="0"/>
              </a:rPr>
              <a:t>dizabilități</a:t>
            </a:r>
            <a:r>
              <a:rPr lang="en-US" sz="4800" dirty="0">
                <a:latin typeface="Corbel" panose="020B0503020204020204" pitchFamily="34" charset="0"/>
              </a:rPr>
              <a:t>, care se </a:t>
            </a:r>
            <a:r>
              <a:rPr lang="en-US" sz="4800" dirty="0" err="1">
                <a:latin typeface="Corbel" panose="020B0503020204020204" pitchFamily="34" charset="0"/>
              </a:rPr>
              <a:t>bazează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telecontrolul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x-none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robotului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Acest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fapt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va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permite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organizarea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comunicării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în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formă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endParaRPr lang="x-none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dialog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 err="1">
                <a:latin typeface="Corbel" panose="020B0503020204020204" pitchFamily="34" charset="0"/>
              </a:rPr>
              <a:t>În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cinstea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cărui</a:t>
            </a:r>
            <a:r>
              <a:rPr lang="en-US" sz="4800" b="1" dirty="0">
                <a:latin typeface="Corbel" panose="020B0503020204020204" pitchFamily="34" charset="0"/>
              </a:rPr>
              <a:t> film, </a:t>
            </a:r>
            <a:r>
              <a:rPr lang="en-US" sz="4800" b="1" dirty="0" err="1">
                <a:latin typeface="Corbel" panose="020B0503020204020204" pitchFamily="34" charset="0"/>
              </a:rPr>
              <a:t>laureat</a:t>
            </a:r>
            <a:r>
              <a:rPr lang="en-US" sz="4800" b="1" dirty="0">
                <a:latin typeface="Corbel" panose="020B0503020204020204" pitchFamily="34" charset="0"/>
              </a:rPr>
              <a:t> al </a:t>
            </a:r>
            <a:r>
              <a:rPr lang="en-US" sz="4800" b="1" dirty="0" err="1">
                <a:latin typeface="Corbel" panose="020B0503020204020204" pitchFamily="34" charset="0"/>
              </a:rPr>
              <a:t>premiului</a:t>
            </a:r>
            <a:r>
              <a:rPr lang="en-US" sz="4800" b="1" dirty="0">
                <a:latin typeface="Corbel" panose="020B0503020204020204" pitchFamily="34" charset="0"/>
              </a:rPr>
              <a:t> Oscar, a </a:t>
            </a:r>
            <a:r>
              <a:rPr lang="en-US" sz="4800" b="1" dirty="0" err="1">
                <a:latin typeface="Corbel" panose="020B0503020204020204" pitchFamily="34" charset="0"/>
              </a:rPr>
              <a:t>fost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denumit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endParaRPr lang="x-none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sistemul</a:t>
            </a:r>
            <a:r>
              <a:rPr lang="en-US" sz="4800" b="1" dirty="0">
                <a:latin typeface="Corbel" panose="020B0503020204020204" pitchFamily="34" charset="0"/>
              </a:rPr>
              <a:t>? </a:t>
            </a:r>
            <a:endParaRPr lang="ru-RU" sz="4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96549" y="3713316"/>
            <a:ext cx="9644429" cy="39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Аватар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Avatar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4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3" y="2529243"/>
            <a:ext cx="9993860" cy="56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3866</TotalTime>
  <Words>460</Words>
  <Application>Microsoft Office PowerPoint</Application>
  <PresentationFormat>Произвольный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407</cp:revision>
  <dcterms:modified xsi:type="dcterms:W3CDTF">2021-01-12T10:38:15Z</dcterms:modified>
</cp:coreProperties>
</file>