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5" r:id="rId3"/>
    <p:sldId id="258" r:id="rId4"/>
    <p:sldId id="259" r:id="rId5"/>
    <p:sldId id="262" r:id="rId6"/>
    <p:sldId id="264" r:id="rId7"/>
    <p:sldId id="260" r:id="rId8"/>
    <p:sldId id="261" r:id="rId9"/>
    <p:sldId id="263" r:id="rId10"/>
    <p:sldId id="266" r:id="rId11"/>
    <p:sldId id="267" r:id="rId12"/>
    <p:sldId id="268" r:id="rId13"/>
    <p:sldId id="277" r:id="rId14"/>
    <p:sldId id="269" r:id="rId15"/>
    <p:sldId id="271" r:id="rId16"/>
    <p:sldId id="272" r:id="rId17"/>
    <p:sldId id="257" r:id="rId18"/>
    <p:sldId id="273" r:id="rId19"/>
    <p:sldId id="276" r:id="rId20"/>
    <p:sldId id="278" r:id="rId21"/>
    <p:sldId id="274" r:id="rId22"/>
  </p:sldIdLst>
  <p:sldSz cx="9144000" cy="6858000" type="screen4x3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24CA73-957E-4B68-A268-4ADE7E617839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EA3433-F085-418E-933D-EA4A385A7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5661248"/>
            <a:ext cx="5580112" cy="1628800"/>
          </a:xfrm>
        </p:spPr>
        <p:txBody>
          <a:bodyPr/>
          <a:lstStyle/>
          <a:p>
            <a:r>
              <a:rPr lang="ru-RU" dirty="0" smtClean="0"/>
              <a:t>Выполнила: ученица 9 «В» класса</a:t>
            </a:r>
          </a:p>
          <a:p>
            <a:r>
              <a:rPr lang="ru-RU" dirty="0" smtClean="0"/>
              <a:t>Кирьянова Нина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124744"/>
            <a:ext cx="774035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«Вписанные и описанные окружности»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467600" cy="1008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Теорема. </a:t>
            </a:r>
            <a:r>
              <a:rPr lang="ru-RU" dirty="0" smtClean="0"/>
              <a:t>В любой треугольник можно вписать одну и только одну окружность.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5157192"/>
            <a:ext cx="7488832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Лемма.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Серединные перпендикуляры к сторонам любого треугольника пересекаются в одной точке.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1076602">
            <a:off x="2263876" y="1967703"/>
            <a:ext cx="4397036" cy="2071492"/>
          </a:xfrm>
          <a:prstGeom prst="triangle">
            <a:avLst>
              <a:gd name="adj" fmla="val 41749"/>
            </a:avLst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275856" y="2204864"/>
            <a:ext cx="1728192" cy="1728192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 flipH="1">
            <a:off x="3724101" y="2188666"/>
            <a:ext cx="2173233" cy="278169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3353943" y="1589393"/>
            <a:ext cx="386561" cy="305766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 flipV="1">
            <a:off x="3150091" y="2680145"/>
            <a:ext cx="2026749" cy="4790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V="1">
            <a:off x="3563888" y="2492896"/>
            <a:ext cx="720080" cy="43204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3779912" y="2348880"/>
            <a:ext cx="72008" cy="72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V="1">
            <a:off x="3779912" y="2276872"/>
            <a:ext cx="72008" cy="72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>
            <a:off x="4195018" y="2036476"/>
            <a:ext cx="337624" cy="107852"/>
          </a:xfrm>
          <a:custGeom>
            <a:avLst/>
            <a:gdLst>
              <a:gd name="connsiteX0" fmla="*/ 0 w 337624"/>
              <a:gd name="connsiteY0" fmla="*/ 0 h 107852"/>
              <a:gd name="connsiteX1" fmla="*/ 168812 w 337624"/>
              <a:gd name="connsiteY1" fmla="*/ 98474 h 107852"/>
              <a:gd name="connsiteX2" fmla="*/ 337624 w 337624"/>
              <a:gd name="connsiteY2" fmla="*/ 56271 h 107852"/>
              <a:gd name="connsiteX3" fmla="*/ 337624 w 337624"/>
              <a:gd name="connsiteY3" fmla="*/ 56271 h 107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624" h="107852">
                <a:moveTo>
                  <a:pt x="0" y="0"/>
                </a:moveTo>
                <a:cubicBezTo>
                  <a:pt x="56270" y="44548"/>
                  <a:pt x="112541" y="89096"/>
                  <a:pt x="168812" y="98474"/>
                </a:cubicBezTo>
                <a:cubicBezTo>
                  <a:pt x="225083" y="107852"/>
                  <a:pt x="337624" y="56271"/>
                  <a:pt x="337624" y="56271"/>
                </a:cubicBezTo>
                <a:lnTo>
                  <a:pt x="337624" y="56271"/>
                </a:lnTo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3599892" y="3320988"/>
            <a:ext cx="792088" cy="28803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139952" y="2564904"/>
            <a:ext cx="720080" cy="50405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одержимое 2"/>
          <p:cNvSpPr txBox="1">
            <a:spLocks/>
          </p:cNvSpPr>
          <p:nvPr/>
        </p:nvSpPr>
        <p:spPr>
          <a:xfrm>
            <a:off x="4355976" y="1484784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rot="16200000" flipV="1">
            <a:off x="4644008" y="2564904"/>
            <a:ext cx="72008" cy="72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11" idx="7"/>
          </p:cNvCxnSpPr>
          <p:nvPr/>
        </p:nvCxnSpPr>
        <p:spPr>
          <a:xfrm rot="16200000" flipH="1" flipV="1">
            <a:off x="4640863" y="2461097"/>
            <a:ext cx="113242" cy="10695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0800000">
            <a:off x="3779912" y="3645024"/>
            <a:ext cx="144016" cy="72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3635896" y="3717032"/>
            <a:ext cx="216024" cy="7200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одержимое 2"/>
          <p:cNvSpPr txBox="1">
            <a:spLocks/>
          </p:cNvSpPr>
          <p:nvPr/>
        </p:nvSpPr>
        <p:spPr>
          <a:xfrm>
            <a:off x="1547664" y="314096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2" name="Полилиния 81"/>
          <p:cNvSpPr/>
          <p:nvPr/>
        </p:nvSpPr>
        <p:spPr>
          <a:xfrm>
            <a:off x="2267744" y="3161892"/>
            <a:ext cx="58615" cy="246185"/>
          </a:xfrm>
          <a:custGeom>
            <a:avLst/>
            <a:gdLst>
              <a:gd name="connsiteX0" fmla="*/ 14068 w 58615"/>
              <a:gd name="connsiteY0" fmla="*/ 0 h 246185"/>
              <a:gd name="connsiteX1" fmla="*/ 56271 w 58615"/>
              <a:gd name="connsiteY1" fmla="*/ 112541 h 246185"/>
              <a:gd name="connsiteX2" fmla="*/ 28135 w 58615"/>
              <a:gd name="connsiteY2" fmla="*/ 225083 h 246185"/>
              <a:gd name="connsiteX3" fmla="*/ 0 w 58615"/>
              <a:gd name="connsiteY3" fmla="*/ 239150 h 24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15" h="246185">
                <a:moveTo>
                  <a:pt x="14068" y="0"/>
                </a:moveTo>
                <a:cubicBezTo>
                  <a:pt x="33997" y="37513"/>
                  <a:pt x="53927" y="75027"/>
                  <a:pt x="56271" y="112541"/>
                </a:cubicBezTo>
                <a:cubicBezTo>
                  <a:pt x="58615" y="150055"/>
                  <a:pt x="37514" y="203981"/>
                  <a:pt x="28135" y="225083"/>
                </a:cubicBezTo>
                <a:cubicBezTo>
                  <a:pt x="18756" y="246185"/>
                  <a:pt x="9378" y="242667"/>
                  <a:pt x="0" y="23915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олилиния 82"/>
          <p:cNvSpPr/>
          <p:nvPr/>
        </p:nvSpPr>
        <p:spPr>
          <a:xfrm>
            <a:off x="2411760" y="3068960"/>
            <a:ext cx="72008" cy="360040"/>
          </a:xfrm>
          <a:custGeom>
            <a:avLst/>
            <a:gdLst>
              <a:gd name="connsiteX0" fmla="*/ 14068 w 58615"/>
              <a:gd name="connsiteY0" fmla="*/ 0 h 246185"/>
              <a:gd name="connsiteX1" fmla="*/ 56271 w 58615"/>
              <a:gd name="connsiteY1" fmla="*/ 112541 h 246185"/>
              <a:gd name="connsiteX2" fmla="*/ 28135 w 58615"/>
              <a:gd name="connsiteY2" fmla="*/ 225083 h 246185"/>
              <a:gd name="connsiteX3" fmla="*/ 0 w 58615"/>
              <a:gd name="connsiteY3" fmla="*/ 239150 h 24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15" h="246185">
                <a:moveTo>
                  <a:pt x="14068" y="0"/>
                </a:moveTo>
                <a:cubicBezTo>
                  <a:pt x="33997" y="37513"/>
                  <a:pt x="53927" y="75027"/>
                  <a:pt x="56271" y="112541"/>
                </a:cubicBezTo>
                <a:cubicBezTo>
                  <a:pt x="58615" y="150055"/>
                  <a:pt x="37514" y="203981"/>
                  <a:pt x="28135" y="225083"/>
                </a:cubicBezTo>
                <a:cubicBezTo>
                  <a:pt x="18756" y="246185"/>
                  <a:pt x="9378" y="242667"/>
                  <a:pt x="0" y="23915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олилиния 83"/>
          <p:cNvSpPr/>
          <p:nvPr/>
        </p:nvSpPr>
        <p:spPr>
          <a:xfrm rot="1973783">
            <a:off x="5801657" y="4247630"/>
            <a:ext cx="199408" cy="344366"/>
          </a:xfrm>
          <a:custGeom>
            <a:avLst/>
            <a:gdLst>
              <a:gd name="connsiteX0" fmla="*/ 14068 w 58615"/>
              <a:gd name="connsiteY0" fmla="*/ 0 h 246185"/>
              <a:gd name="connsiteX1" fmla="*/ 56271 w 58615"/>
              <a:gd name="connsiteY1" fmla="*/ 112541 h 246185"/>
              <a:gd name="connsiteX2" fmla="*/ 28135 w 58615"/>
              <a:gd name="connsiteY2" fmla="*/ 225083 h 246185"/>
              <a:gd name="connsiteX3" fmla="*/ 0 w 58615"/>
              <a:gd name="connsiteY3" fmla="*/ 239150 h 246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15" h="246185">
                <a:moveTo>
                  <a:pt x="14068" y="0"/>
                </a:moveTo>
                <a:cubicBezTo>
                  <a:pt x="33997" y="37513"/>
                  <a:pt x="53927" y="75027"/>
                  <a:pt x="56271" y="112541"/>
                </a:cubicBezTo>
                <a:cubicBezTo>
                  <a:pt x="58615" y="150055"/>
                  <a:pt x="37514" y="203981"/>
                  <a:pt x="28135" y="225083"/>
                </a:cubicBezTo>
                <a:cubicBezTo>
                  <a:pt x="18756" y="246185"/>
                  <a:pt x="9378" y="242667"/>
                  <a:pt x="0" y="239150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Содержимое 2"/>
          <p:cNvSpPr txBox="1">
            <a:spLocks/>
          </p:cNvSpPr>
          <p:nvPr/>
        </p:nvSpPr>
        <p:spPr>
          <a:xfrm>
            <a:off x="3275856" y="1844824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6" name="Содержимое 2"/>
          <p:cNvSpPr txBox="1">
            <a:spLocks/>
          </p:cNvSpPr>
          <p:nvPr/>
        </p:nvSpPr>
        <p:spPr>
          <a:xfrm>
            <a:off x="4860032" y="2132856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L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7" name="Содержимое 2"/>
          <p:cNvSpPr txBox="1">
            <a:spLocks/>
          </p:cNvSpPr>
          <p:nvPr/>
        </p:nvSpPr>
        <p:spPr>
          <a:xfrm>
            <a:off x="5940152" y="4653136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Содержимое 2"/>
          <p:cNvSpPr txBox="1">
            <a:spLocks/>
          </p:cNvSpPr>
          <p:nvPr/>
        </p:nvSpPr>
        <p:spPr>
          <a:xfrm>
            <a:off x="3563888" y="4005064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0" name="Содержимое 2"/>
          <p:cNvSpPr txBox="1">
            <a:spLocks/>
          </p:cNvSpPr>
          <p:nvPr/>
        </p:nvSpPr>
        <p:spPr>
          <a:xfrm>
            <a:off x="4067944" y="314096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34" grpId="0" animBg="1"/>
      <p:bldP spid="52" grpId="0"/>
      <p:bldP spid="79" grpId="0"/>
      <p:bldP spid="82" grpId="0" animBg="1"/>
      <p:bldP spid="83" grpId="0" animBg="1"/>
      <p:bldP spid="84" grpId="0" animBg="1"/>
      <p:bldP spid="85" grpId="0"/>
      <p:bldP spid="86" grpId="0"/>
      <p:bldP spid="87" grpId="0"/>
      <p:bldP spid="88" grpId="0"/>
      <p:bldP spid="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797152"/>
            <a:ext cx="7632848" cy="136815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Теорема. </a:t>
            </a:r>
            <a:r>
              <a:rPr lang="ru-RU" dirty="0" smtClean="0"/>
              <a:t>Около любого треугольника можно описать одну и только одну окружность.</a:t>
            </a:r>
            <a:endParaRPr lang="ru-RU" dirty="0"/>
          </a:p>
        </p:txBody>
      </p:sp>
      <p:pic>
        <p:nvPicPr>
          <p:cNvPr id="10" name="Рисунок 9" descr="Безымянны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76672"/>
            <a:ext cx="417646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/>
          <p:cNvSpPr/>
          <p:nvPr/>
        </p:nvSpPr>
        <p:spPr>
          <a:xfrm>
            <a:off x="683568" y="1988840"/>
            <a:ext cx="3600400" cy="3600400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443" y="10236"/>
            <a:ext cx="7467600" cy="1143000"/>
          </a:xfrm>
        </p:spPr>
        <p:txBody>
          <a:bodyPr/>
          <a:lstStyle/>
          <a:p>
            <a:r>
              <a:rPr lang="ru-RU" b="1" dirty="0" smtClean="0"/>
              <a:t>Формулы для вычисления площади треугольника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932040" y="1124744"/>
            <a:ext cx="3779912" cy="51845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S </a:t>
            </a:r>
            <a:r>
              <a:rPr lang="ru-RU" dirty="0" smtClean="0"/>
              <a:t>этого треугольника вычисляется по формулам:</a:t>
            </a:r>
          </a:p>
          <a:p>
            <a:pPr algn="ctr">
              <a:buNone/>
            </a:pPr>
            <a:r>
              <a:rPr lang="en-US" dirty="0" smtClean="0"/>
              <a:t>S</a:t>
            </a:r>
            <a:r>
              <a:rPr lang="ru-RU" dirty="0" smtClean="0"/>
              <a:t> = </a:t>
            </a:r>
            <a:r>
              <a:rPr lang="en-US" dirty="0" smtClean="0"/>
              <a:t>pr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en-US" dirty="0" smtClean="0"/>
              <a:t>S =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</a:t>
            </a:r>
            <a:r>
              <a:rPr lang="en-US" dirty="0" smtClean="0"/>
              <a:t> (p – a) =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b</a:t>
            </a:r>
            <a:r>
              <a:rPr lang="en-US" dirty="0" smtClean="0"/>
              <a:t> (p – b) =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</a:t>
            </a:r>
            <a:r>
              <a:rPr lang="en-US" dirty="0" smtClean="0"/>
              <a:t> (p – c),</a:t>
            </a:r>
            <a:endParaRPr lang="ru-RU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ru-RU" dirty="0" smtClean="0"/>
              <a:t>Где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</a:t>
            </a:r>
            <a:r>
              <a:rPr lang="ru-RU" dirty="0" smtClean="0"/>
              <a:t>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b</a:t>
            </a:r>
            <a:r>
              <a:rPr lang="ru-RU" dirty="0" smtClean="0"/>
              <a:t>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</a:t>
            </a:r>
            <a:r>
              <a:rPr lang="ru-RU" dirty="0" smtClean="0"/>
              <a:t> – радиусы соответствующих вневписанных </a:t>
            </a:r>
            <a:r>
              <a:rPr lang="ru-RU" dirty="0" err="1" smtClean="0"/>
              <a:t>окруж-ностей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435475" y="2852936"/>
          <a:ext cx="4708525" cy="1152128"/>
        </p:xfrm>
        <a:graphic>
          <a:graphicData uri="http://schemas.openxmlformats.org/presentationml/2006/ole">
            <p:oleObj spid="_x0000_s9233" name="Документ" r:id="rId3" imgW="4752740" imgH="1223641" progId="Word.Document.12">
              <p:embed/>
            </p:oleObj>
          </a:graphicData>
        </a:graphic>
      </p:graphicFrame>
      <p:sp>
        <p:nvSpPr>
          <p:cNvPr id="13" name="Равнобедренный треугольник 12"/>
          <p:cNvSpPr/>
          <p:nvPr/>
        </p:nvSpPr>
        <p:spPr>
          <a:xfrm>
            <a:off x="827584" y="2132856"/>
            <a:ext cx="3312368" cy="2376264"/>
          </a:xfrm>
          <a:prstGeom prst="triangle">
            <a:avLst>
              <a:gd name="adj" fmla="val 30871"/>
            </a:avLst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59632" y="2780928"/>
            <a:ext cx="1728192" cy="1728192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1547664" y="155679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A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251520" y="443711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4211960" y="443711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C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2123728" y="458112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a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2987824" y="278092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899592" y="299695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2051720" y="3645024"/>
            <a:ext cx="60007" cy="60007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411760" y="3789040"/>
            <a:ext cx="60007" cy="60007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2915602" y="3285200"/>
            <a:ext cx="711294" cy="171897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одержимое 2"/>
          <p:cNvSpPr txBox="1">
            <a:spLocks/>
          </p:cNvSpPr>
          <p:nvPr/>
        </p:nvSpPr>
        <p:spPr>
          <a:xfrm>
            <a:off x="3059832" y="371703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Содержимое 2"/>
          <p:cNvSpPr txBox="1">
            <a:spLocks/>
          </p:cNvSpPr>
          <p:nvPr/>
        </p:nvSpPr>
        <p:spPr>
          <a:xfrm>
            <a:off x="1763688" y="386104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6" name="Прямая соединительная линия 35"/>
          <p:cNvCxnSpPr>
            <a:stCxn id="24" idx="1"/>
            <a:endCxn id="16" idx="4"/>
          </p:cNvCxnSpPr>
          <p:nvPr/>
        </p:nvCxnSpPr>
        <p:spPr>
          <a:xfrm rot="16200000" flipH="1">
            <a:off x="1664464" y="4049856"/>
            <a:ext cx="855308" cy="6322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259632" y="5733256"/>
            <a:ext cx="1766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2E57"/>
                </a:solidFill>
              </a:rPr>
              <a:t>p</a:t>
            </a:r>
            <a:r>
              <a:rPr lang="ru-RU" sz="2400" dirty="0" smtClean="0">
                <a:solidFill>
                  <a:srgbClr val="002E57"/>
                </a:solidFill>
              </a:rPr>
              <a:t> = (</a:t>
            </a:r>
            <a:r>
              <a:rPr lang="en-US" sz="2400" dirty="0" smtClean="0">
                <a:solidFill>
                  <a:srgbClr val="002E57"/>
                </a:solidFill>
              </a:rPr>
              <a:t>a</a:t>
            </a:r>
            <a:r>
              <a:rPr lang="ru-RU" sz="2400" dirty="0" smtClean="0">
                <a:solidFill>
                  <a:srgbClr val="002E57"/>
                </a:solidFill>
              </a:rPr>
              <a:t>+</a:t>
            </a:r>
            <a:r>
              <a:rPr lang="en-US" sz="2400" dirty="0" smtClean="0">
                <a:solidFill>
                  <a:srgbClr val="002E57"/>
                </a:solidFill>
              </a:rPr>
              <a:t>b</a:t>
            </a:r>
            <a:r>
              <a:rPr lang="ru-RU" sz="2400" dirty="0" smtClean="0">
                <a:solidFill>
                  <a:srgbClr val="002E57"/>
                </a:solidFill>
              </a:rPr>
              <a:t>+</a:t>
            </a:r>
            <a:r>
              <a:rPr lang="en-US" sz="2400" dirty="0" smtClean="0">
                <a:solidFill>
                  <a:srgbClr val="002E57"/>
                </a:solidFill>
              </a:rPr>
              <a:t>c)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  <p:bldP spid="16" grpId="0" animBg="1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7992888" cy="11521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ru-RU" b="1" dirty="0" smtClean="0"/>
              <a:t>Теорема.</a:t>
            </a:r>
            <a:r>
              <a:rPr lang="ru-RU" dirty="0" smtClean="0"/>
              <a:t> Любой треугольник имеет три вневписанные окружности. Каждая сторона треугольника касается одной и только одной из этих окружностей. </a:t>
            </a:r>
            <a:endParaRPr lang="ru-RU" dirty="0"/>
          </a:p>
        </p:txBody>
      </p:sp>
      <p:pic>
        <p:nvPicPr>
          <p:cNvPr id="43010" name="Picture 2" descr="C:\Users\пк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00808"/>
            <a:ext cx="4392488" cy="4892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260648"/>
            <a:ext cx="7467600" cy="18002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Теорема.</a:t>
            </a:r>
            <a:r>
              <a:rPr lang="ru-RU" dirty="0" smtClean="0"/>
              <a:t> Около выпуклого четырехугольника можно описать окружность тогда и только тогда, когда сумма противоположных углов этого четырехугольника равна 180 </a:t>
            </a:r>
            <a:r>
              <a:rPr lang="ru-RU" dirty="0" err="1" smtClean="0"/>
              <a:t>º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Рисунок 6" descr="C:\Users\пк\Desktop\Безымянный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708920"/>
            <a:ext cx="4248472" cy="37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пк\Desktop\Безымянный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1844824"/>
            <a:ext cx="4067944" cy="3987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332656"/>
            <a:ext cx="7529264" cy="138876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	Теорема Птолемея. </a:t>
            </a:r>
            <a:r>
              <a:rPr lang="ru-RU" dirty="0" smtClean="0"/>
              <a:t>В четырехугольнике, вписанном в окружность, произведение диагоналей равно сумме произведений противоположных сторон.</a:t>
            </a: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491880" y="1772816"/>
            <a:ext cx="5328592" cy="5301208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algn="just"/>
            <a:r>
              <a:rPr lang="ru-RU" sz="2400" dirty="0" smtClean="0"/>
              <a:t>     Если прямые АС и В</a:t>
            </a:r>
            <a:r>
              <a:rPr lang="en-US" sz="2400" dirty="0" smtClean="0"/>
              <a:t>D</a:t>
            </a:r>
            <a:r>
              <a:rPr lang="ru-RU" sz="2400" dirty="0" smtClean="0"/>
              <a:t> являются осями симметрии четырехугольника АВС</a:t>
            </a:r>
            <a:r>
              <a:rPr lang="en-US" sz="2400" dirty="0" smtClean="0"/>
              <a:t>D</a:t>
            </a:r>
            <a:r>
              <a:rPr lang="ru-RU" sz="2400" dirty="0" smtClean="0"/>
              <a:t>, то он – ромб, а так как он вписан в окружность, то четырехугольник АВС</a:t>
            </a:r>
            <a:r>
              <a:rPr lang="en-US" sz="2400" dirty="0" smtClean="0"/>
              <a:t>D</a:t>
            </a:r>
            <a:r>
              <a:rPr lang="ru-RU" sz="2400" dirty="0" smtClean="0"/>
              <a:t> – квадрат. В этом случае равенство непосредственно следует из теоремы Пифагора.</a:t>
            </a:r>
          </a:p>
          <a:p>
            <a:pPr algn="just"/>
            <a:r>
              <a:rPr lang="ru-RU" sz="2400" dirty="0" smtClean="0"/>
              <a:t>     Рассмотрим общий случай и предположим, что АВ</a:t>
            </a:r>
            <a:r>
              <a:rPr lang="en-US" sz="2400" dirty="0" smtClean="0"/>
              <a:t>D</a:t>
            </a:r>
            <a:r>
              <a:rPr lang="ru-RU" sz="2400" dirty="0" smtClean="0"/>
              <a:t> ≠ </a:t>
            </a:r>
            <a:r>
              <a:rPr lang="en-US" sz="2400" dirty="0" smtClean="0"/>
              <a:t>D</a:t>
            </a:r>
            <a:r>
              <a:rPr lang="ru-RU" sz="2400" dirty="0" smtClean="0"/>
              <a:t>ВС, например АВ</a:t>
            </a:r>
            <a:r>
              <a:rPr lang="en-US" sz="2400" dirty="0" smtClean="0"/>
              <a:t>D</a:t>
            </a:r>
            <a:r>
              <a:rPr lang="ru-RU" sz="2400" dirty="0" smtClean="0"/>
              <a:t> &lt; </a:t>
            </a:r>
            <a:r>
              <a:rPr lang="en-US" sz="2400" dirty="0" smtClean="0"/>
              <a:t>D</a:t>
            </a:r>
            <a:r>
              <a:rPr lang="ru-RU" sz="2400" dirty="0" smtClean="0"/>
              <a:t>ВС. </a:t>
            </a:r>
            <a:r>
              <a:rPr lang="ru-RU" sz="2400" smtClean="0"/>
              <a:t>От ВС </a:t>
            </a:r>
            <a:r>
              <a:rPr lang="ru-RU" sz="2400" dirty="0" smtClean="0"/>
              <a:t>отложим угол СВЕ, равный углу АВ</a:t>
            </a:r>
            <a:r>
              <a:rPr lang="en-US" sz="2400" dirty="0" smtClean="0"/>
              <a:t>D</a:t>
            </a:r>
            <a:r>
              <a:rPr lang="ru-RU" sz="2400" dirty="0" smtClean="0"/>
              <a:t>, где Е – точка на отрезке СА. Т. к.</a:t>
            </a:r>
          </a:p>
          <a:p>
            <a:pPr algn="just"/>
            <a:r>
              <a:rPr lang="ru-RU" sz="2400" dirty="0" smtClean="0"/>
              <a:t> ∆ СВЕ ~ ∆ </a:t>
            </a:r>
            <a:r>
              <a:rPr lang="en-US" sz="2400" dirty="0" smtClean="0"/>
              <a:t>D</a:t>
            </a:r>
            <a:r>
              <a:rPr lang="ru-RU" sz="2400" dirty="0" smtClean="0"/>
              <a:t>ВА, то ВС · А</a:t>
            </a:r>
            <a:r>
              <a:rPr lang="en-US" sz="2400" dirty="0" smtClean="0"/>
              <a:t>D</a:t>
            </a:r>
            <a:r>
              <a:rPr lang="ru-RU" sz="2400" dirty="0" smtClean="0"/>
              <a:t> = </a:t>
            </a:r>
          </a:p>
          <a:p>
            <a:pPr algn="just"/>
            <a:r>
              <a:rPr lang="ru-RU" sz="2400" dirty="0" smtClean="0"/>
              <a:t>СЕ · В</a:t>
            </a:r>
            <a:r>
              <a:rPr lang="en-US" sz="2400" dirty="0" smtClean="0"/>
              <a:t>D</a:t>
            </a:r>
            <a:r>
              <a:rPr lang="ru-RU" sz="2400" dirty="0" smtClean="0"/>
              <a:t>. Аналогично, ∆ АВЕ ~ ∆ </a:t>
            </a:r>
            <a:r>
              <a:rPr lang="en-US" sz="2400" dirty="0" smtClean="0"/>
              <a:t>D</a:t>
            </a:r>
            <a:r>
              <a:rPr lang="ru-RU" sz="2400" dirty="0" smtClean="0"/>
              <a:t>ВС, поэтому АВ · С</a:t>
            </a:r>
            <a:r>
              <a:rPr lang="en-US" sz="2400" dirty="0" smtClean="0"/>
              <a:t>D</a:t>
            </a:r>
            <a:r>
              <a:rPr lang="ru-RU" sz="2400" dirty="0" smtClean="0"/>
              <a:t> = АЕ · В</a:t>
            </a:r>
            <a:r>
              <a:rPr lang="en-US" sz="2400" dirty="0" smtClean="0"/>
              <a:t>D</a:t>
            </a:r>
            <a:r>
              <a:rPr lang="ru-RU" sz="2400" dirty="0" smtClean="0"/>
              <a:t>. Сложив эти два равенства и учитывая, что АЕ + ЕС = АС, получаем равенство </a:t>
            </a:r>
          </a:p>
          <a:p>
            <a:pPr algn="just"/>
            <a:r>
              <a:rPr lang="ru-RU" sz="2400" dirty="0" smtClean="0"/>
              <a:t>АС · В</a:t>
            </a:r>
            <a:r>
              <a:rPr lang="en-US" sz="2400" dirty="0" smtClean="0"/>
              <a:t>D</a:t>
            </a:r>
            <a:r>
              <a:rPr lang="ru-RU" sz="2400" dirty="0" smtClean="0"/>
              <a:t> = АВ · С</a:t>
            </a:r>
            <a:r>
              <a:rPr lang="en-US" sz="2400" dirty="0" smtClean="0"/>
              <a:t>D</a:t>
            </a:r>
            <a:r>
              <a:rPr lang="ru-RU" sz="2400" dirty="0" smtClean="0"/>
              <a:t> + А</a:t>
            </a:r>
            <a:r>
              <a:rPr lang="en-US" sz="2400" dirty="0" smtClean="0"/>
              <a:t>D</a:t>
            </a:r>
            <a:r>
              <a:rPr lang="ru-RU" sz="2400" dirty="0" smtClean="0"/>
              <a:t> · ВС.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пк\Desktop\Безымянный.png"/>
          <p:cNvPicPr/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1547664" y="1788939"/>
            <a:ext cx="5328592" cy="498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332656"/>
            <a:ext cx="7427168" cy="13247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	Теорема. </a:t>
            </a:r>
            <a:r>
              <a:rPr lang="ru-RU" dirty="0" smtClean="0"/>
              <a:t>В выпуклый четырехугольник можно вписать окружность тогда и только тогда, когда суммы его противоположных сторон равны.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r>
              <a:rPr lang="ru-RU" dirty="0" smtClean="0"/>
              <a:t>Из истории</a:t>
            </a:r>
            <a:endParaRPr lang="ru-RU" dirty="0"/>
          </a:p>
        </p:txBody>
      </p:sp>
      <p:sp>
        <p:nvSpPr>
          <p:cNvPr id="6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5777880"/>
            <a:ext cx="3816424" cy="1080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Гиппократ </a:t>
            </a:r>
            <a:r>
              <a:rPr lang="ru-RU" i="1" dirty="0" err="1" smtClean="0"/>
              <a:t>Хиосский</a:t>
            </a:r>
            <a:r>
              <a:rPr lang="ru-RU" dirty="0" smtClean="0"/>
              <a:t> 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en-US" dirty="0" smtClean="0"/>
              <a:t>V</a:t>
            </a:r>
            <a:r>
              <a:rPr lang="ru-RU" dirty="0" smtClean="0"/>
              <a:t> в. до н. э.)</a:t>
            </a:r>
            <a:endParaRPr lang="ru-RU" dirty="0"/>
          </a:p>
        </p:txBody>
      </p:sp>
      <p:pic>
        <p:nvPicPr>
          <p:cNvPr id="1027" name="Picture 3" descr="C:\Users\пк\Desktop\978478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1556792"/>
            <a:ext cx="3528393" cy="4015820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4427984" y="2276872"/>
            <a:ext cx="3888432" cy="16561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ru-RU" sz="2400" dirty="0" smtClean="0"/>
              <a:t>	Вписанный угол измеряется половиной дуги, на которую он опирается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5589240"/>
            <a:ext cx="7272808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Евклид- древнегреческий математик</a:t>
            </a:r>
          </a:p>
          <a:p>
            <a:pPr algn="ctr">
              <a:buNone/>
            </a:pPr>
            <a:r>
              <a:rPr lang="ru-RU" dirty="0" smtClean="0"/>
              <a:t>(родился в 330 году до н. э.)</a:t>
            </a:r>
            <a:endParaRPr lang="ru-RU" dirty="0"/>
          </a:p>
        </p:txBody>
      </p:sp>
      <p:pic>
        <p:nvPicPr>
          <p:cNvPr id="2051" name="Picture 3" descr="C:\Users\пк\Desktop\i_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692696"/>
            <a:ext cx="3724708" cy="4536504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5152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0000"/>
                </a:solidFill>
              </a:rPr>
              <a:t>вся дуга окружности радиуса R разделена на 4 большие и 4 малые части, которые чередуются одна за другой. Большая часть в два раза длиннее малой. Определить площадь восьмиугольника, вершинами которого являются точки деления дуги окружности.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4048" y="1309974"/>
            <a:ext cx="3960440" cy="233504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Дано: окружность,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разделенная на 4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большие и 4 малые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части, радиус = R,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большая часть в два раза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длиннее малой.</a:t>
            </a:r>
          </a:p>
          <a:p>
            <a:pPr>
              <a:buNone/>
            </a:pPr>
            <a:r>
              <a:rPr lang="ru-RU" dirty="0" smtClean="0">
                <a:solidFill>
                  <a:srgbClr val="000000"/>
                </a:solidFill>
              </a:rPr>
              <a:t>Найти: </a:t>
            </a:r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US" baseline="-25000" dirty="0" smtClean="0">
                <a:solidFill>
                  <a:srgbClr val="000000"/>
                </a:solidFill>
              </a:rPr>
              <a:t>ABCDEKLM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1835696" y="1124744"/>
            <a:ext cx="2592288" cy="2592288"/>
            <a:chOff x="1763" y="3129"/>
            <a:chExt cx="2655" cy="2729"/>
          </a:xfrm>
        </p:grpSpPr>
        <p:grpSp>
          <p:nvGrpSpPr>
            <p:cNvPr id="33795" name="Group 3"/>
            <p:cNvGrpSpPr>
              <a:grpSpLocks/>
            </p:cNvGrpSpPr>
            <p:nvPr/>
          </p:nvGrpSpPr>
          <p:grpSpPr bwMode="auto">
            <a:xfrm>
              <a:off x="2077" y="3519"/>
              <a:ext cx="1995" cy="1995"/>
              <a:chOff x="2740" y="3645"/>
              <a:chExt cx="1995" cy="1995"/>
            </a:xfrm>
          </p:grpSpPr>
          <p:sp>
            <p:nvSpPr>
              <p:cNvPr id="33796" name="Oval 4"/>
              <p:cNvSpPr>
                <a:spLocks noChangeArrowheads="1"/>
              </p:cNvSpPr>
              <p:nvPr/>
            </p:nvSpPr>
            <p:spPr bwMode="auto">
              <a:xfrm>
                <a:off x="2740" y="3645"/>
                <a:ext cx="1995" cy="199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3797" name="Group 5"/>
              <p:cNvGrpSpPr>
                <a:grpSpLocks/>
              </p:cNvGrpSpPr>
              <p:nvPr/>
            </p:nvGrpSpPr>
            <p:grpSpPr bwMode="auto">
              <a:xfrm>
                <a:off x="3715" y="3645"/>
                <a:ext cx="1020" cy="1013"/>
                <a:chOff x="3715" y="3645"/>
                <a:chExt cx="1020" cy="1013"/>
              </a:xfrm>
            </p:grpSpPr>
            <p:cxnSp>
              <p:nvCxnSpPr>
                <p:cNvPr id="33798" name="AutoShape 6"/>
                <p:cNvCxnSpPr>
                  <a:cxnSpLocks noChangeShapeType="1"/>
                </p:cNvCxnSpPr>
                <p:nvPr/>
              </p:nvCxnSpPr>
              <p:spPr bwMode="auto">
                <a:xfrm>
                  <a:off x="3715" y="3645"/>
                  <a:ext cx="15" cy="1013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799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30" y="4650"/>
                  <a:ext cx="1005" cy="8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0" name="AutoShape 8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30" y="4148"/>
                  <a:ext cx="863" cy="51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33801" name="Group 9"/>
              <p:cNvGrpSpPr>
                <a:grpSpLocks/>
              </p:cNvGrpSpPr>
              <p:nvPr/>
            </p:nvGrpSpPr>
            <p:grpSpPr bwMode="auto">
              <a:xfrm>
                <a:off x="2740" y="3645"/>
                <a:ext cx="1995" cy="1995"/>
                <a:chOff x="2740" y="3645"/>
                <a:chExt cx="1995" cy="1995"/>
              </a:xfrm>
            </p:grpSpPr>
            <p:cxnSp>
              <p:nvCxnSpPr>
                <p:cNvPr id="33802" name="AutoShape 10"/>
                <p:cNvCxnSpPr>
                  <a:cxnSpLocks noChangeShapeType="1"/>
                </p:cNvCxnSpPr>
                <p:nvPr/>
              </p:nvCxnSpPr>
              <p:spPr bwMode="auto">
                <a:xfrm>
                  <a:off x="3715" y="3645"/>
                  <a:ext cx="878" cy="503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3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4593" y="4148"/>
                  <a:ext cx="142" cy="50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4" name="AutoShape 12"/>
                <p:cNvCxnSpPr>
                  <a:cxnSpLocks noChangeShapeType="1"/>
                </p:cNvCxnSpPr>
                <p:nvPr/>
              </p:nvCxnSpPr>
              <p:spPr bwMode="auto">
                <a:xfrm flipV="1">
                  <a:off x="4254" y="4665"/>
                  <a:ext cx="481" cy="83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5" name="AutoShape 13"/>
                <p:cNvCxnSpPr>
                  <a:cxnSpLocks noChangeShapeType="1"/>
                </p:cNvCxnSpPr>
                <p:nvPr/>
              </p:nvCxnSpPr>
              <p:spPr bwMode="auto">
                <a:xfrm flipV="1">
                  <a:off x="3730" y="5496"/>
                  <a:ext cx="524" cy="144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6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2898" y="5176"/>
                  <a:ext cx="835" cy="464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7" name="AutoShape 15"/>
                <p:cNvCxnSpPr>
                  <a:cxnSpLocks noChangeShapeType="1"/>
                </p:cNvCxnSpPr>
                <p:nvPr/>
              </p:nvCxnSpPr>
              <p:spPr bwMode="auto">
                <a:xfrm>
                  <a:off x="2740" y="4674"/>
                  <a:ext cx="158" cy="50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8" name="AutoShape 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2740" y="3795"/>
                  <a:ext cx="480" cy="87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3809" name="AutoShape 1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220" y="3654"/>
                  <a:ext cx="495" cy="14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</p:grpSp>
        <p:grpSp>
          <p:nvGrpSpPr>
            <p:cNvPr id="33810" name="Group 18"/>
            <p:cNvGrpSpPr>
              <a:grpSpLocks/>
            </p:cNvGrpSpPr>
            <p:nvPr/>
          </p:nvGrpSpPr>
          <p:grpSpPr bwMode="auto">
            <a:xfrm>
              <a:off x="1763" y="3129"/>
              <a:ext cx="2655" cy="2729"/>
              <a:chOff x="1763" y="3129"/>
              <a:chExt cx="2655" cy="2729"/>
            </a:xfrm>
          </p:grpSpPr>
          <p:grpSp>
            <p:nvGrpSpPr>
              <p:cNvPr id="33811" name="Group 19"/>
              <p:cNvGrpSpPr>
                <a:grpSpLocks/>
              </p:cNvGrpSpPr>
              <p:nvPr/>
            </p:nvGrpSpPr>
            <p:grpSpPr bwMode="auto">
              <a:xfrm>
                <a:off x="1763" y="3129"/>
                <a:ext cx="2655" cy="2729"/>
                <a:chOff x="1763" y="3129"/>
                <a:chExt cx="2655" cy="2729"/>
              </a:xfrm>
            </p:grpSpPr>
            <p:sp>
              <p:nvSpPr>
                <p:cNvPr id="3381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895" y="3129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A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877" y="3669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B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020" y="4359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C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532" y="5274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D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843" y="5468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E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904" y="4980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K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763" y="4359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L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81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235" y="3330"/>
                  <a:ext cx="398" cy="3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M</a:t>
                  </a:r>
                  <a:endPara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3820" name="Text Box 28"/>
              <p:cNvSpPr txBox="1">
                <a:spLocks noChangeArrowheads="1"/>
              </p:cNvSpPr>
              <p:nvPr/>
            </p:nvSpPr>
            <p:spPr bwMode="auto">
              <a:xfrm>
                <a:off x="2737" y="4457"/>
                <a:ext cx="398" cy="39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O</a:t>
                </a:r>
                <a:endPara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39" name="Picture 4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539552" y="4149080"/>
            <a:ext cx="5688632" cy="736871"/>
          </a:xfrm>
          <a:prstGeom prst="rect">
            <a:avLst/>
          </a:prstGeom>
          <a:noFill/>
        </p:spPr>
      </p:pic>
      <p:pic>
        <p:nvPicPr>
          <p:cNvPr id="33838" name="Picture 4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539552" y="4797152"/>
            <a:ext cx="5688632" cy="782391"/>
          </a:xfrm>
          <a:prstGeom prst="rect">
            <a:avLst/>
          </a:prstGeom>
          <a:noFill/>
        </p:spPr>
      </p:pic>
      <p:pic>
        <p:nvPicPr>
          <p:cNvPr id="33837" name="Picture 4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395536" y="5517232"/>
            <a:ext cx="8553111" cy="778972"/>
          </a:xfrm>
          <a:prstGeom prst="rect">
            <a:avLst/>
          </a:prstGeom>
          <a:noFill/>
        </p:spPr>
      </p:pic>
      <p:pic>
        <p:nvPicPr>
          <p:cNvPr id="33836" name="Picture 4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259632" y="6381328"/>
            <a:ext cx="3387776" cy="476672"/>
          </a:xfrm>
          <a:prstGeom prst="rect">
            <a:avLst/>
          </a:prstGeom>
          <a:noFill/>
        </p:spPr>
      </p:pic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42" name="Rectangle 50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0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45" name="Rectangle 53"/>
          <p:cNvSpPr>
            <a:spLocks noChangeArrowheads="1"/>
          </p:cNvSpPr>
          <p:nvPr/>
        </p:nvSpPr>
        <p:spPr bwMode="auto">
          <a:xfrm>
            <a:off x="0" y="3140968"/>
            <a:ext cx="882047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Решение: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Пусть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ﮮ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BOC = </a:t>
            </a:r>
            <a:r>
              <a:rPr lang="ru-RU" sz="22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ar-SA" sz="2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ﮮ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AOB = 2x, тогда по условию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8x + 4x = 360°,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= 30°, 2x = 60°,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ﮮ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AOB = 60°,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ﮮ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BOC = 30°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51520" y="6427113"/>
            <a:ext cx="11163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solidFill>
                  <a:srgbClr val="000000"/>
                </a:solidFill>
              </a:rPr>
              <a:t>Ответ: </a:t>
            </a:r>
            <a:endParaRPr lang="ru-RU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8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Главная цель моей работы – подробное изучение темы «Вписанные и описанные окружности». </a:t>
            </a:r>
          </a:p>
          <a:p>
            <a:r>
              <a:rPr lang="ru-RU" dirty="0" smtClean="0"/>
              <a:t>Задачи:</a:t>
            </a:r>
          </a:p>
          <a:p>
            <a:pPr lvl="1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sz="2400" dirty="0" smtClean="0"/>
              <a:t>расширить свои знания по выбранной теме</a:t>
            </a:r>
          </a:p>
          <a:p>
            <a:pPr lvl="1">
              <a:buFont typeface="Wingdings" pitchFamily="2" charset="2"/>
              <a:buChar char="v"/>
            </a:pPr>
            <a:r>
              <a:rPr lang="ru-RU" sz="2400" dirty="0" smtClean="0"/>
              <a:t> систематизировать их и освоить решение задач, казавшихся ранее сложными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	В процессе работы я расширила знания по теме «Вписанные и описанные окружности», рассмотрела поставленную мной цель, научилась решать усложненные задачи, казавшиеся ранее недоступными, изучила множество теорем, систематизировала знания по этой теме, и закрепила методы решения этих задач на практике.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988840"/>
            <a:ext cx="84172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Понятие окружности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5085184"/>
            <a:ext cx="7704856" cy="1440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Окружностью называется фигура, состоящая из множества всех точек плоскости, каждая из которых находится на данном расстоянии </a:t>
            </a:r>
            <a:r>
              <a:rPr lang="en-US" dirty="0" smtClean="0"/>
              <a:t>r</a:t>
            </a:r>
            <a:r>
              <a:rPr lang="ru-RU" dirty="0" smtClean="0"/>
              <a:t> от некоторой точки О этой плоскости.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987824" y="1484784"/>
            <a:ext cx="3024336" cy="302433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427984" y="2996952"/>
            <a:ext cx="72008" cy="72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499992" y="3068960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4314699" y="1958109"/>
            <a:ext cx="1234682" cy="100811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3131840" y="2276872"/>
            <a:ext cx="2664296" cy="151216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2"/>
          <p:cNvSpPr txBox="1">
            <a:spLocks/>
          </p:cNvSpPr>
          <p:nvPr/>
        </p:nvSpPr>
        <p:spPr>
          <a:xfrm>
            <a:off x="3275856" y="1196752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5364088" y="4293096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7" name="Прямая соединительная линия 16"/>
          <p:cNvCxnSpPr>
            <a:endCxn id="4" idx="4"/>
          </p:cNvCxnSpPr>
          <p:nvPr/>
        </p:nvCxnSpPr>
        <p:spPr>
          <a:xfrm rot="16200000" flipH="1">
            <a:off x="2699792" y="2708920"/>
            <a:ext cx="2304256" cy="129614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одержимое 2"/>
          <p:cNvSpPr txBox="1">
            <a:spLocks/>
          </p:cNvSpPr>
          <p:nvPr/>
        </p:nvSpPr>
        <p:spPr>
          <a:xfrm>
            <a:off x="2771800" y="1772816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4499992" y="458112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5508104" y="1412776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5004048" y="2420888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/>
      <p:bldP spid="14" grpId="0"/>
      <p:bldP spid="15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1259632" y="3789040"/>
            <a:ext cx="2520280" cy="2520280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pPr lvl="0"/>
            <a:r>
              <a:rPr lang="ru-RU" b="1" dirty="0" smtClean="0"/>
              <a:t>Центральные и вписанные углы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203032" cy="1036712"/>
          </a:xfrm>
        </p:spPr>
        <p:txBody>
          <a:bodyPr>
            <a:normAutofit/>
          </a:bodyPr>
          <a:lstStyle/>
          <a:p>
            <a:r>
              <a:rPr lang="ru-RU" dirty="0" smtClean="0"/>
              <a:t>Угол с вершиной в центре окружности называется </a:t>
            </a:r>
            <a:r>
              <a:rPr lang="ru-RU" b="1" i="1" dirty="0" smtClean="0"/>
              <a:t>центральным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746" y="2420888"/>
            <a:ext cx="5915000" cy="110872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ru-RU" sz="2400" dirty="0" smtClean="0"/>
              <a:t>Угол, вершина которого принадлежит окружности, а стороны пересекают окружность, называется </a:t>
            </a:r>
            <a:r>
              <a:rPr lang="ru-RU" sz="2400" b="1" i="1" dirty="0" smtClean="0"/>
              <a:t>вписанным</a:t>
            </a:r>
            <a:r>
              <a:rPr lang="ru-RU" sz="2400" dirty="0" smtClean="0"/>
              <a:t>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788024" y="3789040"/>
            <a:ext cx="2520280" cy="2520280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012160" y="5085184"/>
            <a:ext cx="60007" cy="60007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endCxn id="6" idx="3"/>
          </p:cNvCxnSpPr>
          <p:nvPr/>
        </p:nvCxnSpPr>
        <p:spPr>
          <a:xfrm rot="5400000">
            <a:off x="4725065" y="4293097"/>
            <a:ext cx="2079183" cy="121509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6" idx="3"/>
            <a:endCxn id="6" idx="6"/>
          </p:cNvCxnSpPr>
          <p:nvPr/>
        </p:nvCxnSpPr>
        <p:spPr>
          <a:xfrm rot="5400000" flipH="1" flipV="1">
            <a:off x="5787180" y="4419110"/>
            <a:ext cx="891054" cy="215119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одержимое 2"/>
          <p:cNvSpPr txBox="1">
            <a:spLocks/>
          </p:cNvSpPr>
          <p:nvPr/>
        </p:nvSpPr>
        <p:spPr>
          <a:xfrm>
            <a:off x="6084168" y="5013176"/>
            <a:ext cx="360040" cy="36004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483768" y="4941168"/>
            <a:ext cx="72008" cy="72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1866430" y="4406378"/>
            <a:ext cx="1234681" cy="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483768" y="4941168"/>
            <a:ext cx="1296144" cy="3600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2411760" y="5085184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animBg="1"/>
      <p:bldP spid="7" grpId="0" animBg="1"/>
      <p:bldP spid="10" grpId="0"/>
      <p:bldP spid="16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548680"/>
            <a:ext cx="7355160" cy="1180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	Вписанный угол  измеряется половиной дуги окружности, на которую он опирается.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627784" y="2420888"/>
            <a:ext cx="3024336" cy="302433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139952" y="3933056"/>
            <a:ext cx="72008" cy="72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endCxn id="6" idx="3"/>
          </p:cNvCxnSpPr>
          <p:nvPr/>
        </p:nvCxnSpPr>
        <p:spPr>
          <a:xfrm rot="5400000">
            <a:off x="2391885" y="3099691"/>
            <a:ext cx="2581433" cy="122382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3"/>
          </p:cNvCxnSpPr>
          <p:nvPr/>
        </p:nvCxnSpPr>
        <p:spPr>
          <a:xfrm rot="5400000" flipH="1" flipV="1">
            <a:off x="3713331" y="3074388"/>
            <a:ext cx="1285289" cy="257057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21376816">
            <a:off x="2948372" y="2434151"/>
            <a:ext cx="2736304" cy="3312368"/>
          </a:xfrm>
          <a:prstGeom prst="arc">
            <a:avLst>
              <a:gd name="adj1" fmla="val 16405412"/>
              <a:gd name="adj2" fmla="val 20914459"/>
            </a:avLst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4139952" y="3789040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27784" y="2420888"/>
            <a:ext cx="3024336" cy="3024336"/>
          </a:xfrm>
          <a:prstGeom prst="ellips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39952" y="3933056"/>
            <a:ext cx="72008" cy="72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endCxn id="5" idx="0"/>
          </p:cNvCxnSpPr>
          <p:nvPr/>
        </p:nvCxnSpPr>
        <p:spPr>
          <a:xfrm rot="5400000">
            <a:off x="3479152" y="3117692"/>
            <a:ext cx="1512169" cy="11855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139952" y="3789040"/>
            <a:ext cx="1512168" cy="14401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21376816">
            <a:off x="2948372" y="2434151"/>
            <a:ext cx="2736304" cy="3312368"/>
          </a:xfrm>
          <a:prstGeom prst="arc">
            <a:avLst>
              <a:gd name="adj1" fmla="val 16405412"/>
              <a:gd name="adj2" fmla="val 20975395"/>
            </a:avLst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139952" y="4005064"/>
            <a:ext cx="432048" cy="43204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548680"/>
            <a:ext cx="7355160" cy="118072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	Центральный угол  измеряется дугой окружности, на которую он опирается.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764704"/>
            <a:ext cx="7416824" cy="12241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Теорема. </a:t>
            </a:r>
            <a:r>
              <a:rPr lang="ru-RU" dirty="0" smtClean="0"/>
              <a:t>Вписанный угол равен половине центрального угла, опирающегося на ту же дугу окружности.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"/>
          <p:cNvPicPr/>
          <p:nvPr/>
        </p:nvPicPr>
        <p:blipFill>
          <a:blip r:embed="rId2" cstate="print">
            <a:lum contrast="60000"/>
            <a:grayscl/>
          </a:blip>
          <a:srcRect/>
          <a:stretch>
            <a:fillRect/>
          </a:stretch>
        </p:blipFill>
        <p:spPr bwMode="auto">
          <a:xfrm>
            <a:off x="251520" y="2420888"/>
            <a:ext cx="777686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7283152" cy="10367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Теорема.</a:t>
            </a:r>
            <a:r>
              <a:rPr lang="ru-RU" dirty="0" smtClean="0"/>
              <a:t> Вписанные углы, опирающиеся на одну и ту же дугу окружности, равны.</a:t>
            </a:r>
          </a:p>
          <a:p>
            <a:endParaRPr lang="ru-RU" dirty="0"/>
          </a:p>
        </p:txBody>
      </p:sp>
      <p:pic>
        <p:nvPicPr>
          <p:cNvPr id="4" name="Рисунок 3" descr="2"/>
          <p:cNvPicPr/>
          <p:nvPr/>
        </p:nvPicPr>
        <p:blipFill>
          <a:blip r:embed="rId2" cstate="print">
            <a:lum contrast="60000"/>
            <a:grayscl/>
          </a:blip>
          <a:srcRect/>
          <a:stretch>
            <a:fillRect/>
          </a:stretch>
        </p:blipFill>
        <p:spPr bwMode="auto">
          <a:xfrm>
            <a:off x="755576" y="2276872"/>
            <a:ext cx="59766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404664"/>
            <a:ext cx="7427168" cy="161277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	Теорема. </a:t>
            </a:r>
            <a:r>
              <a:rPr lang="ru-RU" dirty="0" smtClean="0"/>
              <a:t>Угол с вершиной внутри круга измеряется </a:t>
            </a:r>
            <a:r>
              <a:rPr lang="ru-RU" dirty="0" err="1" smtClean="0"/>
              <a:t>полусуммой</a:t>
            </a:r>
            <a:r>
              <a:rPr lang="ru-RU" dirty="0" smtClean="0"/>
              <a:t> дуг, на которые опираются данный угол и вертикальный с ним угол.</a:t>
            </a:r>
          </a:p>
          <a:p>
            <a:endParaRPr lang="ru-RU" dirty="0"/>
          </a:p>
        </p:txBody>
      </p:sp>
      <p:pic>
        <p:nvPicPr>
          <p:cNvPr id="4" name="Рисунок 3" descr="3"/>
          <p:cNvPicPr/>
          <p:nvPr/>
        </p:nvPicPr>
        <p:blipFill>
          <a:blip r:embed="rId2" cstate="print">
            <a:lum contrast="60000"/>
          </a:blip>
          <a:srcRect/>
          <a:stretch>
            <a:fillRect/>
          </a:stretch>
        </p:blipFill>
        <p:spPr bwMode="auto">
          <a:xfrm>
            <a:off x="2411760" y="2780928"/>
            <a:ext cx="547260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2">
      <a:dk1>
        <a:srgbClr val="002E57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921</TotalTime>
  <Words>417</Words>
  <Application>Microsoft Office PowerPoint</Application>
  <PresentationFormat>Экран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Эркер</vt:lpstr>
      <vt:lpstr>Документ</vt:lpstr>
      <vt:lpstr>Слайд 1</vt:lpstr>
      <vt:lpstr>Цели и задачи</vt:lpstr>
      <vt:lpstr>Понятие окружности</vt:lpstr>
      <vt:lpstr>Центральные и вписанные углы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Формулы для вычисления площади треугольника</vt:lpstr>
      <vt:lpstr>Слайд 13</vt:lpstr>
      <vt:lpstr>Слайд 14</vt:lpstr>
      <vt:lpstr>Слайд 15</vt:lpstr>
      <vt:lpstr>Слайд 16</vt:lpstr>
      <vt:lpstr>Из истории</vt:lpstr>
      <vt:lpstr>Слайд 18</vt:lpstr>
      <vt:lpstr>вся дуга окружности радиуса R разделена на 4 большие и 4 малые части, которые чередуются одна за другой. Большая часть в два раза длиннее малой. Определить площадь восьмиугольника, вершинами которого являются точки деления дуги окружности.</vt:lpstr>
      <vt:lpstr>заключение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РЕФЕРАТ  по геометрии на тему «Вписанные и описанные окружности»</dc:title>
  <dc:creator>кирьянова</dc:creator>
  <cp:lastModifiedBy>Admin</cp:lastModifiedBy>
  <cp:revision>87</cp:revision>
  <dcterms:created xsi:type="dcterms:W3CDTF">2011-06-07T05:06:02Z</dcterms:created>
  <dcterms:modified xsi:type="dcterms:W3CDTF">2013-12-16T14:09:22Z</dcterms:modified>
</cp:coreProperties>
</file>