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1"/>
  </p:handoutMasterIdLst>
  <p:sldIdLst>
    <p:sldId id="256" r:id="rId3"/>
    <p:sldId id="276" r:id="rId4"/>
    <p:sldId id="258" r:id="rId5"/>
    <p:sldId id="259" r:id="rId6"/>
    <p:sldId id="273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2" r:id="rId17"/>
    <p:sldId id="269" r:id="rId18"/>
    <p:sldId id="257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B13"/>
    <a:srgbClr val="C36C2B"/>
    <a:srgbClr val="E1A679"/>
    <a:srgbClr val="993300"/>
    <a:srgbClr val="3D5C7B"/>
    <a:srgbClr val="618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9.wmf"/><Relationship Id="rId2" Type="http://schemas.openxmlformats.org/officeDocument/2006/relationships/image" Target="../media/image13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A5A3B-246C-42A6-8CF8-006704783B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C2C-8FA5-461E-9C41-9051A49B167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41472" y="979806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9557" y="404664"/>
            <a:ext cx="3836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63888" y="3263493"/>
            <a:ext cx="45065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33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МЕДИАНА, </a:t>
            </a:r>
            <a:endParaRPr lang="ru-RU" sz="4000" b="1" dirty="0" smtClean="0">
              <a:solidFill>
                <a:srgbClr val="833B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833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БИССЕКТРИСА</a:t>
            </a:r>
            <a:endParaRPr lang="ru-RU" sz="4000" b="1" dirty="0" smtClean="0">
              <a:solidFill>
                <a:srgbClr val="833B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833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ВЫСОТА</a:t>
            </a:r>
            <a:endParaRPr lang="ru-RU" sz="4000" b="1" dirty="0" smtClean="0">
              <a:solidFill>
                <a:srgbClr val="833B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833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</a:t>
            </a:r>
            <a:endParaRPr lang="ru-RU" sz="4000" b="1" dirty="0">
              <a:solidFill>
                <a:srgbClr val="833B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095" y="5818038"/>
            <a:ext cx="3872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rgbClr val="E1A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rgbClr val="E1A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  <a:endParaRPr lang="ru-RU" b="1" dirty="0" smtClean="0">
              <a:solidFill>
                <a:srgbClr val="E1A6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E1A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256 ГО ЗАТО Фокино</a:t>
            </a:r>
            <a:endParaRPr lang="ru-RU" b="1" dirty="0" smtClean="0">
              <a:solidFill>
                <a:srgbClr val="E1A6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E1A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</a:t>
            </a:r>
            <a:endParaRPr lang="ru-RU" b="1" dirty="0">
              <a:solidFill>
                <a:srgbClr val="E1A6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i.pinimg.com/originals/9a/85/c2/9a85c209e3d55f08a372c8cf20e94a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249" y="2546986"/>
            <a:ext cx="2592288" cy="41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DD131-73DE-42B6-BAE1-209A3D40B5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08658-22C9-4A05-A6D2-3159074AB1C6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DD131-73DE-42B6-BAE1-209A3D40B5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08658-22C9-4A05-A6D2-3159074AB1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DD131-73DE-42B6-BAE1-209A3D40B5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08658-22C9-4A05-A6D2-3159074AB1C6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DD131-73DE-42B6-BAE1-209A3D40B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08658-22C9-4A05-A6D2-3159074AB1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DD131-73DE-42B6-BAE1-209A3D40B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08658-22C9-4A05-A6D2-3159074AB1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332656"/>
            <a:ext cx="8784976" cy="1368152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95936" y="1808019"/>
            <a:ext cx="3867600" cy="48245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 userDrawn="1"/>
        </p:nvSpPr>
        <p:spPr>
          <a:xfrm>
            <a:off x="1641149" y="4437112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 userDrawn="1"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i.pinimg.com/originals/9a/85/c2/9a85c209e3d55f08a372c8cf20e94a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31" y="3645023"/>
            <a:ext cx="1727314" cy="2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Равнобедренный треугольник 15"/>
          <p:cNvSpPr/>
          <p:nvPr userDrawn="1"/>
        </p:nvSpPr>
        <p:spPr>
          <a:xfrm rot="10800000">
            <a:off x="7927772" y="1808019"/>
            <a:ext cx="1036716" cy="715420"/>
          </a:xfrm>
          <a:prstGeom prst="triangle">
            <a:avLst/>
          </a:prstGeom>
          <a:solidFill>
            <a:srgbClr val="C36C2B"/>
          </a:solidFill>
          <a:ln w="47625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575556" y="2132856"/>
            <a:ext cx="7992888" cy="792088"/>
          </a:xfrm>
          <a:prstGeom prst="rect">
            <a:avLst/>
          </a:prstGeom>
          <a:solidFill>
            <a:schemeClr val="bg1"/>
          </a:solidFill>
          <a:ln w="4445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75556" y="3072537"/>
            <a:ext cx="7992888" cy="792088"/>
          </a:xfrm>
          <a:prstGeom prst="rect">
            <a:avLst/>
          </a:prstGeom>
          <a:solidFill>
            <a:schemeClr val="bg1"/>
          </a:solidFill>
          <a:ln w="4445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75556" y="4020450"/>
            <a:ext cx="7992888" cy="792088"/>
          </a:xfrm>
          <a:prstGeom prst="rect">
            <a:avLst/>
          </a:prstGeom>
          <a:solidFill>
            <a:schemeClr val="bg1"/>
          </a:solidFill>
          <a:ln w="4445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5556" y="4961247"/>
            <a:ext cx="7992888" cy="792088"/>
          </a:xfrm>
          <a:prstGeom prst="rect">
            <a:avLst/>
          </a:prstGeom>
          <a:solidFill>
            <a:schemeClr val="bg1"/>
          </a:solidFill>
          <a:ln w="4445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332656"/>
            <a:ext cx="8784976" cy="1368152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 userDrawn="1"/>
        </p:nvSpPr>
        <p:spPr>
          <a:xfrm rot="10800000">
            <a:off x="7927772" y="1343098"/>
            <a:ext cx="1036716" cy="715420"/>
          </a:xfrm>
          <a:prstGeom prst="triangle">
            <a:avLst/>
          </a:prstGeom>
          <a:solidFill>
            <a:srgbClr val="C36C2B"/>
          </a:solidFill>
          <a:ln w="47625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rot="5400000">
            <a:off x="3949658" y="1250758"/>
            <a:ext cx="3816424" cy="529258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 userDrawn="1"/>
        </p:nvSpPr>
        <p:spPr>
          <a:xfrm>
            <a:off x="1641149" y="4437112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 userDrawn="1"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 userDrawn="1"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i.pinimg.com/originals/9a/85/c2/9a85c209e3d55f08a372c8cf20e94a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31" y="3645023"/>
            <a:ext cx="1727314" cy="2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 userDrawn="1"/>
        </p:nvSpPr>
        <p:spPr>
          <a:xfrm>
            <a:off x="179512" y="332656"/>
            <a:ext cx="8784976" cy="1368152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 userDrawn="1"/>
        </p:nvSpPr>
        <p:spPr>
          <a:xfrm rot="10800000">
            <a:off x="7927772" y="1808019"/>
            <a:ext cx="1036716" cy="715420"/>
          </a:xfrm>
          <a:prstGeom prst="triangle">
            <a:avLst/>
          </a:prstGeom>
          <a:solidFill>
            <a:srgbClr val="C36C2B"/>
          </a:solidFill>
          <a:ln w="47625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95936" y="2564904"/>
            <a:ext cx="4608512" cy="720080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i.pinimg.com/originals/9a/85/c2/9a85c209e3d55f08a372c8cf20e94a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249" y="2546986"/>
            <a:ext cx="2592288" cy="41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handmade.minemegashop.ru/pictures/1024399040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48" y="4797151"/>
            <a:ext cx="1478349" cy="1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.mds.yandex.net/get-mpic/4362548/img_id8352221395672258214.jpeg/ori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038">
            <a:off x="6777562" y="3279277"/>
            <a:ext cx="1597410" cy="21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79512" y="332656"/>
            <a:ext cx="8784976" cy="1368152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 userDrawn="1"/>
        </p:nvSpPr>
        <p:spPr>
          <a:xfrm rot="10800000">
            <a:off x="7927772" y="1808019"/>
            <a:ext cx="1036716" cy="715420"/>
          </a:xfrm>
          <a:prstGeom prst="triangle">
            <a:avLst/>
          </a:prstGeom>
          <a:solidFill>
            <a:srgbClr val="C36C2B"/>
          </a:solidFill>
          <a:ln w="47625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rot="5400000">
            <a:off x="3949658" y="1250758"/>
            <a:ext cx="3816424" cy="529258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9512" y="332656"/>
            <a:ext cx="8784976" cy="1368152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23528" y="2778487"/>
            <a:ext cx="3384376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23528" y="3718168"/>
            <a:ext cx="3384376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23528" y="4666081"/>
            <a:ext cx="3384376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23528" y="5606878"/>
            <a:ext cx="3384376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 rot="10800000">
            <a:off x="7927772" y="1808019"/>
            <a:ext cx="1036716" cy="715420"/>
          </a:xfrm>
          <a:prstGeom prst="triangle">
            <a:avLst/>
          </a:prstGeom>
          <a:solidFill>
            <a:srgbClr val="C36C2B"/>
          </a:solidFill>
          <a:ln w="47625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i.pinimg.com/originals/9a/85/c2/9a85c209e3d55f08a372c8cf20e94a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31" y="3645023"/>
            <a:ext cx="1727314" cy="2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 rot="5400000">
            <a:off x="2217602" y="-481298"/>
            <a:ext cx="4752528" cy="7820596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43608" y="476672"/>
            <a:ext cx="7128792" cy="1152128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Медиана, биссектриса и высота треугольника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.pinimg.com/originals/9a/85/c2/9a85c209e3d55f08a372c8cf20e94a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31" y="3645023"/>
            <a:ext cx="1727314" cy="2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332656"/>
            <a:ext cx="8784976" cy="1368152"/>
          </a:xfrm>
          <a:prstGeom prst="rect">
            <a:avLst/>
          </a:prstGeom>
          <a:solidFill>
            <a:srgbClr val="833B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95936" y="1808019"/>
            <a:ext cx="3867600" cy="48245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i.pinimg.com/originals/9a/85/c2/9a85c209e3d55f08a372c8cf20e94a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31" y="3645023"/>
            <a:ext cx="1727314" cy="2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Равнобедренный треугольник 15"/>
          <p:cNvSpPr/>
          <p:nvPr userDrawn="1"/>
        </p:nvSpPr>
        <p:spPr>
          <a:xfrm rot="10800000">
            <a:off x="7927772" y="1808019"/>
            <a:ext cx="1036716" cy="715420"/>
          </a:xfrm>
          <a:prstGeom prst="triangle">
            <a:avLst/>
          </a:prstGeom>
          <a:solidFill>
            <a:srgbClr val="C36C2B"/>
          </a:solidFill>
          <a:ln w="47625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3528" y="2778487"/>
            <a:ext cx="3816424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23528" y="3718168"/>
            <a:ext cx="3816424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23528" y="4666081"/>
            <a:ext cx="3816424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23528" y="5606878"/>
            <a:ext cx="3816424" cy="792088"/>
          </a:xfrm>
          <a:prstGeom prst="rect">
            <a:avLst/>
          </a:prstGeom>
          <a:solidFill>
            <a:schemeClr val="bg1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5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312189_16-p-sinie-treugolniki-fon-19.jp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catherineasquithgallery.com/uploads/posts/2021-02/1613312189_16-p-sinie-treugolniki-fon-19.jpg" TargetMode="External"/><Relationship Id="rId1" Type="http://schemas.openxmlformats.org/officeDocument/2006/relationships/hyperlink" Target="https://img2.freepng.ru/20180712/iwy/kisspng-school-drawing-education-clip-art-escuela-5b475e5c529732.5598798115314038683383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znanio.ru/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5" Type="http://schemas.openxmlformats.org/officeDocument/2006/relationships/slideLayout" Target="../slideLayouts/slideLayout8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7.wmf"/><Relationship Id="rId2" Type="http://schemas.openxmlformats.org/officeDocument/2006/relationships/oleObject" Target="../embeddings/oleObject9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6530" y="5840730"/>
            <a:ext cx="5139690" cy="87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1469"/>
            <a:ext cx="84701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АВС высота ВК делит сторону АС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градусная мера угла А равна 48</a:t>
            </a:r>
            <a:r>
              <a:rPr lang="ru-R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угла С?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2030" y="2026162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4174" y="59025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5574" y="59053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62030" y="5892983"/>
            <a:ext cx="38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33" idx="3"/>
          </p:cNvCxnSpPr>
          <p:nvPr/>
        </p:nvCxnSpPr>
        <p:spPr>
          <a:xfrm flipH="1">
            <a:off x="5956955" y="2542150"/>
            <a:ext cx="5215" cy="336318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>
            <a:off x="4459099" y="2520955"/>
            <a:ext cx="2995712" cy="3384376"/>
          </a:xfrm>
          <a:prstGeom prst="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овина рамки 33"/>
          <p:cNvSpPr/>
          <p:nvPr/>
        </p:nvSpPr>
        <p:spPr>
          <a:xfrm rot="5400000">
            <a:off x="5977028" y="5561111"/>
            <a:ext cx="349702" cy="314043"/>
          </a:xfrm>
          <a:prstGeom prst="halfFrame">
            <a:avLst>
              <a:gd name="adj1" fmla="val 0"/>
              <a:gd name="adj2" fmla="val 13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5192718" y="5760538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677035" y="5734365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52723">
            <a:off x="3943781" y="5545997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698566" y="540514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9399" y="2499760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99399" y="4509120"/>
            <a:ext cx="114408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78923" y="5510025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78923" y="3501008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63683" y="5202977"/>
            <a:ext cx="4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16626850">
            <a:off x="6953922" y="5596384"/>
            <a:ext cx="914400" cy="914400"/>
          </a:xfrm>
          <a:prstGeom prst="arc">
            <a:avLst>
              <a:gd name="adj1" fmla="val 16843870"/>
              <a:gd name="adj2" fmla="val 20288102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635383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9" grpId="0"/>
      <p:bldP spid="48" grpId="0" animBg="1"/>
      <p:bldP spid="48" grpId="1" animBg="1"/>
      <p:bldP spid="47" grpId="0" animBg="1"/>
      <p:bldP spid="47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971" y="332656"/>
            <a:ext cx="71000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ABC биссектриса ВК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 АС, АС = 18 см.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2030" y="2026162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4174" y="59025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5574" y="59053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2030" y="5892983"/>
            <a:ext cx="38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endCxn id="26" idx="3"/>
          </p:cNvCxnSpPr>
          <p:nvPr/>
        </p:nvCxnSpPr>
        <p:spPr>
          <a:xfrm flipH="1">
            <a:off x="5956955" y="2542150"/>
            <a:ext cx="5215" cy="336318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4459099" y="2520955"/>
            <a:ext cx="2995712" cy="3384376"/>
          </a:xfrm>
          <a:prstGeom prst="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овина рамки 26"/>
          <p:cNvSpPr/>
          <p:nvPr/>
        </p:nvSpPr>
        <p:spPr>
          <a:xfrm rot="5400000">
            <a:off x="5977028" y="5561111"/>
            <a:ext cx="349702" cy="314043"/>
          </a:xfrm>
          <a:prstGeom prst="halfFrame">
            <a:avLst>
              <a:gd name="adj1" fmla="val 0"/>
              <a:gd name="adj2" fmla="val 13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Дуга 29"/>
          <p:cNvSpPr/>
          <p:nvPr/>
        </p:nvSpPr>
        <p:spPr>
          <a:xfrm rot="6758142">
            <a:off x="5597352" y="2653111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9289761">
            <a:off x="5481099" y="2653906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 со стрелкой вверх 31"/>
          <p:cNvSpPr/>
          <p:nvPr/>
        </p:nvSpPr>
        <p:spPr>
          <a:xfrm>
            <a:off x="5524790" y="6039375"/>
            <a:ext cx="859116" cy="630546"/>
          </a:xfrm>
          <a:prstGeom prst="upArrowCallout">
            <a:avLst>
              <a:gd name="adj1" fmla="val 25000"/>
              <a:gd name="adj2" fmla="val 18949"/>
              <a:gd name="adj3" fmla="val 16899"/>
              <a:gd name="adj4" fmla="val 53528"/>
            </a:avLst>
          </a:prstGeom>
          <a:solidFill>
            <a:srgbClr val="833B13"/>
          </a:solidFill>
          <a:ln w="4445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endCxn id="26" idx="4"/>
          </p:cNvCxnSpPr>
          <p:nvPr/>
        </p:nvCxnSpPr>
        <p:spPr>
          <a:xfrm flipV="1">
            <a:off x="5962170" y="5905331"/>
            <a:ext cx="1492641" cy="9647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55576" y="4509120"/>
            <a:ext cx="1187903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56896" y="3501008"/>
            <a:ext cx="1203668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9399" y="2499760"/>
            <a:ext cx="114408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89028" y="5517232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16319 0.003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30" idx="2"/>
          </p:cNvCxnSpPr>
          <p:nvPr/>
        </p:nvCxnSpPr>
        <p:spPr>
          <a:xfrm flipH="1">
            <a:off x="6516216" y="2414693"/>
            <a:ext cx="494367" cy="2828203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55576" y="4509120"/>
            <a:ext cx="1187903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9028" y="3501008"/>
            <a:ext cx="1138368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399" y="2499760"/>
            <a:ext cx="114408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972" y="321470"/>
            <a:ext cx="84701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BD - медиана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ABC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BЕ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BDC.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равняется длина линии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линия AC равна 20 см?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9028" y="5517232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812360" y="1450520"/>
            <a:ext cx="1296144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5717891" y="2367805"/>
            <a:ext cx="1292692" cy="2872965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15658" y="19530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9912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1062" y="5242895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4105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952480" y="2362576"/>
            <a:ext cx="3312368" cy="2880320"/>
          </a:xfrm>
          <a:prstGeom prst="triangle">
            <a:avLst>
              <a:gd name="adj" fmla="val 92512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330155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6084168" y="5110451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156176" y="5100969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824681" y="5117807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896689" y="5108325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3952479" y="476672"/>
            <a:ext cx="187473" cy="216024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5744219" y="5250251"/>
            <a:ext cx="746321" cy="1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Равнобедренный треугольник 43"/>
          <p:cNvSpPr/>
          <p:nvPr/>
        </p:nvSpPr>
        <p:spPr>
          <a:xfrm rot="10800000" flipV="1">
            <a:off x="5452273" y="5275357"/>
            <a:ext cx="911964" cy="1405792"/>
          </a:xfrm>
          <a:prstGeom prst="triangle">
            <a:avLst>
              <a:gd name="adj" fmla="val 67230"/>
            </a:avLst>
          </a:prstGeom>
          <a:solidFill>
            <a:srgbClr val="833B13"/>
          </a:solidFill>
          <a:ln w="5080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84168" y="6039940"/>
            <a:ext cx="1116632" cy="641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8212 -0.002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27269" y="3535884"/>
            <a:ext cx="124015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10569742">
            <a:off x="6316316" y="2400813"/>
            <a:ext cx="466691" cy="581102"/>
          </a:xfrm>
          <a:prstGeom prst="arc">
            <a:avLst>
              <a:gd name="adj1" fmla="val 15441925"/>
              <a:gd name="adj2" fmla="val 1971915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509120"/>
            <a:ext cx="1187903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7246" y="5516867"/>
            <a:ext cx="125394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21469"/>
            <a:ext cx="8833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градусной мере равняется угол BAC в случае,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является биссектрисой треугольника АВС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треугольника BАD равняется 35°?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484872"/>
            <a:ext cx="1221071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812360" y="1450520"/>
            <a:ext cx="1296144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5854418" y="2385846"/>
            <a:ext cx="947513" cy="28803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15658" y="195302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79912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41062" y="5242895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0555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3952480" y="2362576"/>
            <a:ext cx="3312368" cy="2880320"/>
          </a:xfrm>
          <a:prstGeom prst="triangle">
            <a:avLst>
              <a:gd name="adj" fmla="val 86439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0800000">
            <a:off x="6156175" y="2330730"/>
            <a:ext cx="1108672" cy="914400"/>
          </a:xfrm>
          <a:prstGeom prst="arc">
            <a:avLst>
              <a:gd name="adj1" fmla="val 14522638"/>
              <a:gd name="adj2" fmla="val 20288102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015935" y="3126080"/>
            <a:ext cx="4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400997" flipH="1">
            <a:off x="4834348" y="2279019"/>
            <a:ext cx="1681932" cy="798465"/>
          </a:xfrm>
          <a:prstGeom prst="triangle">
            <a:avLst>
              <a:gd name="adj" fmla="val 68010"/>
            </a:avLst>
          </a:prstGeom>
          <a:solidFill>
            <a:srgbClr val="833B13"/>
          </a:solidFill>
          <a:ln w="5080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930929" y="2492896"/>
            <a:ext cx="1085006" cy="641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34096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4" grpId="0"/>
      <p:bldP spid="45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3778"/>
            <a:ext cx="82102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равностороннем треугольнике КМР проведена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МА. Периметр треугольника КМР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см. Чему равна длина отрезка АК?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9399" y="2499760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509120"/>
            <a:ext cx="1187903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510025"/>
            <a:ext cx="1171827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016483" y="1871050"/>
            <a:ext cx="3469114" cy="3379502"/>
            <a:chOff x="4016483" y="1715920"/>
            <a:chExt cx="3469114" cy="4316608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4283968" y="2165940"/>
              <a:ext cx="3015520" cy="3334534"/>
            </a:xfrm>
            <a:prstGeom prst="triangle">
              <a:avLst>
                <a:gd name="adj" fmla="val 4992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16483" y="5431400"/>
              <a:ext cx="393056" cy="58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2948" y="1715920"/>
              <a:ext cx="458780" cy="58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3379" y="5442847"/>
              <a:ext cx="372218" cy="58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78923" y="3501008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884368" y="1450520"/>
            <a:ext cx="1108724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>
            <a:stCxn id="4" idx="0"/>
            <a:endCxn id="4" idx="3"/>
          </p:cNvCxnSpPr>
          <p:nvPr/>
        </p:nvCxnSpPr>
        <p:spPr>
          <a:xfrm>
            <a:off x="5789497" y="2223374"/>
            <a:ext cx="0" cy="261063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6622829">
            <a:off x="5404539" y="2095967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9289761">
            <a:off x="5332297" y="2091535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597997" y="4834004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>
            <a:off x="5359939" y="4935279"/>
            <a:ext cx="859116" cy="630546"/>
          </a:xfrm>
          <a:prstGeom prst="upArrowCallout">
            <a:avLst>
              <a:gd name="adj1" fmla="val 25000"/>
              <a:gd name="adj2" fmla="val 18949"/>
              <a:gd name="adj3" fmla="val 16899"/>
              <a:gd name="adj4" fmla="val 53528"/>
            </a:avLst>
          </a:prstGeom>
          <a:solidFill>
            <a:srgbClr val="833B13"/>
          </a:solidFill>
          <a:ln w="4445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endCxn id="4" idx="3"/>
          </p:cNvCxnSpPr>
          <p:nvPr/>
        </p:nvCxnSpPr>
        <p:spPr>
          <a:xfrm flipV="1">
            <a:off x="4284642" y="4834004"/>
            <a:ext cx="1504855" cy="2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35383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18837 -0.00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уга 28"/>
          <p:cNvSpPr/>
          <p:nvPr/>
        </p:nvSpPr>
        <p:spPr>
          <a:xfrm rot="19012660">
            <a:off x="4992414" y="3897376"/>
            <a:ext cx="936105" cy="914400"/>
          </a:xfrm>
          <a:prstGeom prst="arc">
            <a:avLst>
              <a:gd name="adj1" fmla="val 16231352"/>
              <a:gd name="adj2" fmla="val 21295760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548718"/>
            <a:ext cx="8764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равностороннем треугольнике ABC биссектрисы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AM пересекаются в 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MPN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826080" y="1502786"/>
            <a:ext cx="1296144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92097" y="1990010"/>
            <a:ext cx="3486746" cy="3488843"/>
            <a:chOff x="4016483" y="1576260"/>
            <a:chExt cx="3486746" cy="4456268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4283968" y="2165940"/>
              <a:ext cx="3015520" cy="3334534"/>
            </a:xfrm>
            <a:prstGeom prst="triangle">
              <a:avLst>
                <a:gd name="adj" fmla="val 49926"/>
              </a:avLst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6483" y="5431400"/>
              <a:ext cx="389850" cy="58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2762" y="1576260"/>
              <a:ext cx="389850" cy="58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3379" y="5442847"/>
              <a:ext cx="389850" cy="58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Прямая соединительная линия 17"/>
          <p:cNvCxnSpPr>
            <a:stCxn id="14" idx="1"/>
          </p:cNvCxnSpPr>
          <p:nvPr/>
        </p:nvCxnSpPr>
        <p:spPr>
          <a:xfrm>
            <a:off x="4712346" y="3756990"/>
            <a:ext cx="2251308" cy="12984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59162" y="3429000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endCxn id="14" idx="5"/>
          </p:cNvCxnSpPr>
          <p:nvPr/>
        </p:nvCxnSpPr>
        <p:spPr>
          <a:xfrm flipV="1">
            <a:off x="3959582" y="3756990"/>
            <a:ext cx="2260524" cy="12984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03597" y="3428998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6684" y="4208883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3556" y="3336664"/>
            <a:ext cx="4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Дуга 30"/>
          <p:cNvSpPr/>
          <p:nvPr/>
        </p:nvSpPr>
        <p:spPr>
          <a:xfrm rot="14557873">
            <a:off x="6274631" y="4699707"/>
            <a:ext cx="522024" cy="552599"/>
          </a:xfrm>
          <a:prstGeom prst="arc">
            <a:avLst>
              <a:gd name="adj1" fmla="val 16313396"/>
              <a:gd name="adj2" fmla="val 7914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7020462">
            <a:off x="6356298" y="4563105"/>
            <a:ext cx="522024" cy="456934"/>
          </a:xfrm>
          <a:prstGeom prst="arc">
            <a:avLst>
              <a:gd name="adj1" fmla="val 16313396"/>
              <a:gd name="adj2" fmla="val 7914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17681">
            <a:off x="4127123" y="4638599"/>
            <a:ext cx="522024" cy="552599"/>
          </a:xfrm>
          <a:prstGeom prst="arc">
            <a:avLst>
              <a:gd name="adj1" fmla="val 16313396"/>
              <a:gd name="adj2" fmla="val 7914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21179967">
            <a:off x="4044549" y="4514055"/>
            <a:ext cx="522024" cy="456934"/>
          </a:xfrm>
          <a:prstGeom prst="arc">
            <a:avLst>
              <a:gd name="adj1" fmla="val 16313396"/>
              <a:gd name="adj2" fmla="val 7914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3469126" flipH="1">
            <a:off x="5551461" y="2275363"/>
            <a:ext cx="865436" cy="1735664"/>
          </a:xfrm>
          <a:prstGeom prst="triangle">
            <a:avLst>
              <a:gd name="adj" fmla="val 68010"/>
            </a:avLst>
          </a:prstGeom>
          <a:solidFill>
            <a:srgbClr val="833B13"/>
          </a:solidFill>
          <a:ln w="5080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19903349">
            <a:off x="5802952" y="2593300"/>
            <a:ext cx="1085006" cy="641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120º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9399" y="2499760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5576" y="4509120"/>
            <a:ext cx="1187903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3728" y="5510025"/>
            <a:ext cx="1171827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78923" y="3501008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1635383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0" grpId="0"/>
      <p:bldP spid="36" grpId="0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00722"/>
            <a:ext cx="75576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острый угол между биссектрисами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острых углов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треугольника.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 градусах.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812360" y="1450520"/>
            <a:ext cx="1296144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flipH="1">
            <a:off x="4572000" y="2165940"/>
            <a:ext cx="2376264" cy="4071372"/>
          </a:xfrm>
          <a:prstGeom prst="rt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" idx="4"/>
          </p:cNvCxnSpPr>
          <p:nvPr/>
        </p:nvCxnSpPr>
        <p:spPr>
          <a:xfrm flipV="1">
            <a:off x="4572000" y="4797152"/>
            <a:ext cx="2376264" cy="144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" idx="0"/>
          </p:cNvCxnSpPr>
          <p:nvPr/>
        </p:nvCxnSpPr>
        <p:spPr>
          <a:xfrm flipH="1">
            <a:off x="5868144" y="2165940"/>
            <a:ext cx="1080120" cy="4071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31802" y="60932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48264" y="18082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3699" y="609329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Дуга 41"/>
          <p:cNvSpPr/>
          <p:nvPr/>
        </p:nvSpPr>
        <p:spPr>
          <a:xfrm rot="628344">
            <a:off x="4648695" y="5606254"/>
            <a:ext cx="522024" cy="456934"/>
          </a:xfrm>
          <a:prstGeom prst="arc">
            <a:avLst>
              <a:gd name="adj1" fmla="val 16313396"/>
              <a:gd name="adj2" fmla="val 7914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1717681">
            <a:off x="4776594" y="5830525"/>
            <a:ext cx="522024" cy="552599"/>
          </a:xfrm>
          <a:prstGeom prst="arc">
            <a:avLst>
              <a:gd name="adj1" fmla="val 16313396"/>
              <a:gd name="adj2" fmla="val 7914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8389754">
            <a:off x="6343261" y="2136127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8389754">
            <a:off x="6326500" y="2312878"/>
            <a:ext cx="914400" cy="914400"/>
          </a:xfrm>
          <a:prstGeom prst="arc">
            <a:avLst>
              <a:gd name="adj1" fmla="val 17116984"/>
              <a:gd name="adj2" fmla="val 2145303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919403" y="4566319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58" y="6221307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Дуга 48"/>
          <p:cNvSpPr/>
          <p:nvPr/>
        </p:nvSpPr>
        <p:spPr>
          <a:xfrm>
            <a:off x="5940152" y="4869160"/>
            <a:ext cx="569269" cy="475488"/>
          </a:xfrm>
          <a:prstGeom prst="arc">
            <a:avLst>
              <a:gd name="adj1" fmla="val 16231352"/>
              <a:gd name="adj2" fmla="val 21295760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365593" y="4381653"/>
            <a:ext cx="4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овина рамки 42"/>
          <p:cNvSpPr/>
          <p:nvPr/>
        </p:nvSpPr>
        <p:spPr>
          <a:xfrm>
            <a:off x="6586967" y="5866422"/>
            <a:ext cx="361297" cy="370890"/>
          </a:xfrm>
          <a:prstGeom prst="halfFrame">
            <a:avLst>
              <a:gd name="adj1" fmla="val 333"/>
              <a:gd name="adj2" fmla="val 3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77215" y="4889742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23728" y="3501008"/>
            <a:ext cx="1203668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97200" y="2482944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23728" y="5516867"/>
            <a:ext cx="11819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9120" y="4509120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далее 59">
            <a:hlinkClick r:id="" action="ppaction://noaction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омой 60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1634096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0800000">
            <a:off x="275396" y="2411350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0" grpId="0"/>
      <p:bldP spid="59" grpId="0" animBg="1"/>
      <p:bldP spid="59" grpId="1" animBg="1"/>
      <p:bldP spid="58" grpId="0" animBg="1"/>
      <p:bldP spid="58" grpId="1" animBg="1"/>
      <p:bldP spid="57" grpId="0" animBg="1"/>
      <p:bldP spid="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4132068"/>
            <a:ext cx="251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Мальчик с карандашом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376273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635000"/>
            <a:ext cx="635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hlinkClick r:id="rId1"/>
              </a:rPr>
              <a:t>Скачано с </a:t>
            </a:r>
            <a:r>
              <a:rPr lang="en-US" smtClean="0">
                <a:hlinkClick r:id="rId1"/>
              </a:rPr>
              <a:t>www.znanio.ru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сведения 21">
            <a:hlinkClick r:id="" action="ppaction://hlinkshowjump?jump=lastslide" highlightClick="1"/>
          </p:cNvPr>
          <p:cNvSpPr/>
          <p:nvPr/>
        </p:nvSpPr>
        <p:spPr>
          <a:xfrm>
            <a:off x="7434231" y="6460565"/>
            <a:ext cx="734008" cy="317075"/>
          </a:xfrm>
          <a:prstGeom prst="actionButtonInformation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398624" y="2498052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534016" y="2498052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3662536" y="2498052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4797928" y="2498052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5951864" y="2498052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1398624" y="3137544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2540848" y="3137544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3676240" y="3137544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4804760" y="3137544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5940152" y="3137544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1" action="ppaction://hlinksldjump" highlightClick="1"/>
          </p:cNvPr>
          <p:cNvSpPr/>
          <p:nvPr/>
        </p:nvSpPr>
        <p:spPr>
          <a:xfrm>
            <a:off x="1398624" y="3773628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2" action="ppaction://hlinksldjump" highlightClick="1"/>
          </p:cNvPr>
          <p:cNvSpPr/>
          <p:nvPr/>
        </p:nvSpPr>
        <p:spPr>
          <a:xfrm>
            <a:off x="2534016" y="3773628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3" action="ppaction://hlinksldjump" highlightClick="1"/>
          </p:cNvPr>
          <p:cNvSpPr/>
          <p:nvPr/>
        </p:nvSpPr>
        <p:spPr>
          <a:xfrm>
            <a:off x="3670560" y="3773628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4805952" y="3773628"/>
            <a:ext cx="1008112" cy="504056"/>
          </a:xfrm>
          <a:prstGeom prst="actionButtonBlank">
            <a:avLst/>
          </a:prstGeom>
          <a:solidFill>
            <a:srgbClr val="E1A6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endshow" highlightClick="1"/>
          </p:cNvPr>
          <p:cNvSpPr/>
          <p:nvPr/>
        </p:nvSpPr>
        <p:spPr>
          <a:xfrm rot="5400000">
            <a:off x="8494998" y="6248950"/>
            <a:ext cx="317075" cy="720080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B13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83" y="297700"/>
            <a:ext cx="86589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Отрезок, который начинается с вершины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с точкой противоположной стороны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 угол пополам,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… … …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457200" y="5784850"/>
          <a:ext cx="3119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Формула" r:id="rId2" imgW="28041600" imgH="3962400" progId="Equation.3">
                  <p:embed/>
                </p:oleObj>
              </mc:Choice>
              <mc:Fallback>
                <p:oleObj name="Формула" r:id="rId2" imgW="28041600" imgH="3962400" progId="Equation.3">
                  <p:embed/>
                  <p:pic>
                    <p:nvPicPr>
                      <p:cNvPr id="0" name="Изображение 4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84850"/>
                        <a:ext cx="3119438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404813" y="3881438"/>
          <a:ext cx="32210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Формула" r:id="rId4" imgW="28956000" imgH="4267200" progId="Equation.3">
                  <p:embed/>
                </p:oleObj>
              </mc:Choice>
              <mc:Fallback>
                <p:oleObj name="Формула" r:id="rId4" imgW="28956000" imgH="4267200" progId="Equation.3">
                  <p:embed/>
                  <p:pic>
                    <p:nvPicPr>
                      <p:cNvPr id="0" name="Изображение 4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881438"/>
                        <a:ext cx="3221037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471488" y="2968625"/>
          <a:ext cx="30892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Формула" r:id="rId6" imgW="27736800" imgH="3962400" progId="Equation.3">
                  <p:embed/>
                </p:oleObj>
              </mc:Choice>
              <mc:Fallback>
                <p:oleObj name="Формула" r:id="rId6" imgW="27736800" imgH="3962400" progId="Equation.3">
                  <p:embed/>
                  <p:pic>
                    <p:nvPicPr>
                      <p:cNvPr id="0" name="Изображение 4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968625"/>
                        <a:ext cx="3089275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574675" y="4795838"/>
          <a:ext cx="28749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Формула" r:id="rId8" imgW="25908000" imgH="4876800" progId="Equation.3">
                  <p:embed/>
                </p:oleObj>
              </mc:Choice>
              <mc:Fallback>
                <p:oleObj name="Формула" r:id="rId8" imgW="25908000" imgH="4876800" progId="Equation.3">
                  <p:embed/>
                  <p:pic>
                    <p:nvPicPr>
                      <p:cNvPr id="0" name="Изображение 4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95838"/>
                        <a:ext cx="2874963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23528" y="2778487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3718168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5606878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3" idx="0"/>
          </p:cNvCxnSpPr>
          <p:nvPr/>
        </p:nvCxnSpPr>
        <p:spPr>
          <a:xfrm flipH="1">
            <a:off x="5868145" y="2362576"/>
            <a:ext cx="947513" cy="2880320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15658" y="19530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9912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41062" y="5242895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0555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952480" y="2362576"/>
            <a:ext cx="3312368" cy="2880320"/>
          </a:xfrm>
          <a:prstGeom prst="triangle">
            <a:avLst>
              <a:gd name="adj" fmla="val 86439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10111606">
            <a:off x="6169931" y="2265666"/>
            <a:ext cx="914400" cy="914400"/>
          </a:xfrm>
          <a:prstGeom prst="arc">
            <a:avLst>
              <a:gd name="adj1" fmla="val 17343662"/>
              <a:gd name="adj2" fmla="val 2028810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7860276">
            <a:off x="6258006" y="2321287"/>
            <a:ext cx="914400" cy="914400"/>
          </a:xfrm>
          <a:prstGeom prst="arc">
            <a:avLst>
              <a:gd name="adj1" fmla="val 17343662"/>
              <a:gd name="adj2" fmla="val 2028810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52" y="321470"/>
            <a:ext cx="87831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Перпендикуляр, проведенный из вершины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прямой, которая содержит его противоположную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… … …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41807" y="2362576"/>
            <a:ext cx="0" cy="2880320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72163" y="19872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1062" y="5242895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8021" y="5218863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3952480" y="2362576"/>
            <a:ext cx="3312368" cy="2880320"/>
          </a:xfrm>
          <a:prstGeom prst="triangle">
            <a:avLst>
              <a:gd name="adj" fmla="val 23498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овина рамки 39"/>
          <p:cNvSpPr/>
          <p:nvPr/>
        </p:nvSpPr>
        <p:spPr>
          <a:xfrm rot="5400000">
            <a:off x="4744183" y="4886989"/>
            <a:ext cx="349702" cy="314043"/>
          </a:xfrm>
          <a:prstGeom prst="halfFrame">
            <a:avLst>
              <a:gd name="adj1" fmla="val 0"/>
              <a:gd name="adj2" fmla="val 13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457200" y="5784850"/>
          <a:ext cx="3119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Формула" r:id="rId2" imgW="28041600" imgH="3962400" progId="Equation.3">
                  <p:embed/>
                </p:oleObj>
              </mc:Choice>
              <mc:Fallback>
                <p:oleObj name="Формула" r:id="rId2" imgW="28041600" imgH="3962400" progId="Equation.3">
                  <p:embed/>
                  <p:pic>
                    <p:nvPicPr>
                      <p:cNvPr id="0" name="Изображение 5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84850"/>
                        <a:ext cx="3119438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404813" y="3881438"/>
          <a:ext cx="32210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Формула" r:id="rId4" imgW="28956000" imgH="4267200" progId="Equation.3">
                  <p:embed/>
                </p:oleObj>
              </mc:Choice>
              <mc:Fallback>
                <p:oleObj name="Формула" r:id="rId4" imgW="28956000" imgH="4267200" progId="Equation.3">
                  <p:embed/>
                  <p:pic>
                    <p:nvPicPr>
                      <p:cNvPr id="0" name="Изображение 5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881438"/>
                        <a:ext cx="3221037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369888" y="4798533"/>
          <a:ext cx="3292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Формула" r:id="rId6" imgW="29565600" imgH="4876800" progId="Equation.3">
                  <p:embed/>
                </p:oleObj>
              </mc:Choice>
              <mc:Fallback>
                <p:oleObj name="Формула" r:id="rId6" imgW="29565600" imgH="4876800" progId="Equation.3">
                  <p:embed/>
                  <p:pic>
                    <p:nvPicPr>
                      <p:cNvPr id="0" name="Изображение 5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4798533"/>
                        <a:ext cx="329247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629035" y="2924944"/>
          <a:ext cx="2773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Формула" r:id="rId8" imgW="24993600" imgH="3962400" progId="Equation.3">
                  <p:embed/>
                </p:oleObj>
              </mc:Choice>
              <mc:Fallback>
                <p:oleObj name="Формула" r:id="rId8" imgW="24993600" imgH="3962400" progId="Equation.3">
                  <p:embed/>
                  <p:pic>
                    <p:nvPicPr>
                      <p:cNvPr id="0" name="Изображение 5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5" y="2924944"/>
                        <a:ext cx="2773362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323528" y="5606878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3528" y="3718168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23528" y="4657607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6" grpId="0" animBg="1"/>
      <p:bldP spid="46" grpId="1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71" y="332656"/>
            <a:ext cx="8776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Отрезок, который соединяет вершину треугольника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серединой противоположной стороны,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азывается… … …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57200" y="5784850"/>
          <a:ext cx="3119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Формула" r:id="rId2" imgW="28041600" imgH="3962400" progId="Equation.3">
                  <p:embed/>
                </p:oleObj>
              </mc:Choice>
              <mc:Fallback>
                <p:oleObj name="Формула" r:id="rId2" imgW="28041600" imgH="3962400" progId="Equation.3">
                  <p:embed/>
                  <p:pic>
                    <p:nvPicPr>
                      <p:cNvPr id="0" name="Изображение 6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84850"/>
                        <a:ext cx="3119438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371475" y="4800145"/>
          <a:ext cx="3289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Формула" r:id="rId4" imgW="29565600" imgH="4876800" progId="Equation.3">
                  <p:embed/>
                </p:oleObj>
              </mc:Choice>
              <mc:Fallback>
                <p:oleObj name="Формула" r:id="rId4" imgW="29565600" imgH="4876800" progId="Equation.3">
                  <p:embed/>
                  <p:pic>
                    <p:nvPicPr>
                      <p:cNvPr id="0" name="Изображение 6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800145"/>
                        <a:ext cx="32893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71488" y="2968625"/>
          <a:ext cx="30892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Формула" r:id="rId6" imgW="27736800" imgH="3962400" progId="Equation.3">
                  <p:embed/>
                </p:oleObj>
              </mc:Choice>
              <mc:Fallback>
                <p:oleObj name="Формула" r:id="rId6" imgW="27736800" imgH="3962400" progId="Equation.3">
                  <p:embed/>
                  <p:pic>
                    <p:nvPicPr>
                      <p:cNvPr id="0" name="Изображение 6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968625"/>
                        <a:ext cx="3089275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612366" y="3933056"/>
          <a:ext cx="2806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Формула" r:id="rId8" imgW="25298400" imgH="4267200" progId="Equation.3">
                  <p:embed/>
                </p:oleObj>
              </mc:Choice>
              <mc:Fallback>
                <p:oleObj name="Формула" r:id="rId8" imgW="25298400" imgH="4267200" progId="Equation.3">
                  <p:embed/>
                  <p:pic>
                    <p:nvPicPr>
                      <p:cNvPr id="0" name="Изображение 6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66" y="3933056"/>
                        <a:ext cx="2806700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2778487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5606878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5717891" y="2367805"/>
            <a:ext cx="1292692" cy="2872965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15658" y="19530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1062" y="5242895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4105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3952480" y="2362576"/>
            <a:ext cx="3312368" cy="2880320"/>
          </a:xfrm>
          <a:prstGeom prst="triangle">
            <a:avLst>
              <a:gd name="adj" fmla="val 92512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670213"/>
            <a:ext cx="3384376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4871088" y="5108327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516216" y="5108326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21470"/>
            <a:ext cx="90263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треугольнике высота, проведенная к стороне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одновременно и медианой,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биссектрисой?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2030" y="2026162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4174" y="59025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5574" y="59053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2030" y="5892983"/>
            <a:ext cx="38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endCxn id="3" idx="3"/>
          </p:cNvCxnSpPr>
          <p:nvPr/>
        </p:nvCxnSpPr>
        <p:spPr>
          <a:xfrm flipH="1">
            <a:off x="5956955" y="2542150"/>
            <a:ext cx="5215" cy="3363181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авнобедренный треугольник 2"/>
          <p:cNvSpPr/>
          <p:nvPr/>
        </p:nvSpPr>
        <p:spPr>
          <a:xfrm>
            <a:off x="4459099" y="2520955"/>
            <a:ext cx="2995712" cy="3384376"/>
          </a:xfrm>
          <a:prstGeom prst="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овина рамки 29"/>
          <p:cNvSpPr/>
          <p:nvPr/>
        </p:nvSpPr>
        <p:spPr>
          <a:xfrm rot="5400000">
            <a:off x="5977028" y="5561111"/>
            <a:ext cx="349702" cy="314043"/>
          </a:xfrm>
          <a:prstGeom prst="halfFrame">
            <a:avLst>
              <a:gd name="adj1" fmla="val 0"/>
              <a:gd name="adj2" fmla="val 13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5164867" y="5760538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677035" y="5734365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rot="6758142">
            <a:off x="5597352" y="2653111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289761">
            <a:off x="5481099" y="2653906"/>
            <a:ext cx="914400" cy="914400"/>
          </a:xfrm>
          <a:prstGeom prst="arc">
            <a:avLst>
              <a:gd name="adj1" fmla="val 17583948"/>
              <a:gd name="adj2" fmla="val 208323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39552" y="2886499"/>
            <a:ext cx="33843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тупоугольном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2789" y="3816268"/>
            <a:ext cx="33843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остроугольном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9552" y="4778225"/>
            <a:ext cx="33843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прямоугольном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0547" y="5711222"/>
            <a:ext cx="33843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равнобедренном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3528" y="4670213"/>
            <a:ext cx="3816424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3914" y="3708256"/>
            <a:ext cx="3806038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2778487"/>
            <a:ext cx="3816424" cy="792088"/>
          </a:xfrm>
          <a:prstGeom prst="rect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0" grpId="0" animBg="1"/>
      <p:bldP spid="40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972" y="496413"/>
            <a:ext cx="7295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ABC отрезок BD - медиана.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 см. Найдите длину отрезка AD.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5717891" y="2367805"/>
            <a:ext cx="1292692" cy="2872965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15658" y="19530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912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41062" y="5242895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4105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3952480" y="2362576"/>
            <a:ext cx="3312368" cy="2880320"/>
          </a:xfrm>
          <a:prstGeom prst="triangle">
            <a:avLst>
              <a:gd name="adj" fmla="val 92512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871088" y="5108327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516216" y="5108326"/>
            <a:ext cx="11056" cy="2648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123728" y="3501008"/>
            <a:ext cx="1203668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7200" y="2482944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23728" y="5516867"/>
            <a:ext cx="11819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9120" y="4509120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0800000">
            <a:off x="275396" y="2411350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1634096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Выноска со стрелкой вверх 31"/>
          <p:cNvSpPr/>
          <p:nvPr/>
        </p:nvSpPr>
        <p:spPr>
          <a:xfrm>
            <a:off x="3574139" y="5299047"/>
            <a:ext cx="859116" cy="630546"/>
          </a:xfrm>
          <a:prstGeom prst="upArrowCallout">
            <a:avLst>
              <a:gd name="adj1" fmla="val 25000"/>
              <a:gd name="adj2" fmla="val 18949"/>
              <a:gd name="adj3" fmla="val 16899"/>
              <a:gd name="adj4" fmla="val 53528"/>
            </a:avLst>
          </a:prstGeom>
          <a:solidFill>
            <a:srgbClr val="833B13"/>
          </a:solidFill>
          <a:ln w="4445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18021 -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972" y="332656"/>
            <a:ext cx="85651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АВС стороны АВ, ВС и АС равны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 16 и 20 см соответственно, длина медианы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авна 10 см. Найдите периметр треугольника АВ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9" name="Picture 105" descr="http://zvonoknaurok.ru/Kirill/153/5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60084" r="63250" b="2763"/>
          <a:stretch>
            <a:fillRect/>
          </a:stretch>
        </p:blipFill>
        <p:spPr bwMode="auto">
          <a:xfrm>
            <a:off x="4096774" y="2348880"/>
            <a:ext cx="36645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rot="6752067">
            <a:off x="3999229" y="3930095"/>
            <a:ext cx="2763961" cy="838329"/>
          </a:xfrm>
          <a:prstGeom prst="triangle">
            <a:avLst>
              <a:gd name="adj" fmla="val 36930"/>
            </a:avLst>
          </a:prstGeom>
          <a:noFill/>
          <a:ln w="4445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4509120"/>
            <a:ext cx="1187903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56896" y="3501008"/>
            <a:ext cx="1203668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9399" y="2499760"/>
            <a:ext cx="114408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89028" y="5517232"/>
            <a:ext cx="1116632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79" y="45988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36C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rgbClr val="C36C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277595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66491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КМС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КР- биссектриса,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 = 78</a:t>
            </a:r>
            <a:r>
              <a:rPr lang="ru-R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градусная мера угла МКР?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7956376" y="1450520"/>
            <a:ext cx="1036716" cy="715420"/>
          </a:xfrm>
          <a:prstGeom prst="triangle">
            <a:avLst/>
          </a:prstGeom>
          <a:solidFill>
            <a:schemeClr val="accent1">
              <a:alpha val="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259084" y="6450453"/>
            <a:ext cx="734008" cy="341115"/>
          </a:xfrm>
          <a:prstGeom prst="actionButtonForwardNext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1" action="ppaction://hlinksldjump" highlightClick="1"/>
          </p:cNvPr>
          <p:cNvSpPr/>
          <p:nvPr/>
        </p:nvSpPr>
        <p:spPr>
          <a:xfrm>
            <a:off x="7396607" y="6453335"/>
            <a:ext cx="734008" cy="338705"/>
          </a:xfrm>
          <a:prstGeom prst="actionButtonHome">
            <a:avLst/>
          </a:prstGeom>
          <a:solidFill>
            <a:srgbClr val="C36C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44" idx="0"/>
          </p:cNvCxnSpPr>
          <p:nvPr/>
        </p:nvCxnSpPr>
        <p:spPr>
          <a:xfrm flipH="1">
            <a:off x="5868145" y="2362576"/>
            <a:ext cx="947513" cy="2880320"/>
          </a:xfrm>
          <a:prstGeom prst="line">
            <a:avLst/>
          </a:prstGeom>
          <a:ln w="41275">
            <a:solidFill>
              <a:srgbClr val="C3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15658" y="195302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9912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41062" y="5242895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0555" y="5242896"/>
            <a:ext cx="4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3952480" y="2362576"/>
            <a:ext cx="3312368" cy="2880320"/>
          </a:xfrm>
          <a:prstGeom prst="triangle">
            <a:avLst>
              <a:gd name="adj" fmla="val 86439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10111606">
            <a:off x="6169931" y="2265666"/>
            <a:ext cx="914400" cy="914400"/>
          </a:xfrm>
          <a:prstGeom prst="arc">
            <a:avLst>
              <a:gd name="adj1" fmla="val 17343662"/>
              <a:gd name="adj2" fmla="val 20288102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7961061">
            <a:off x="6260943" y="2141879"/>
            <a:ext cx="914400" cy="914400"/>
          </a:xfrm>
          <a:prstGeom prst="arc">
            <a:avLst>
              <a:gd name="adj1" fmla="val 17343662"/>
              <a:gd name="adj2" fmla="val 8332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072092" y="2996266"/>
            <a:ext cx="4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flipH="1">
            <a:off x="4860030" y="2276871"/>
            <a:ext cx="1481869" cy="798465"/>
          </a:xfrm>
          <a:prstGeom prst="triangle">
            <a:avLst>
              <a:gd name="adj" fmla="val 68010"/>
            </a:avLst>
          </a:prstGeom>
          <a:solidFill>
            <a:srgbClr val="833B13"/>
          </a:solidFill>
          <a:ln w="50800">
            <a:solidFill>
              <a:srgbClr val="C3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30929" y="2492896"/>
            <a:ext cx="1085006" cy="641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127269" y="3535884"/>
            <a:ext cx="124015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5576" y="4509120"/>
            <a:ext cx="1187903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87246" y="5516867"/>
            <a:ext cx="1253940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55576" y="2484872"/>
            <a:ext cx="1221071" cy="64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1667224" y="2428095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1634096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0800000">
            <a:off x="251520" y="4437112"/>
            <a:ext cx="2160240" cy="1782674"/>
          </a:xfrm>
          <a:prstGeom prst="triangle">
            <a:avLst/>
          </a:prstGeom>
          <a:solidFill>
            <a:srgbClr val="C36C2B"/>
          </a:solidFill>
          <a:ln w="50800">
            <a:solidFill>
              <a:srgbClr val="833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WPS Presentation</Application>
  <PresentationFormat>Экран (4:3)</PresentationFormat>
  <Paragraphs>346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95</cp:revision>
  <dcterms:created xsi:type="dcterms:W3CDTF">2021-11-25T01:49:00Z</dcterms:created>
  <dcterms:modified xsi:type="dcterms:W3CDTF">2024-11-02T15:06:17Z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831B280B9D61415B97CE2EC214810AB9_12</vt:lpwstr>
  </property>
  <property fmtid="{D5CDD505-2E9C-101B-9397-08002B2CF9AE}" pid="3" name="KSOProductBuildVer">
    <vt:lpwstr>1049-12.2.0.18607</vt:lpwstr>
  </property>
</Properties>
</file>