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0441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9575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8559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1183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56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227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9310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04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7055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3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86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465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29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4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Социальная </a:t>
            </a:r>
            <a:r>
              <a:rPr lang="ru-RU" sz="6600" b="1" dirty="0">
                <a:latin typeface="Corbel" panose="020B0503020204020204" pitchFamily="34" charset="0"/>
              </a:rPr>
              <a:t>реклама предлагает не посещать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Трансильванию</a:t>
            </a:r>
            <a:r>
              <a:rPr lang="ru-RU" sz="6600" b="1" dirty="0">
                <a:latin typeface="Corbel" panose="020B0503020204020204" pitchFamily="34" charset="0"/>
              </a:rPr>
              <a:t>, а лучше… </a:t>
            </a:r>
            <a:r>
              <a:rPr lang="ru-RU" sz="6600" dirty="0">
                <a:latin typeface="Corbel" panose="020B0503020204020204" pitchFamily="34" charset="0"/>
              </a:rPr>
              <a:t>  </a:t>
            </a:r>
            <a:br>
              <a:rPr lang="ru-RU" sz="6600" dirty="0">
                <a:latin typeface="Corbel" panose="020B0503020204020204" pitchFamily="34" charset="0"/>
              </a:rPr>
            </a:b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 1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Полететь </a:t>
            </a:r>
            <a:r>
              <a:rPr lang="ru-RU" sz="6600" dirty="0">
                <a:latin typeface="Corbel" panose="020B0503020204020204" pitchFamily="34" charset="0"/>
              </a:rPr>
              <a:t>в космос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</a:t>
            </a:r>
            <a:r>
              <a:rPr lang="ru-RU" sz="6600" dirty="0" smtClean="0">
                <a:latin typeface="Corbel" panose="020B0503020204020204" pitchFamily="34" charset="0"/>
              </a:rPr>
              <a:t>Стать </a:t>
            </a:r>
            <a:r>
              <a:rPr lang="ru-RU" sz="6600" dirty="0">
                <a:latin typeface="Corbel" panose="020B0503020204020204" pitchFamily="34" charset="0"/>
              </a:rPr>
              <a:t>донором крови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</a:t>
            </a:r>
            <a:r>
              <a:rPr lang="ru-RU" sz="6600" dirty="0" smtClean="0">
                <a:latin typeface="Corbel" panose="020B0503020204020204" pitchFamily="34" charset="0"/>
              </a:rPr>
              <a:t>Выучить </a:t>
            </a:r>
            <a:r>
              <a:rPr lang="ru-RU" sz="6600" dirty="0">
                <a:latin typeface="Corbel" panose="020B0503020204020204" pitchFamily="34" charset="0"/>
              </a:rPr>
              <a:t>румынский язык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</a:t>
            </a:r>
            <a:r>
              <a:rPr lang="ru-RU" sz="6600" dirty="0" smtClean="0">
                <a:latin typeface="Corbel" panose="020B0503020204020204" pitchFamily="34" charset="0"/>
              </a:rPr>
              <a:t>Сходить </a:t>
            </a:r>
            <a:r>
              <a:rPr lang="ru-RU" sz="6600" dirty="0">
                <a:latin typeface="Corbel" panose="020B0503020204020204" pitchFamily="34" charset="0"/>
              </a:rPr>
              <a:t>в кино</a:t>
            </a:r>
          </a:p>
        </p:txBody>
      </p:sp>
    </p:spTree>
    <p:extLst>
      <p:ext uri="{BB962C8B-B14F-4D97-AF65-F5344CB8AC3E}">
        <p14:creationId xmlns:p14="http://schemas.microsoft.com/office/powerpoint/2010/main" val="13829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67144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 социальном постере сказано, что ИКС – это </a:t>
            </a: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выбор каждого, а дышать – нет. </a:t>
            </a: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Что такое ИКС? 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1. Дайвинг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2. Курение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3. Автомобиль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4. </a:t>
            </a:r>
            <a:r>
              <a:rPr lang="ru-RU" sz="6600" dirty="0" smtClean="0">
                <a:latin typeface="Corbel" panose="020B0503020204020204" pitchFamily="34" charset="0"/>
              </a:rPr>
              <a:t>Паровоз</a:t>
            </a:r>
            <a:endParaRPr lang="ru-RU" sz="72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67144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 социальном постере сказано, что ИКС – это </a:t>
            </a: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выбор каждого, а дышать – нет. </a:t>
            </a: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Что такое ИКС? </a:t>
            </a:r>
          </a:p>
          <a:p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1. Дайвинг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2. Курение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3. Автомобиль</a:t>
            </a:r>
            <a:br>
              <a:rPr lang="ru-RU" sz="6600" dirty="0" smtClean="0">
                <a:latin typeface="Corbel" panose="020B0503020204020204" pitchFamily="34" charset="0"/>
              </a:rPr>
            </a:br>
            <a:r>
              <a:rPr lang="ru-RU" sz="6600" dirty="0" smtClean="0">
                <a:latin typeface="Corbel" panose="020B0503020204020204" pitchFamily="34" charset="0"/>
              </a:rPr>
              <a:t>4. </a:t>
            </a:r>
            <a:r>
              <a:rPr lang="ru-RU" sz="6600" dirty="0" smtClean="0">
                <a:latin typeface="Corbel" panose="020B0503020204020204" pitchFamily="34" charset="0"/>
              </a:rPr>
              <a:t>Паровоз</a:t>
            </a:r>
            <a:endParaRPr lang="ru-RU" sz="7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Радио </a:t>
            </a:r>
            <a:r>
              <a:rPr lang="ru-RU" sz="6000" dirty="0">
                <a:latin typeface="Corbel" panose="020B0503020204020204" pitchFamily="34" charset="0"/>
              </a:rPr>
              <a:t>понадобилось 38 лет для того, чтобы достичь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аудитории </a:t>
            </a:r>
            <a:r>
              <a:rPr lang="ru-RU" sz="6000" dirty="0">
                <a:latin typeface="Corbel" panose="020B0503020204020204" pitchFamily="34" charset="0"/>
              </a:rPr>
              <a:t>50 миллионов пользователей, телевидению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– </a:t>
            </a:r>
            <a:r>
              <a:rPr lang="ru-RU" sz="6000" dirty="0">
                <a:latin typeface="Corbel" panose="020B0503020204020204" pitchFamily="34" charset="0"/>
              </a:rPr>
              <a:t>13, кабельному телевидению – 10.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 </a:t>
            </a:r>
            <a:r>
              <a:rPr lang="ru-RU" sz="6000" b="1" dirty="0">
                <a:latin typeface="Corbel" panose="020B0503020204020204" pitchFamily="34" charset="0"/>
              </a:rPr>
              <a:t>сколько лет понадобилось интернету?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1. 5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2. 12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3. 17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4. 21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Радио </a:t>
            </a:r>
            <a:r>
              <a:rPr lang="ru-RU" sz="6000" dirty="0">
                <a:latin typeface="Corbel" panose="020B0503020204020204" pitchFamily="34" charset="0"/>
              </a:rPr>
              <a:t>понадобилось 38 лет для того, чтобы достичь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аудитории </a:t>
            </a:r>
            <a:r>
              <a:rPr lang="ru-RU" sz="6000" dirty="0">
                <a:latin typeface="Corbel" panose="020B0503020204020204" pitchFamily="34" charset="0"/>
              </a:rPr>
              <a:t>50 миллионов пользователей, телевидению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– </a:t>
            </a:r>
            <a:r>
              <a:rPr lang="ru-RU" sz="6000" dirty="0">
                <a:latin typeface="Corbel" panose="020B0503020204020204" pitchFamily="34" charset="0"/>
              </a:rPr>
              <a:t>13, кабельному телевидению – 10.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 </a:t>
            </a:r>
            <a:r>
              <a:rPr lang="ru-RU" sz="6000" b="1" dirty="0">
                <a:latin typeface="Corbel" panose="020B0503020204020204" pitchFamily="34" charset="0"/>
              </a:rPr>
              <a:t>сколько лет понадобилось интернету?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1. 5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2. 12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3. 17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4. 21</a:t>
            </a:r>
          </a:p>
        </p:txBody>
      </p:sp>
    </p:spTree>
    <p:extLst>
      <p:ext uri="{BB962C8B-B14F-4D97-AF65-F5344CB8AC3E}">
        <p14:creationId xmlns:p14="http://schemas.microsoft.com/office/powerpoint/2010/main" val="63463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i="1" dirty="0" smtClean="0">
                <a:latin typeface="Corbel" panose="020B0503020204020204" pitchFamily="34" charset="0"/>
              </a:rPr>
              <a:t>«</a:t>
            </a:r>
            <a:r>
              <a:rPr lang="ru-RU" sz="5000" i="1" dirty="0">
                <a:latin typeface="Corbel" panose="020B0503020204020204" pitchFamily="34" charset="0"/>
              </a:rPr>
              <a:t>По мере того, как мы посягаем на ресурсы природы и разрушаем </a:t>
            </a:r>
            <a:endParaRPr lang="ru-RU" sz="5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i="1" dirty="0" smtClean="0">
                <a:latin typeface="Corbel" panose="020B0503020204020204" pitchFamily="34" charset="0"/>
              </a:rPr>
              <a:t>жизненно </a:t>
            </a:r>
            <a:r>
              <a:rPr lang="ru-RU" sz="5000" i="1" dirty="0">
                <a:latin typeface="Corbel" panose="020B0503020204020204" pitchFamily="34" charset="0"/>
              </a:rPr>
              <a:t>важные места обитания, всё большее число видов </a:t>
            </a:r>
            <a:endParaRPr lang="ru-RU" sz="5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i="1" dirty="0" smtClean="0">
                <a:latin typeface="Corbel" panose="020B0503020204020204" pitchFamily="34" charset="0"/>
              </a:rPr>
              <a:t>оказывается </a:t>
            </a:r>
            <a:r>
              <a:rPr lang="ru-RU" sz="5000" i="1" dirty="0">
                <a:latin typeface="Corbel" panose="020B0503020204020204" pitchFamily="34" charset="0"/>
              </a:rPr>
              <a:t>под угрозой исчезновения», </a:t>
            </a:r>
            <a:r>
              <a:rPr lang="ru-RU" sz="5000" dirty="0">
                <a:latin typeface="Corbel" panose="020B0503020204020204" pitchFamily="34" charset="0"/>
              </a:rPr>
              <a:t>– заявил генеральный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секретарь </a:t>
            </a:r>
            <a:r>
              <a:rPr lang="ru-RU" sz="5000" dirty="0">
                <a:latin typeface="Corbel" panose="020B0503020204020204" pitchFamily="34" charset="0"/>
              </a:rPr>
              <a:t>ООН </a:t>
            </a:r>
            <a:r>
              <a:rPr lang="ru-RU" sz="5000" dirty="0" err="1">
                <a:latin typeface="Corbel" panose="020B0503020204020204" pitchFamily="34" charset="0"/>
              </a:rPr>
              <a:t>Антониу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ru-RU" sz="5000" dirty="0" err="1">
                <a:latin typeface="Corbel" panose="020B0503020204020204" pitchFamily="34" charset="0"/>
              </a:rPr>
              <a:t>Гутерриш</a:t>
            </a:r>
            <a:r>
              <a:rPr lang="ru-RU" sz="5000" dirty="0">
                <a:latin typeface="Corbel" panose="020B0503020204020204" pitchFamily="34" charset="0"/>
              </a:rPr>
              <a:t>. Эта цитата приведена в статье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о </a:t>
            </a:r>
            <a:r>
              <a:rPr lang="ru-RU" sz="5000" dirty="0">
                <a:latin typeface="Corbel" panose="020B0503020204020204" pitchFamily="34" charset="0"/>
              </a:rPr>
              <a:t>том, что защита биоразнообразия – ответственность…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Кого</a:t>
            </a:r>
            <a:r>
              <a:rPr lang="ru-RU" sz="5000" b="1" dirty="0">
                <a:latin typeface="Corbel" panose="020B0503020204020204" pitchFamily="34" charset="0"/>
              </a:rPr>
              <a:t>? </a:t>
            </a:r>
            <a:r>
              <a:rPr lang="ru-RU" sz="5000" dirty="0">
                <a:latin typeface="Corbel" panose="020B0503020204020204" pitchFamily="34" charset="0"/>
              </a:rPr>
              <a:t/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1. Человечества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2. ООН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3. Богатых стран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4. Инопланетян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i="1" dirty="0" smtClean="0">
                <a:latin typeface="Corbel" panose="020B0503020204020204" pitchFamily="34" charset="0"/>
              </a:rPr>
              <a:t>«</a:t>
            </a:r>
            <a:r>
              <a:rPr lang="ru-RU" sz="5000" i="1" dirty="0">
                <a:latin typeface="Corbel" panose="020B0503020204020204" pitchFamily="34" charset="0"/>
              </a:rPr>
              <a:t>По мере того, как мы посягаем на ресурсы природы и разрушаем </a:t>
            </a:r>
            <a:endParaRPr lang="ru-RU" sz="5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i="1" dirty="0" smtClean="0">
                <a:latin typeface="Corbel" panose="020B0503020204020204" pitchFamily="34" charset="0"/>
              </a:rPr>
              <a:t>жизненно </a:t>
            </a:r>
            <a:r>
              <a:rPr lang="ru-RU" sz="5000" i="1" dirty="0">
                <a:latin typeface="Corbel" panose="020B0503020204020204" pitchFamily="34" charset="0"/>
              </a:rPr>
              <a:t>важные места обитания, всё большее число видов </a:t>
            </a:r>
            <a:endParaRPr lang="ru-RU" sz="5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i="1" dirty="0" smtClean="0">
                <a:latin typeface="Corbel" panose="020B0503020204020204" pitchFamily="34" charset="0"/>
              </a:rPr>
              <a:t>оказывается </a:t>
            </a:r>
            <a:r>
              <a:rPr lang="ru-RU" sz="5000" i="1" dirty="0">
                <a:latin typeface="Corbel" panose="020B0503020204020204" pitchFamily="34" charset="0"/>
              </a:rPr>
              <a:t>под угрозой исчезновения», </a:t>
            </a:r>
            <a:r>
              <a:rPr lang="ru-RU" sz="5000" dirty="0">
                <a:latin typeface="Corbel" panose="020B0503020204020204" pitchFamily="34" charset="0"/>
              </a:rPr>
              <a:t>– заявил генеральный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секретарь </a:t>
            </a:r>
            <a:r>
              <a:rPr lang="ru-RU" sz="5000" dirty="0">
                <a:latin typeface="Corbel" panose="020B0503020204020204" pitchFamily="34" charset="0"/>
              </a:rPr>
              <a:t>ООН </a:t>
            </a:r>
            <a:r>
              <a:rPr lang="ru-RU" sz="5000" dirty="0" err="1">
                <a:latin typeface="Corbel" panose="020B0503020204020204" pitchFamily="34" charset="0"/>
              </a:rPr>
              <a:t>Антониу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ru-RU" sz="5000" dirty="0" err="1">
                <a:latin typeface="Corbel" panose="020B0503020204020204" pitchFamily="34" charset="0"/>
              </a:rPr>
              <a:t>Гутерриш</a:t>
            </a:r>
            <a:r>
              <a:rPr lang="ru-RU" sz="5000" dirty="0">
                <a:latin typeface="Corbel" panose="020B0503020204020204" pitchFamily="34" charset="0"/>
              </a:rPr>
              <a:t>. Эта цитата приведена в статье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о </a:t>
            </a:r>
            <a:r>
              <a:rPr lang="ru-RU" sz="5000" dirty="0">
                <a:latin typeface="Corbel" panose="020B0503020204020204" pitchFamily="34" charset="0"/>
              </a:rPr>
              <a:t>том, что защита биоразнообразия – ответственность…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Кого</a:t>
            </a:r>
            <a:r>
              <a:rPr lang="ru-RU" sz="5000" b="1" dirty="0">
                <a:latin typeface="Corbel" panose="020B0503020204020204" pitchFamily="34" charset="0"/>
              </a:rPr>
              <a:t>? </a:t>
            </a:r>
            <a:r>
              <a:rPr lang="ru-RU" sz="5000" dirty="0">
                <a:latin typeface="Corbel" panose="020B0503020204020204" pitchFamily="34" charset="0"/>
              </a:rPr>
              <a:t/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1. Человечества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2. ООН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3. Богатых стран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4. Инопланетян</a:t>
            </a:r>
          </a:p>
        </p:txBody>
      </p:sp>
    </p:spTree>
    <p:extLst>
      <p:ext uri="{BB962C8B-B14F-4D97-AF65-F5344CB8AC3E}">
        <p14:creationId xmlns:p14="http://schemas.microsoft.com/office/powerpoint/2010/main" val="2625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000" i="1" dirty="0" smtClean="0">
                <a:latin typeface="Corbel" panose="020B0503020204020204" pitchFamily="34" charset="0"/>
              </a:rPr>
              <a:t>«</a:t>
            </a:r>
            <a:r>
              <a:rPr lang="ru-RU" sz="5000" i="1" dirty="0">
                <a:latin typeface="Corbel" panose="020B0503020204020204" pitchFamily="34" charset="0"/>
              </a:rPr>
              <a:t>По мере того, как мы посягаем на ресурсы природы и разрушаем </a:t>
            </a:r>
            <a:endParaRPr lang="ru-RU" sz="5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i="1" dirty="0" smtClean="0">
                <a:latin typeface="Corbel" panose="020B0503020204020204" pitchFamily="34" charset="0"/>
              </a:rPr>
              <a:t>жизненно </a:t>
            </a:r>
            <a:r>
              <a:rPr lang="ru-RU" sz="5000" i="1" dirty="0">
                <a:latin typeface="Corbel" panose="020B0503020204020204" pitchFamily="34" charset="0"/>
              </a:rPr>
              <a:t>важные места обитания, всё большее число видов </a:t>
            </a:r>
            <a:endParaRPr lang="ru-RU" sz="5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i="1" dirty="0" smtClean="0">
                <a:latin typeface="Corbel" panose="020B0503020204020204" pitchFamily="34" charset="0"/>
              </a:rPr>
              <a:t>оказывается </a:t>
            </a:r>
            <a:r>
              <a:rPr lang="ru-RU" sz="5000" i="1" dirty="0">
                <a:latin typeface="Corbel" panose="020B0503020204020204" pitchFamily="34" charset="0"/>
              </a:rPr>
              <a:t>под угрозой исчезновения», </a:t>
            </a:r>
            <a:r>
              <a:rPr lang="ru-RU" sz="5000" dirty="0">
                <a:latin typeface="Corbel" panose="020B0503020204020204" pitchFamily="34" charset="0"/>
              </a:rPr>
              <a:t>– заявил генеральный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секретарь </a:t>
            </a:r>
            <a:r>
              <a:rPr lang="ru-RU" sz="5000" dirty="0">
                <a:latin typeface="Corbel" panose="020B0503020204020204" pitchFamily="34" charset="0"/>
              </a:rPr>
              <a:t>ООН </a:t>
            </a:r>
            <a:r>
              <a:rPr lang="ru-RU" sz="5000" dirty="0" err="1">
                <a:latin typeface="Corbel" panose="020B0503020204020204" pitchFamily="34" charset="0"/>
              </a:rPr>
              <a:t>Антониу</a:t>
            </a:r>
            <a:r>
              <a:rPr lang="ru-RU" sz="5000" dirty="0">
                <a:latin typeface="Corbel" panose="020B0503020204020204" pitchFamily="34" charset="0"/>
              </a:rPr>
              <a:t> </a:t>
            </a:r>
            <a:r>
              <a:rPr lang="ru-RU" sz="5000" dirty="0" err="1">
                <a:latin typeface="Corbel" panose="020B0503020204020204" pitchFamily="34" charset="0"/>
              </a:rPr>
              <a:t>Гутерриш</a:t>
            </a:r>
            <a:r>
              <a:rPr lang="ru-RU" sz="5000" dirty="0">
                <a:latin typeface="Corbel" panose="020B0503020204020204" pitchFamily="34" charset="0"/>
              </a:rPr>
              <a:t>. Эта цитата приведена в статье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dirty="0" smtClean="0">
                <a:latin typeface="Corbel" panose="020B0503020204020204" pitchFamily="34" charset="0"/>
              </a:rPr>
              <a:t>о </a:t>
            </a:r>
            <a:r>
              <a:rPr lang="ru-RU" sz="5000" dirty="0">
                <a:latin typeface="Corbel" panose="020B0503020204020204" pitchFamily="34" charset="0"/>
              </a:rPr>
              <a:t>том, что защита биоразнообразия – ответственность… </a:t>
            </a:r>
            <a:endParaRPr lang="ru-RU" sz="5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000" b="1" dirty="0" smtClean="0">
                <a:latin typeface="Corbel" panose="020B0503020204020204" pitchFamily="34" charset="0"/>
              </a:rPr>
              <a:t>Кого</a:t>
            </a:r>
            <a:r>
              <a:rPr lang="ru-RU" sz="5000" b="1" dirty="0">
                <a:latin typeface="Corbel" panose="020B0503020204020204" pitchFamily="34" charset="0"/>
              </a:rPr>
              <a:t>? </a:t>
            </a:r>
            <a:r>
              <a:rPr lang="ru-RU" sz="5000" dirty="0">
                <a:latin typeface="Corbel" panose="020B0503020204020204" pitchFamily="34" charset="0"/>
              </a:rPr>
              <a:t/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1. Человечества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2. ООН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3. Богатых стран</a:t>
            </a:r>
            <a:br>
              <a:rPr lang="ru-RU" sz="5000" dirty="0">
                <a:latin typeface="Corbel" panose="020B0503020204020204" pitchFamily="34" charset="0"/>
              </a:rPr>
            </a:br>
            <a:r>
              <a:rPr lang="ru-RU" sz="5000" dirty="0">
                <a:latin typeface="Corbel" panose="020B0503020204020204" pitchFamily="34" charset="0"/>
              </a:rPr>
              <a:t>4. Инопланетян</a:t>
            </a:r>
          </a:p>
        </p:txBody>
      </p:sp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36257"/>
            <a:ext cx="20104100" cy="352707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«...</a:t>
            </a:r>
            <a:r>
              <a:rPr lang="ru-RU" sz="5400" i="1" dirty="0">
                <a:latin typeface="Corbel" panose="020B0503020204020204" pitchFamily="34" charset="0"/>
              </a:rPr>
              <a:t>ни одна организация или человек не смогут добиться </a:t>
            </a:r>
            <a:endParaRPr lang="ro-MD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долгосрочных </a:t>
            </a:r>
            <a:r>
              <a:rPr lang="ru-RU" sz="5400" i="1" dirty="0">
                <a:latin typeface="Corbel" panose="020B0503020204020204" pitchFamily="34" charset="0"/>
              </a:rPr>
              <a:t>изменений на благо детей... новые </a:t>
            </a:r>
            <a:endParaRPr lang="ro-MD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возможности </a:t>
            </a:r>
            <a:r>
              <a:rPr lang="ru-RU" sz="5400" i="1" dirty="0">
                <a:latin typeface="Corbel" panose="020B0503020204020204" pitchFamily="34" charset="0"/>
              </a:rPr>
              <a:t>для улучшения их благосостояния касаются </a:t>
            </a:r>
            <a:endParaRPr lang="ro-MD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всех</a:t>
            </a:r>
            <a:r>
              <a:rPr lang="ru-RU" sz="5400" i="1" dirty="0">
                <a:latin typeface="Corbel" panose="020B0503020204020204" pitchFamily="34" charset="0"/>
              </a:rPr>
              <a:t>»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Этот </a:t>
            </a:r>
            <a:r>
              <a:rPr lang="ru-RU" sz="5400" b="1" dirty="0">
                <a:latin typeface="Corbel" panose="020B0503020204020204" pitchFamily="34" charset="0"/>
              </a:rPr>
              <a:t>текст есть на сайте ЮНИСЕФ в разделе «Наши...» Кто?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Проблемы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</a:t>
            </a:r>
            <a:r>
              <a:rPr lang="ru-RU" sz="5400" dirty="0" smtClean="0">
                <a:latin typeface="Corbel" panose="020B0503020204020204" pitchFamily="34" charset="0"/>
              </a:rPr>
              <a:t>Враги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</a:t>
            </a:r>
            <a:r>
              <a:rPr lang="ru-RU" sz="5400" dirty="0" smtClean="0">
                <a:latin typeface="Corbel" panose="020B0503020204020204" pitchFamily="34" charset="0"/>
              </a:rPr>
              <a:t>Партнёры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</a:t>
            </a:r>
            <a:r>
              <a:rPr lang="ru-RU" sz="5400" dirty="0" err="1" smtClean="0">
                <a:latin typeface="Corbel" panose="020B0503020204020204" pitchFamily="34" charset="0"/>
              </a:rPr>
              <a:t>Покемоны</a:t>
            </a:r>
            <a:endParaRPr lang="ru-RU" sz="5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«...</a:t>
            </a:r>
            <a:r>
              <a:rPr lang="ru-RU" sz="5400" i="1" dirty="0">
                <a:latin typeface="Corbel" panose="020B0503020204020204" pitchFamily="34" charset="0"/>
              </a:rPr>
              <a:t>ни одна организация или человек не смогут добиться </a:t>
            </a:r>
            <a:endParaRPr lang="ro-MD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долгосрочных </a:t>
            </a:r>
            <a:r>
              <a:rPr lang="ru-RU" sz="5400" i="1" dirty="0">
                <a:latin typeface="Corbel" panose="020B0503020204020204" pitchFamily="34" charset="0"/>
              </a:rPr>
              <a:t>изменений на благо детей... новые </a:t>
            </a:r>
            <a:endParaRPr lang="ro-MD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возможности </a:t>
            </a:r>
            <a:r>
              <a:rPr lang="ru-RU" sz="5400" i="1" dirty="0">
                <a:latin typeface="Corbel" panose="020B0503020204020204" pitchFamily="34" charset="0"/>
              </a:rPr>
              <a:t>для улучшения их благосостояния касаются </a:t>
            </a:r>
            <a:endParaRPr lang="ro-MD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всех</a:t>
            </a:r>
            <a:r>
              <a:rPr lang="ru-RU" sz="5400" i="1" dirty="0">
                <a:latin typeface="Corbel" panose="020B0503020204020204" pitchFamily="34" charset="0"/>
              </a:rPr>
              <a:t>» </a:t>
            </a:r>
            <a:endParaRPr lang="ro-MD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Этот </a:t>
            </a:r>
            <a:r>
              <a:rPr lang="ru-RU" sz="5400" b="1" dirty="0">
                <a:latin typeface="Corbel" panose="020B0503020204020204" pitchFamily="34" charset="0"/>
              </a:rPr>
              <a:t>текст есть на сайте ЮНИСЕФ в разделе «Наши...» Кто?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Проблемы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</a:t>
            </a:r>
            <a:r>
              <a:rPr lang="ru-RU" sz="5400" dirty="0" smtClean="0">
                <a:latin typeface="Corbel" panose="020B0503020204020204" pitchFamily="34" charset="0"/>
              </a:rPr>
              <a:t>Враги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</a:t>
            </a:r>
            <a:r>
              <a:rPr lang="ru-RU" sz="5400" dirty="0" smtClean="0">
                <a:latin typeface="Corbel" panose="020B0503020204020204" pitchFamily="34" charset="0"/>
              </a:rPr>
              <a:t>Партнёры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</a:t>
            </a:r>
            <a:r>
              <a:rPr lang="ru-RU" sz="5400" dirty="0" err="1" smtClean="0">
                <a:latin typeface="Corbel" panose="020B0503020204020204" pitchFamily="34" charset="0"/>
              </a:rPr>
              <a:t>Покемоны</a:t>
            </a:r>
            <a:endParaRPr lang="ru-RU" sz="5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600" i="1" dirty="0" smtClean="0">
                <a:latin typeface="Corbel" panose="020B0503020204020204" pitchFamily="34" charset="0"/>
              </a:rPr>
              <a:t>Внимание</a:t>
            </a:r>
            <a:r>
              <a:rPr lang="ru-RU" sz="5600" i="1" dirty="0">
                <a:latin typeface="Corbel" panose="020B0503020204020204" pitchFamily="34" charset="0"/>
              </a:rPr>
              <a:t>! В этом вопросе может быть больше </a:t>
            </a:r>
            <a:endParaRPr lang="ro-MD" sz="5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i="1" dirty="0" smtClean="0">
                <a:latin typeface="Corbel" panose="020B0503020204020204" pitchFamily="34" charset="0"/>
              </a:rPr>
              <a:t>правильных </a:t>
            </a:r>
            <a:r>
              <a:rPr lang="ru-RU" sz="5600" i="1" dirty="0">
                <a:latin typeface="Corbel" panose="020B0503020204020204" pitchFamily="34" charset="0"/>
              </a:rPr>
              <a:t>вариантов ответа, или не быть их вовсе. Если </a:t>
            </a:r>
            <a:endParaRPr lang="ro-MD" sz="5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600" i="1" dirty="0">
                <a:latin typeface="Corbel" panose="020B0503020204020204" pitchFamily="34" charset="0"/>
              </a:rPr>
              <a:t>больше одного, выберите все </a:t>
            </a:r>
            <a:r>
              <a:rPr lang="ru-RU" sz="5600" i="1" dirty="0" smtClean="0">
                <a:latin typeface="Corbel" panose="020B0503020204020204" pitchFamily="34" charset="0"/>
              </a:rPr>
              <a:t>правильные.</a:t>
            </a:r>
            <a:endParaRPr lang="ro-MD" sz="5600" i="1" dirty="0">
              <a:latin typeface="Corbel" panose="020B0503020204020204" pitchFamily="34" charset="0"/>
            </a:endParaRPr>
          </a:p>
          <a:p>
            <a:pPr fontAlgn="base"/>
            <a:endParaRPr lang="ro-MD" sz="5600" b="1" i="1" dirty="0">
              <a:latin typeface="Corbel" panose="020B0503020204020204" pitchFamily="34" charset="0"/>
            </a:endParaRPr>
          </a:p>
          <a:p>
            <a:pPr fontAlgn="base"/>
            <a:r>
              <a:rPr lang="ru-RU" sz="5600" b="1" dirty="0" smtClean="0">
                <a:latin typeface="Corbel" panose="020B0503020204020204" pitchFamily="34" charset="0"/>
              </a:rPr>
              <a:t>В </a:t>
            </a:r>
            <a:r>
              <a:rPr lang="ru-RU" sz="5600" b="1" dirty="0">
                <a:latin typeface="Corbel" panose="020B0503020204020204" pitchFamily="34" charset="0"/>
              </a:rPr>
              <a:t>каких сферах есть волонтёрские программы?</a:t>
            </a:r>
            <a:r>
              <a:rPr lang="ru-RU" sz="5600" dirty="0">
                <a:latin typeface="Corbel" panose="020B0503020204020204" pitchFamily="34" charset="0"/>
              </a:rPr>
              <a:t/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1. Уход за животными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2. Спортивные </a:t>
            </a:r>
            <a:r>
              <a:rPr lang="ru-RU" sz="5600" dirty="0" smtClean="0">
                <a:latin typeface="Corbel" panose="020B0503020204020204" pitchFamily="34" charset="0"/>
              </a:rPr>
              <a:t>мероприятия</a:t>
            </a:r>
            <a:r>
              <a:rPr lang="ru-RU" sz="5600" dirty="0">
                <a:latin typeface="Corbel" panose="020B0503020204020204" pitchFamily="34" charset="0"/>
              </a:rPr>
              <a:t/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3. Археологические </a:t>
            </a:r>
            <a:r>
              <a:rPr lang="ru-RU" sz="5600" dirty="0" smtClean="0">
                <a:latin typeface="Corbel" panose="020B0503020204020204" pitchFamily="34" charset="0"/>
              </a:rPr>
              <a:t>раскопки</a:t>
            </a:r>
            <a:r>
              <a:rPr lang="ru-RU" sz="5600" dirty="0">
                <a:latin typeface="Corbel" panose="020B0503020204020204" pitchFamily="34" charset="0"/>
              </a:rPr>
              <a:t/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4. Спасательные </a:t>
            </a:r>
            <a:r>
              <a:rPr lang="ru-RU" sz="5600" dirty="0" smtClean="0">
                <a:latin typeface="Corbel" panose="020B0503020204020204" pitchFamily="34" charset="0"/>
              </a:rPr>
              <a:t>работы</a:t>
            </a:r>
            <a:endParaRPr lang="ru-RU" sz="5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600" i="1" dirty="0" smtClean="0">
                <a:latin typeface="Corbel" panose="020B0503020204020204" pitchFamily="34" charset="0"/>
              </a:rPr>
              <a:t>Внимание</a:t>
            </a:r>
            <a:r>
              <a:rPr lang="ru-RU" sz="5600" i="1" dirty="0">
                <a:latin typeface="Corbel" panose="020B0503020204020204" pitchFamily="34" charset="0"/>
              </a:rPr>
              <a:t>! В этом вопросе может быть больше </a:t>
            </a:r>
            <a:endParaRPr lang="ru-RU" sz="5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i="1" dirty="0" smtClean="0">
                <a:latin typeface="Corbel" panose="020B0503020204020204" pitchFamily="34" charset="0"/>
              </a:rPr>
              <a:t>правильных </a:t>
            </a:r>
            <a:r>
              <a:rPr lang="ru-RU" sz="5600" i="1" dirty="0">
                <a:latin typeface="Corbel" panose="020B0503020204020204" pitchFamily="34" charset="0"/>
              </a:rPr>
              <a:t>вариантов ответа, или не быть их вовсе. Если </a:t>
            </a:r>
            <a:endParaRPr lang="ru-RU" sz="5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600" i="1" dirty="0">
                <a:latin typeface="Corbel" panose="020B0503020204020204" pitchFamily="34" charset="0"/>
              </a:rPr>
              <a:t>больше одного, выберите все правильные.</a:t>
            </a:r>
            <a:br>
              <a:rPr lang="ru-RU" sz="5600" i="1" dirty="0">
                <a:latin typeface="Corbel" panose="020B0503020204020204" pitchFamily="34" charset="0"/>
              </a:rPr>
            </a:br>
            <a:endParaRPr lang="ru-RU" sz="56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b="1" dirty="0" smtClean="0">
                <a:latin typeface="Corbel" panose="020B0503020204020204" pitchFamily="34" charset="0"/>
              </a:rPr>
              <a:t>В </a:t>
            </a:r>
            <a:r>
              <a:rPr lang="ru-RU" sz="5600" b="1" dirty="0">
                <a:latin typeface="Corbel" panose="020B0503020204020204" pitchFamily="34" charset="0"/>
              </a:rPr>
              <a:t>каких сферах есть волонтёрские программы?</a:t>
            </a:r>
            <a:r>
              <a:rPr lang="ru-RU" sz="5600" dirty="0">
                <a:latin typeface="Corbel" panose="020B0503020204020204" pitchFamily="34" charset="0"/>
              </a:rPr>
              <a:t/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1. Уход за животными</a:t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2. Спортивные </a:t>
            </a:r>
            <a:r>
              <a:rPr lang="ru-RU" sz="5600" dirty="0" smtClean="0">
                <a:latin typeface="Corbel" panose="020B0503020204020204" pitchFamily="34" charset="0"/>
              </a:rPr>
              <a:t>мероприятия</a:t>
            </a:r>
            <a:r>
              <a:rPr lang="ru-RU" sz="5600" dirty="0">
                <a:latin typeface="Corbel" panose="020B0503020204020204" pitchFamily="34" charset="0"/>
              </a:rPr>
              <a:t/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3. Археологические </a:t>
            </a:r>
            <a:r>
              <a:rPr lang="ru-RU" sz="5600" dirty="0" smtClean="0">
                <a:latin typeface="Corbel" panose="020B0503020204020204" pitchFamily="34" charset="0"/>
              </a:rPr>
              <a:t>раскопки</a:t>
            </a:r>
            <a:r>
              <a:rPr lang="ru-RU" sz="5600" dirty="0">
                <a:latin typeface="Corbel" panose="020B0503020204020204" pitchFamily="34" charset="0"/>
              </a:rPr>
              <a:t/>
            </a:r>
            <a:br>
              <a:rPr lang="ru-RU" sz="5600" dirty="0">
                <a:latin typeface="Corbel" panose="020B0503020204020204" pitchFamily="34" charset="0"/>
              </a:rPr>
            </a:br>
            <a:r>
              <a:rPr lang="ru-RU" sz="5600" dirty="0">
                <a:latin typeface="Corbel" panose="020B0503020204020204" pitchFamily="34" charset="0"/>
              </a:rPr>
              <a:t>4. Спасательные </a:t>
            </a:r>
            <a:r>
              <a:rPr lang="ru-RU" sz="5600" dirty="0" smtClean="0">
                <a:latin typeface="Corbel" panose="020B0503020204020204" pitchFamily="34" charset="0"/>
              </a:rPr>
              <a:t>работы</a:t>
            </a:r>
            <a:endParaRPr lang="ru-RU" sz="5600" dirty="0">
              <a:latin typeface="Corbel" panose="020B0503020204020204" pitchFamily="34" charset="0"/>
            </a:endParaRPr>
          </a:p>
        </p:txBody>
      </p:sp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413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036518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1959 году администрация города </a:t>
            </a:r>
            <a:r>
              <a:rPr lang="ru-RU" sz="6000" dirty="0" err="1">
                <a:latin typeface="Corbel" panose="020B0503020204020204" pitchFamily="34" charset="0"/>
              </a:rPr>
              <a:t>Гельзенкирхен</a:t>
            </a:r>
            <a:r>
              <a:rPr lang="ru-RU" sz="6000" dirty="0">
                <a:latin typeface="Corbel" panose="020B0503020204020204" pitchFamily="34" charset="0"/>
              </a:rPr>
              <a:t> по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ошибке </a:t>
            </a:r>
            <a:r>
              <a:rPr lang="ru-RU" sz="6000" dirty="0">
                <a:latin typeface="Corbel" panose="020B0503020204020204" pitchFamily="34" charset="0"/>
              </a:rPr>
              <a:t>назначила два матча на одно и то же время. И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оба </a:t>
            </a:r>
            <a:r>
              <a:rPr lang="ru-RU" sz="6000" dirty="0">
                <a:latin typeface="Corbel" panose="020B0503020204020204" pitchFamily="34" charset="0"/>
              </a:rPr>
              <a:t>прошли успешно.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Один </a:t>
            </a:r>
            <a:r>
              <a:rPr lang="ru-RU" sz="6000" b="1" dirty="0">
                <a:latin typeface="Corbel" panose="020B0503020204020204" pitchFamily="34" charset="0"/>
              </a:rPr>
              <a:t>из матчей был футбольным, а второй – …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Волейбольным</a:t>
            </a:r>
            <a:endParaRPr lang="ru-RU" sz="66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Баскетбольным</a:t>
            </a:r>
            <a:endParaRPr lang="ru-RU" sz="66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Гандбольным</a:t>
            </a:r>
            <a:endParaRPr lang="ru-RU" sz="66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4. </a:t>
            </a:r>
            <a:r>
              <a:rPr lang="ru-RU" sz="6000" dirty="0" smtClean="0">
                <a:latin typeface="Corbel" panose="020B0503020204020204" pitchFamily="34" charset="0"/>
              </a:rPr>
              <a:t>Теннисным</a:t>
            </a:r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036515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1959 году администрация города </a:t>
            </a:r>
            <a:r>
              <a:rPr lang="ru-RU" sz="6000" dirty="0" err="1">
                <a:latin typeface="Corbel" panose="020B0503020204020204" pitchFamily="34" charset="0"/>
              </a:rPr>
              <a:t>Гельзенкирхен</a:t>
            </a:r>
            <a:r>
              <a:rPr lang="ru-RU" sz="6000" dirty="0">
                <a:latin typeface="Corbel" panose="020B0503020204020204" pitchFamily="34" charset="0"/>
              </a:rPr>
              <a:t> по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ошибке </a:t>
            </a:r>
            <a:r>
              <a:rPr lang="ru-RU" sz="6000" dirty="0">
                <a:latin typeface="Corbel" panose="020B0503020204020204" pitchFamily="34" charset="0"/>
              </a:rPr>
              <a:t>назначила два матча на одно и то же время. И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оба </a:t>
            </a:r>
            <a:r>
              <a:rPr lang="ru-RU" sz="6000" dirty="0">
                <a:latin typeface="Corbel" panose="020B0503020204020204" pitchFamily="34" charset="0"/>
              </a:rPr>
              <a:t>прошли успешно.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Один </a:t>
            </a:r>
            <a:r>
              <a:rPr lang="ru-RU" sz="6000" b="1" dirty="0">
                <a:latin typeface="Corbel" panose="020B0503020204020204" pitchFamily="34" charset="0"/>
              </a:rPr>
              <a:t>из матчей был футбольным, а второй – … </a:t>
            </a:r>
          </a:p>
          <a:p>
            <a:r>
              <a:rPr lang="ru-RU" sz="6000" dirty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Волейбольным</a:t>
            </a:r>
            <a:endParaRPr lang="ru-RU" sz="66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Баскетбольным</a:t>
            </a:r>
            <a:endParaRPr lang="ru-RU" sz="66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Гандбольным</a:t>
            </a:r>
            <a:endParaRPr lang="ru-RU" sz="6600" dirty="0">
              <a:latin typeface="Corbel" panose="020B0503020204020204" pitchFamily="34" charset="0"/>
            </a:endParaRPr>
          </a:p>
          <a:p>
            <a:r>
              <a:rPr lang="ru-RU" sz="6000" dirty="0">
                <a:latin typeface="Corbel" panose="020B0503020204020204" pitchFamily="34" charset="0"/>
              </a:rPr>
              <a:t>4. </a:t>
            </a:r>
            <a:r>
              <a:rPr lang="ru-RU" sz="6000" dirty="0" smtClean="0">
                <a:latin typeface="Corbel" panose="020B0503020204020204" pitchFamily="34" charset="0"/>
              </a:rPr>
              <a:t>Теннисным</a:t>
            </a:r>
            <a:endParaRPr lang="ru-RU" sz="6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7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Социальная </a:t>
            </a:r>
            <a:r>
              <a:rPr lang="ru-RU" sz="6600" b="1" dirty="0">
                <a:latin typeface="Corbel" panose="020B0503020204020204" pitchFamily="34" charset="0"/>
              </a:rPr>
              <a:t>реклама предлагает не посещать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Трансильванию</a:t>
            </a:r>
            <a:r>
              <a:rPr lang="ru-RU" sz="6600" b="1" dirty="0">
                <a:latin typeface="Corbel" panose="020B0503020204020204" pitchFamily="34" charset="0"/>
              </a:rPr>
              <a:t>, а лучше… </a:t>
            </a:r>
            <a:r>
              <a:rPr lang="ru-RU" sz="6600" dirty="0">
                <a:latin typeface="Corbel" panose="020B0503020204020204" pitchFamily="34" charset="0"/>
              </a:rPr>
              <a:t>  </a:t>
            </a:r>
            <a:br>
              <a:rPr lang="ru-RU" sz="6600" dirty="0">
                <a:latin typeface="Corbel" panose="020B0503020204020204" pitchFamily="34" charset="0"/>
              </a:rPr>
            </a:b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 1</a:t>
            </a:r>
            <a:r>
              <a:rPr lang="ru-RU" sz="6600" dirty="0">
                <a:latin typeface="Corbel" panose="020B0503020204020204" pitchFamily="34" charset="0"/>
              </a:rPr>
              <a:t>. </a:t>
            </a:r>
            <a:r>
              <a:rPr lang="ru-RU" sz="6600" dirty="0" smtClean="0">
                <a:latin typeface="Corbel" panose="020B0503020204020204" pitchFamily="34" charset="0"/>
              </a:rPr>
              <a:t>Полететь </a:t>
            </a:r>
            <a:r>
              <a:rPr lang="ru-RU" sz="6600" dirty="0">
                <a:latin typeface="Corbel" panose="020B0503020204020204" pitchFamily="34" charset="0"/>
              </a:rPr>
              <a:t>в космос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2. </a:t>
            </a:r>
            <a:r>
              <a:rPr lang="ru-RU" sz="6600" dirty="0" smtClean="0">
                <a:latin typeface="Corbel" panose="020B0503020204020204" pitchFamily="34" charset="0"/>
              </a:rPr>
              <a:t>Стать </a:t>
            </a:r>
            <a:r>
              <a:rPr lang="ru-RU" sz="6600" dirty="0">
                <a:latin typeface="Corbel" panose="020B0503020204020204" pitchFamily="34" charset="0"/>
              </a:rPr>
              <a:t>донором крови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3. </a:t>
            </a:r>
            <a:r>
              <a:rPr lang="ru-RU" sz="6600" dirty="0" smtClean="0">
                <a:latin typeface="Corbel" panose="020B0503020204020204" pitchFamily="34" charset="0"/>
              </a:rPr>
              <a:t>Выучить </a:t>
            </a:r>
            <a:r>
              <a:rPr lang="ru-RU" sz="6600" dirty="0">
                <a:latin typeface="Corbel" panose="020B0503020204020204" pitchFamily="34" charset="0"/>
              </a:rPr>
              <a:t>румынский язык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4. </a:t>
            </a:r>
            <a:r>
              <a:rPr lang="ru-RU" sz="6600" dirty="0" smtClean="0">
                <a:latin typeface="Corbel" panose="020B0503020204020204" pitchFamily="34" charset="0"/>
              </a:rPr>
              <a:t>Сходить </a:t>
            </a:r>
            <a:r>
              <a:rPr lang="ru-RU" sz="6600" dirty="0">
                <a:latin typeface="Corbel" panose="020B0503020204020204" pitchFamily="34" charset="0"/>
              </a:rPr>
              <a:t>в кино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523</Words>
  <Application>Microsoft Office PowerPoint</Application>
  <PresentationFormat>Произвольный</PresentationFormat>
  <Paragraphs>111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391</cp:revision>
  <dcterms:modified xsi:type="dcterms:W3CDTF">2021-01-05T15:50:38Z</dcterms:modified>
</cp:coreProperties>
</file>