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76" r:id="rId4"/>
    <p:sldId id="277" r:id="rId5"/>
    <p:sldId id="278" r:id="rId6"/>
    <p:sldId id="262" r:id="rId7"/>
    <p:sldId id="263" r:id="rId8"/>
    <p:sldId id="260" r:id="rId9"/>
    <p:sldId id="281" r:id="rId10"/>
    <p:sldId id="282" r:id="rId11"/>
    <p:sldId id="264" r:id="rId12"/>
    <p:sldId id="280" r:id="rId13"/>
    <p:sldId id="279" r:id="rId14"/>
    <p:sldId id="283" r:id="rId15"/>
    <p:sldId id="284" r:id="rId16"/>
    <p:sldId id="285" r:id="rId17"/>
    <p:sldId id="265" r:id="rId18"/>
    <p:sldId id="287" r:id="rId19"/>
    <p:sldId id="288" r:id="rId20"/>
    <p:sldId id="290" r:id="rId21"/>
    <p:sldId id="26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24F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99"/>
            </a:gs>
            <a:gs pos="50000">
              <a:schemeClr val="bg1"/>
            </a:gs>
            <a:gs pos="100000">
              <a:srgbClr val="CCFF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A0E26-3F0F-41C2-854E-8232E7B4F7B1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F7580-62D0-4D22-8146-629315DE7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1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7" Type="http://schemas.openxmlformats.org/officeDocument/2006/relationships/image" Target="../media/image24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26.bin"/><Relationship Id="rId3" Type="http://schemas.openxmlformats.org/officeDocument/2006/relationships/audio" Target="../media/audio2.wav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31.wmf"/><Relationship Id="rId2" Type="http://schemas.openxmlformats.org/officeDocument/2006/relationships/audio" Target="../media/audio3.wav"/><Relationship Id="rId16" Type="http://schemas.openxmlformats.org/officeDocument/2006/relationships/oleObject" Target="../embeddings/oleObject2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gif"/><Relationship Id="rId5" Type="http://schemas.openxmlformats.org/officeDocument/2006/relationships/image" Target="../media/image36.gif"/><Relationship Id="rId4" Type="http://schemas.openxmlformats.org/officeDocument/2006/relationships/image" Target="../media/image3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audio" Target="../media/audio2.wav"/><Relationship Id="rId7" Type="http://schemas.openxmlformats.org/officeDocument/2006/relationships/oleObject" Target="../embeddings/oleObject3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2" name="Picture 12" descr="BBERAS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293096"/>
            <a:ext cx="2376488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Скругленный прямоугольник 17"/>
          <p:cNvSpPr/>
          <p:nvPr/>
        </p:nvSpPr>
        <p:spPr>
          <a:xfrm>
            <a:off x="541740" y="1568468"/>
            <a:ext cx="8278731" cy="2076556"/>
          </a:xfrm>
          <a:prstGeom prst="round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Представление о десятичных дробях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899592" y="836712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Дробные числа со знаменателями 10, 100, 1000 и т.д. можно записывать так же, как натуральные числа в десятичной системе. Надо только вместо слов «да еще» поставить запятую: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5, 12 метра</a:t>
            </a:r>
            <a:endParaRPr kumimoji="0" lang="ru-RU" sz="44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119529" y="260648"/>
            <a:ext cx="6786601" cy="707886"/>
          </a:xfrm>
          <a:prstGeom prst="rect">
            <a:avLst/>
          </a:prstGeom>
          <a:scene3d>
            <a:camera prst="orthographicFront"/>
            <a:lightRig rig="soft" dir="tl">
              <a:rot lat="0" lon="0" rev="0"/>
            </a:lightRig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Изучение нового материала</a:t>
            </a:r>
          </a:p>
        </p:txBody>
      </p:sp>
      <p:pic>
        <p:nvPicPr>
          <p:cNvPr id="12" name="Picture 12" descr="doc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373216"/>
            <a:ext cx="1440159" cy="1234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611560" y="908720"/>
            <a:ext cx="81439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Обыкновенные дроби, у которых знаменатель записан единицей с последующими нулями, условились записывать так:  </a:t>
            </a: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642910" y="2214554"/>
          <a:ext cx="1857388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558720" imgH="393480" progId="Equation.3">
                  <p:embed/>
                </p:oleObj>
              </mc:Choice>
              <mc:Fallback>
                <p:oleObj name="Формула" r:id="rId3" imgW="55872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214554"/>
                        <a:ext cx="1857388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143240" y="2214554"/>
          <a:ext cx="3286148" cy="1179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965160" imgH="393480" progId="Equation.3">
                  <p:embed/>
                </p:oleObj>
              </mc:Choice>
              <mc:Fallback>
                <p:oleObj name="Формула" r:id="rId5" imgW="9651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2214554"/>
                        <a:ext cx="3286148" cy="11795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571472" y="3500438"/>
          <a:ext cx="2143140" cy="1179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736560" imgH="393480" progId="Equation.3">
                  <p:embed/>
                </p:oleObj>
              </mc:Choice>
              <mc:Fallback>
                <p:oleObj name="Формула" r:id="rId7" imgW="7365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3500438"/>
                        <a:ext cx="2143140" cy="11795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928926" y="3714752"/>
            <a:ext cx="50720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Как определить, сколько цифр должно стоять после запятой (в дробной части)?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892747" y="332656"/>
            <a:ext cx="7433830" cy="769441"/>
          </a:xfrm>
          <a:prstGeom prst="rect">
            <a:avLst/>
          </a:prstGeom>
          <a:scene3d>
            <a:camera prst="orthographicFront"/>
            <a:lightRig rig="soft" dir="tl">
              <a:rot lat="0" lon="0" rev="0"/>
            </a:lightRig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Изучение нового материала</a:t>
            </a:r>
          </a:p>
        </p:txBody>
      </p:sp>
      <p:pic>
        <p:nvPicPr>
          <p:cNvPr id="13" name="Picture 12" descr="doc1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373216"/>
            <a:ext cx="1440159" cy="1234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899592" y="1196752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Число, которое в 10 раз меньше 1, будем называть </a:t>
            </a: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десятой.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Число, в 100 раз меньшее 1, будем называть </a:t>
            </a: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сотой.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Число, которое в 1000 раз меньше 1, будем называть </a:t>
            </a: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тысячной.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Число, в 10 000 раз меньшее 1, будем называть </a:t>
            </a: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десятитысячной.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 т. 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892747" y="332656"/>
            <a:ext cx="7433830" cy="769441"/>
          </a:xfrm>
          <a:prstGeom prst="rect">
            <a:avLst/>
          </a:prstGeom>
          <a:scene3d>
            <a:camera prst="orthographicFront"/>
            <a:lightRig rig="soft" dir="tl">
              <a:rot lat="0" lon="0" rev="0"/>
            </a:lightRig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Изучение нового материала</a:t>
            </a:r>
          </a:p>
        </p:txBody>
      </p:sp>
      <p:pic>
        <p:nvPicPr>
          <p:cNvPr id="13" name="Picture 12" descr="doc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373216"/>
            <a:ext cx="1440159" cy="1234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785886" y="1840834"/>
          <a:ext cx="2571768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812520" imgH="393480" progId="Equation.3">
                  <p:embed/>
                </p:oleObj>
              </mc:Choice>
              <mc:Fallback>
                <p:oleObj name="Формула" r:id="rId3" imgW="8125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886" y="1840834"/>
                        <a:ext cx="2571768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571572" y="1340768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Примеры:</a:t>
            </a: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000596" y="1840834"/>
          <a:ext cx="3643338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143000" imgH="393480" progId="Equation.3">
                  <p:embed/>
                </p:oleObj>
              </mc:Choice>
              <mc:Fallback>
                <p:oleObj name="Формула" r:id="rId5" imgW="11430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596" y="1840834"/>
                        <a:ext cx="3643338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000200" y="3126718"/>
          <a:ext cx="2286016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736560" imgH="393480" progId="Equation.3">
                  <p:embed/>
                </p:oleObj>
              </mc:Choice>
              <mc:Fallback>
                <p:oleObj name="Формула" r:id="rId7" imgW="7365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00" y="3126718"/>
                        <a:ext cx="2286016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929158" y="3126718"/>
          <a:ext cx="2786082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9" imgW="888840" imgH="393480" progId="Equation.3">
                  <p:embed/>
                </p:oleObj>
              </mc:Choice>
              <mc:Fallback>
                <p:oleObj name="Формула" r:id="rId9" imgW="8888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58" y="3126718"/>
                        <a:ext cx="2786082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714448" y="4484040"/>
          <a:ext cx="2571768" cy="110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1" imgW="876240" imgH="393480" progId="Equation.3">
                  <p:embed/>
                </p:oleObj>
              </mc:Choice>
              <mc:Fallback>
                <p:oleObj name="Формула" r:id="rId11" imgW="876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48" y="4484040"/>
                        <a:ext cx="2571768" cy="110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000596" y="4412602"/>
          <a:ext cx="3214710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3" imgW="1028520" imgH="393480" progId="Equation.3">
                  <p:embed/>
                </p:oleObj>
              </mc:Choice>
              <mc:Fallback>
                <p:oleObj name="Формула" r:id="rId13" imgW="102852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596" y="4412602"/>
                        <a:ext cx="3214710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892747" y="332656"/>
            <a:ext cx="7433830" cy="769441"/>
          </a:xfrm>
          <a:prstGeom prst="rect">
            <a:avLst/>
          </a:prstGeom>
          <a:scene3d>
            <a:camera prst="orthographicFront"/>
            <a:lightRig rig="soft" dir="tl">
              <a:rot lat="0" lon="0" rev="0"/>
            </a:lightRig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Изучение нового материала</a:t>
            </a:r>
          </a:p>
        </p:txBody>
      </p:sp>
      <p:pic>
        <p:nvPicPr>
          <p:cNvPr id="13" name="Picture 12" descr="doc1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373216"/>
            <a:ext cx="1440159" cy="1234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1571572" y="1340768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Примеры: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066800" y="20574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76539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76539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76539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76539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76539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5486400" y="4267200"/>
          <a:ext cx="2990850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495000" imgH="228600" progId="Equation.3">
                  <p:embed/>
                </p:oleObj>
              </mc:Choice>
              <mc:Fallback>
                <p:oleObj name="Формула" r:id="rId4" imgW="49500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267200"/>
                        <a:ext cx="2990850" cy="138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3505200" y="2209800"/>
          <a:ext cx="2501900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583920" imgH="393480" progId="Equation.3">
                  <p:embed/>
                </p:oleObj>
              </mc:Choice>
              <mc:Fallback>
                <p:oleObj name="Формула" r:id="rId6" imgW="58392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501900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611560" y="476672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611560" y="476672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Запишите в виде десятичной дроби:</a:t>
            </a:r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611560" y="1467272"/>
          <a:ext cx="1163638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291960" imgH="393480" progId="Equation.3">
                  <p:embed/>
                </p:oleObj>
              </mc:Choice>
              <mc:Fallback>
                <p:oleObj name="Формула" r:id="rId4" imgW="2919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467272"/>
                        <a:ext cx="1163638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2364160" y="1499022"/>
          <a:ext cx="1155700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304560" imgH="393480" progId="Equation.3">
                  <p:embed/>
                </p:oleObj>
              </mc:Choice>
              <mc:Fallback>
                <p:oleObj name="Формула" r:id="rId6" imgW="3045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4160" y="1499022"/>
                        <a:ext cx="1155700" cy="149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7"/>
          <p:cNvGraphicFramePr>
            <a:graphicFrameLocks noChangeAspect="1"/>
          </p:cNvGraphicFramePr>
          <p:nvPr/>
        </p:nvGraphicFramePr>
        <p:xfrm>
          <a:off x="3811960" y="1452985"/>
          <a:ext cx="1600200" cy="146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8" imgW="431640" imgH="393480" progId="Equation.3">
                  <p:embed/>
                </p:oleObj>
              </mc:Choice>
              <mc:Fallback>
                <p:oleObj name="Формула" r:id="rId8" imgW="43164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1960" y="1452985"/>
                        <a:ext cx="1600200" cy="1462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/>
        </p:nvGraphicFramePr>
        <p:xfrm>
          <a:off x="5882060" y="1467272"/>
          <a:ext cx="1282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0" imgW="368280" imgH="393480" progId="Equation.3">
                  <p:embed/>
                </p:oleObj>
              </mc:Choice>
              <mc:Fallback>
                <p:oleObj name="Формула" r:id="rId10" imgW="36828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060" y="1467272"/>
                        <a:ext cx="1282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/>
        </p:nvGraphicFramePr>
        <p:xfrm>
          <a:off x="611560" y="3296072"/>
          <a:ext cx="22098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2" imgW="533160" imgH="393480" progId="Equation.3">
                  <p:embed/>
                </p:oleObj>
              </mc:Choice>
              <mc:Fallback>
                <p:oleObj name="Формула" r:id="rId12" imgW="53316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296072"/>
                        <a:ext cx="2209800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/>
        </p:nvGraphicFramePr>
        <p:xfrm>
          <a:off x="3049960" y="3399260"/>
          <a:ext cx="1981200" cy="149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4" imgW="520560" imgH="393480" progId="Equation.3">
                  <p:embed/>
                </p:oleObj>
              </mc:Choice>
              <mc:Fallback>
                <p:oleObj name="Формула" r:id="rId14" imgW="52056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960" y="3399260"/>
                        <a:ext cx="1981200" cy="149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2"/>
          <p:cNvGraphicFramePr>
            <a:graphicFrameLocks noChangeAspect="1"/>
          </p:cNvGraphicFramePr>
          <p:nvPr/>
        </p:nvGraphicFramePr>
        <p:xfrm>
          <a:off x="5488360" y="3372272"/>
          <a:ext cx="108108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6" imgW="279360" imgH="393480" progId="Equation.3">
                  <p:embed/>
                </p:oleObj>
              </mc:Choice>
              <mc:Fallback>
                <p:oleObj name="Формула" r:id="rId16" imgW="27936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8360" y="3372272"/>
                        <a:ext cx="108108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3"/>
          <p:cNvGraphicFramePr>
            <a:graphicFrameLocks noChangeAspect="1"/>
          </p:cNvGraphicFramePr>
          <p:nvPr/>
        </p:nvGraphicFramePr>
        <p:xfrm>
          <a:off x="7020272" y="3501008"/>
          <a:ext cx="12382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8" imgW="355320" imgH="393480" progId="Equation.3">
                  <p:embed/>
                </p:oleObj>
              </mc:Choice>
              <mc:Fallback>
                <p:oleObj name="Формула" r:id="rId18" imgW="35532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3501008"/>
                        <a:ext cx="123825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6" presetClass="entr" presetSubtype="37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6" presetClass="entr" presetSubtype="37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16" presetClass="entr" presetSubtype="2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0"/>
                            </p:stCondLst>
                            <p:childTnLst>
                              <p:par>
                                <p:cTn id="36" presetID="16" presetClass="entr" presetSubtype="4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219200" y="2209800"/>
            <a:ext cx="5562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4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143000" y="2590800"/>
            <a:ext cx="129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3,1</a:t>
            </a: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2819400" y="2590800"/>
            <a:ext cx="2362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800" b="1">
                <a:latin typeface="Times New Roman" pitchFamily="18" charset="0"/>
                <a:cs typeface="Times New Roman" pitchFamily="18" charset="0"/>
              </a:rPr>
              <a:t>4,9</a:t>
            </a: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4139952" y="2564904"/>
            <a:ext cx="2667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18,35</a:t>
            </a: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6372200" y="2564904"/>
            <a:ext cx="2514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8,07</a:t>
            </a: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1219200" y="3976688"/>
            <a:ext cx="2819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Times New Roman" pitchFamily="18" charset="0"/>
                <a:cs typeface="Times New Roman" pitchFamily="18" charset="0"/>
              </a:rPr>
              <a:t>67,732</a:t>
            </a: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4191000" y="3900488"/>
            <a:ext cx="3352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Times New Roman" pitchFamily="18" charset="0"/>
                <a:cs typeface="Times New Roman" pitchFamily="18" charset="0"/>
              </a:rPr>
              <a:t>12,089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2209800" y="5410200"/>
            <a:ext cx="2895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Times New Roman" pitchFamily="18" charset="0"/>
                <a:cs typeface="Times New Roman" pitchFamily="18" charset="0"/>
              </a:rPr>
              <a:t>0,25</a:t>
            </a: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5334000" y="5348288"/>
            <a:ext cx="1981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Times New Roman" pitchFamily="18" charset="0"/>
                <a:cs typeface="Times New Roman" pitchFamily="18" charset="0"/>
              </a:rPr>
              <a:t>0,075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235313" y="332656"/>
            <a:ext cx="2748702" cy="769441"/>
          </a:xfrm>
          <a:prstGeom prst="rect">
            <a:avLst/>
          </a:prstGeom>
          <a:scene3d>
            <a:camera prst="orthographicFront"/>
            <a:lightRig rig="soft" dir="tl">
              <a:rot lat="0" lon="0" rev="0"/>
            </a:lightRig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Проверка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0"/>
                            </p:stCondLst>
                            <p:childTnLst>
                              <p:par>
                                <p:cTn id="54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utoUpdateAnimBg="0"/>
      <p:bldP spid="31" grpId="0" autoUpdateAnimBg="0"/>
      <p:bldP spid="32" grpId="0" autoUpdateAnimBg="0"/>
      <p:bldP spid="33" grpId="0" autoUpdateAnimBg="0"/>
      <p:bldP spid="34" grpId="0" autoUpdateAnimBg="0"/>
      <p:bldP spid="35" grpId="0" autoUpdateAnimBg="0"/>
      <p:bldP spid="36" grpId="0" autoUpdateAnimBg="0"/>
      <p:bldP spid="3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" name="WordArt 4"/>
          <p:cNvSpPr>
            <a:spLocks noChangeArrowheads="1" noChangeShapeType="1" noTextEdit="1"/>
          </p:cNvSpPr>
          <p:nvPr/>
        </p:nvSpPr>
        <p:spPr bwMode="auto">
          <a:xfrm rot="5400000">
            <a:off x="-1945258" y="3176439"/>
            <a:ext cx="6336706" cy="505123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48856"/>
              </a:avLst>
            </a:prstTxWarp>
          </a:bodyPr>
          <a:lstStyle/>
          <a:p>
            <a:pPr algn="ctr" fontAlgn="auto"/>
            <a:r>
              <a:rPr lang="ru-RU" sz="3600" b="1" kern="10" dirty="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Десятичные дроби</a:t>
            </a:r>
          </a:p>
        </p:txBody>
      </p:sp>
      <p:sp>
        <p:nvSpPr>
          <p:cNvPr id="16" name="WordArt 9"/>
          <p:cNvSpPr>
            <a:spLocks noChangeArrowheads="1" noChangeShapeType="1" noTextEdit="1"/>
          </p:cNvSpPr>
          <p:nvPr/>
        </p:nvSpPr>
        <p:spPr bwMode="auto">
          <a:xfrm>
            <a:off x="3635375" y="476250"/>
            <a:ext cx="4800600" cy="1981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28569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chemeClr val="accent2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atin typeface="Impact"/>
              </a:rPr>
              <a:t>Из   истории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2771775" y="3500438"/>
            <a:ext cx="619125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Уже несколько тысячелетий человечество пользуется дробными числами, а вот записывать их удобными десятичными знаками оно додумалось значительно позже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6019800" y="2133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</a:t>
            </a:r>
          </a:p>
        </p:txBody>
      </p:sp>
      <p:pic>
        <p:nvPicPr>
          <p:cNvPr id="19" name="Picture 15" descr="an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1600200"/>
            <a:ext cx="1981200" cy="1844675"/>
          </a:xfrm>
          <a:prstGeom prst="rect">
            <a:avLst/>
          </a:prstGeom>
          <a:noFill/>
        </p:spPr>
      </p:pic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4500563" y="2492375"/>
            <a:ext cx="287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1" name="Picture 7" descr="an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50825" y="836613"/>
            <a:ext cx="1873250" cy="1873250"/>
          </a:xfrm>
          <a:prstGeom prst="rect">
            <a:avLst/>
          </a:prstGeom>
          <a:noFill/>
          <a:ln/>
        </p:spPr>
      </p:pic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763713" y="836613"/>
            <a:ext cx="7056437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В Древнем Китае уже пользовались десятичной системой мер, </a:t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обозначали дробь словами, используя </a:t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u="sng" dirty="0">
                <a:latin typeface="Times New Roman" pitchFamily="18" charset="0"/>
                <a:cs typeface="Times New Roman" pitchFamily="18" charset="0"/>
              </a:rPr>
              <a:t>меры длины</a:t>
            </a:r>
            <a:r>
              <a:rPr lang="ru-RU" sz="4000" b="1" u="sng" dirty="0">
                <a:latin typeface="Times New Roman" pitchFamily="18" charset="0"/>
                <a:cs typeface="Times New Roman" pitchFamily="18" charset="0"/>
              </a:rPr>
              <a:t> ЧИ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цуни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, доли, порядковые, шерстинки, тончайшие, паутинки.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50825" y="404813"/>
            <a:ext cx="8642350" cy="11525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Дробь вида 2,135436</a:t>
            </a:r>
            <a:b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выглядела так: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116013" y="1557338"/>
            <a:ext cx="78136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2 чи,  1 цунь,  3 доли,  5 порядковых, 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4 шерстинки, 3 тончайших,  6 паутинок.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638800" y="2362200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1825625" y="4895850"/>
            <a:ext cx="16954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2 чжана,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3521075" y="4895850"/>
            <a:ext cx="11525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1 чи,</a:t>
            </a:r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4618038" y="4895850"/>
            <a:ext cx="14239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3 цуня,</a:t>
            </a: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6042025" y="4895850"/>
            <a:ext cx="1625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5 долей,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2124075" y="5427663"/>
            <a:ext cx="27352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4 порядковых,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4787900" y="5445125"/>
            <a:ext cx="2592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3 шерстинки,</a:t>
            </a: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2268538" y="5949950"/>
            <a:ext cx="25209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6 тончайших,</a:t>
            </a:r>
          </a:p>
        </p:txBody>
      </p: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4787900" y="5949950"/>
            <a:ext cx="23764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>
                <a:latin typeface="Times New Roman" pitchFamily="18" charset="0"/>
                <a:cs typeface="Times New Roman" pitchFamily="18" charset="0"/>
              </a:rPr>
              <a:t>паутинок.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323850" y="2852738"/>
            <a:ext cx="8497888" cy="2016125"/>
          </a:xfrm>
          <a:prstGeom prst="rect">
            <a:avLst/>
          </a:prstGeom>
          <a:noFill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В V веке китайский ученый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Цзю-Чун-Чжи</a:t>
            </a:r>
            <a:r>
              <a:rPr kumimoji="0" lang="ru-RU" sz="3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принял за единицу не «</a:t>
            </a:r>
            <a:r>
              <a:rPr kumimoji="0" lang="ru-RU" sz="3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3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», а </a:t>
            </a:r>
            <a:r>
              <a:rPr kumimoji="0" lang="ru-RU" sz="3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1ЧЖАН</a:t>
            </a:r>
            <a:r>
              <a:rPr kumimoji="0" lang="ru-RU" sz="3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 ЧИ.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Дробь вида 2,135436 выглядела так:</a:t>
            </a:r>
          </a:p>
        </p:txBody>
      </p:sp>
      <p:pic>
        <p:nvPicPr>
          <p:cNvPr id="23" name="Picture 32" descr="an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350"/>
            <a:ext cx="2124075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1979712" y="332656"/>
            <a:ext cx="5328592" cy="648072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Настройся на урок</a:t>
            </a:r>
          </a:p>
        </p:txBody>
      </p:sp>
      <p:pic>
        <p:nvPicPr>
          <p:cNvPr id="15" name="Picture 10" descr="Человечек-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085184"/>
            <a:ext cx="1368425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323528" y="1412776"/>
            <a:ext cx="73581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2. Какое число записывается: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а) единицей с четырьмя нулями?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б) единицей с шестью нулями?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в) единицей с семью нулями?</a:t>
            </a:r>
          </a:p>
        </p:txBody>
      </p:sp>
      <p:sp>
        <p:nvSpPr>
          <p:cNvPr id="14" name="WordArt 157"/>
          <p:cNvSpPr>
            <a:spLocks noChangeArrowheads="1" noChangeShapeType="1" noTextEdit="1"/>
          </p:cNvSpPr>
          <p:nvPr/>
        </p:nvSpPr>
        <p:spPr bwMode="auto">
          <a:xfrm>
            <a:off x="1187624" y="3645024"/>
            <a:ext cx="1800200" cy="7201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94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10000</a:t>
            </a:r>
          </a:p>
        </p:txBody>
      </p:sp>
      <p:sp>
        <p:nvSpPr>
          <p:cNvPr id="16" name="WordArt 157"/>
          <p:cNvSpPr>
            <a:spLocks noChangeArrowheads="1" noChangeShapeType="1" noTextEdit="1"/>
          </p:cNvSpPr>
          <p:nvPr/>
        </p:nvSpPr>
        <p:spPr bwMode="auto">
          <a:xfrm>
            <a:off x="3923928" y="4221088"/>
            <a:ext cx="3240360" cy="7201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94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1000000</a:t>
            </a:r>
          </a:p>
        </p:txBody>
      </p:sp>
      <p:sp>
        <p:nvSpPr>
          <p:cNvPr id="17" name="WordArt 157"/>
          <p:cNvSpPr>
            <a:spLocks noChangeArrowheads="1" noChangeShapeType="1" noTextEdit="1"/>
          </p:cNvSpPr>
          <p:nvPr/>
        </p:nvSpPr>
        <p:spPr bwMode="auto">
          <a:xfrm>
            <a:off x="3563888" y="5445224"/>
            <a:ext cx="4392488" cy="7201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94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10000000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build="allAtOnce"/>
      <p:bldP spid="14" grpId="0"/>
      <p:bldP spid="16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" name="AutoShape 76"/>
          <p:cNvSpPr>
            <a:spLocks noChangeArrowheads="1"/>
          </p:cNvSpPr>
          <p:nvPr/>
        </p:nvSpPr>
        <p:spPr bwMode="auto">
          <a:xfrm>
            <a:off x="1619672" y="332656"/>
            <a:ext cx="5616624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cmpd="dbl">
            <a:solidFill>
              <a:srgbClr val="66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416928"/>
              </p:ext>
            </p:extLst>
          </p:nvPr>
        </p:nvGraphicFramePr>
        <p:xfrm>
          <a:off x="251520" y="836712"/>
          <a:ext cx="8712968" cy="5616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5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7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2214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На уроке я работал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активно / пассивно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899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Своей работой на уроке 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доволен / не доволен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899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Урок для меня показался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коротким / длинным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899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За урок 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устал / устал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899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Мое настроение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стало лучше / стало хуже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2245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Материал урока мне был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понятен / не понятен</a:t>
                      </a:r>
                      <a:b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полезен / бесполезен</a:t>
                      </a:r>
                      <a:b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интересен / скучен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4570"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Домашнее задание мне     кажется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легким / трудным</a:t>
                      </a:r>
                      <a:b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интересно / не интересно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1" name="Picture 10" descr="звоно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0"/>
            <a:ext cx="20828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395288" y="1890713"/>
          <a:ext cx="8497887" cy="4967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окумент" r:id="rId3" imgW="7067497" imgH="4070522" progId="Word.Document.12">
                  <p:embed/>
                </p:oleObj>
              </mc:Choice>
              <mc:Fallback>
                <p:oleObj name="Документ" r:id="rId3" imgW="7067497" imgH="4070522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890713"/>
                        <a:ext cx="8497887" cy="4967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5" descr="razvbo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213" y="3789363"/>
            <a:ext cx="2016125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C:\Users\Александр\Documents\Оформление презентаций\анимашки\анимашки 1\0427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4149080"/>
            <a:ext cx="2448272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1979712" y="332656"/>
            <a:ext cx="5328592" cy="648072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Настройся на урок</a:t>
            </a:r>
          </a:p>
        </p:txBody>
      </p:sp>
      <p:pic>
        <p:nvPicPr>
          <p:cNvPr id="15" name="Picture 10" descr="Человечек-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085184"/>
            <a:ext cx="1368425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47687" y="1196752"/>
            <a:ext cx="8596313" cy="94615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i="1" dirty="0">
                <a:latin typeface="Times New Roman" pitchFamily="18" charset="0"/>
                <a:ea typeface="+mj-ea"/>
                <a:cs typeface="Times New Roman" pitchFamily="18" charset="0"/>
              </a:rPr>
              <a:t>К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акая часть площади многоугольника закрашена.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066800" y="20574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многоугольника</a:t>
            </a:r>
          </a:p>
        </p:txBody>
      </p:sp>
      <p:grpSp>
        <p:nvGrpSpPr>
          <p:cNvPr id="16" name="Group 40"/>
          <p:cNvGrpSpPr>
            <a:grpSpLocks/>
          </p:cNvGrpSpPr>
          <p:nvPr/>
        </p:nvGrpSpPr>
        <p:grpSpPr bwMode="auto">
          <a:xfrm>
            <a:off x="2743200" y="2057400"/>
            <a:ext cx="4267200" cy="4114800"/>
            <a:chOff x="1728" y="1296"/>
            <a:chExt cx="2688" cy="2592"/>
          </a:xfrm>
        </p:grpSpPr>
        <p:sp>
          <p:nvSpPr>
            <p:cNvPr id="17" name="AutoShape 4"/>
            <p:cNvSpPr>
              <a:spLocks noChangeArrowheads="1"/>
            </p:cNvSpPr>
            <p:nvPr/>
          </p:nvSpPr>
          <p:spPr bwMode="auto">
            <a:xfrm>
              <a:off x="1728" y="1296"/>
              <a:ext cx="2688" cy="2592"/>
            </a:xfrm>
            <a:prstGeom prst="star5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2784" y="2304"/>
              <a:ext cx="1104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 flipH="1">
              <a:off x="2256" y="2304"/>
              <a:ext cx="1104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H="1" flipV="1">
              <a:off x="1776" y="2304"/>
              <a:ext cx="182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 flipV="1">
              <a:off x="2544" y="2304"/>
              <a:ext cx="182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2" name="Line 24"/>
            <p:cNvSpPr>
              <a:spLocks noChangeShapeType="1"/>
            </p:cNvSpPr>
            <p:nvPr/>
          </p:nvSpPr>
          <p:spPr bwMode="auto">
            <a:xfrm flipV="1">
              <a:off x="3072" y="1344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3072" y="2304"/>
              <a:ext cx="1344" cy="624"/>
            </a:xfrm>
            <a:custGeom>
              <a:avLst/>
              <a:gdLst/>
              <a:ahLst/>
              <a:cxnLst>
                <a:cxn ang="0">
                  <a:pos x="1344" y="0"/>
                </a:cxn>
                <a:cxn ang="0">
                  <a:pos x="0" y="432"/>
                </a:cxn>
                <a:cxn ang="0">
                  <a:pos x="528" y="624"/>
                </a:cxn>
                <a:cxn ang="0">
                  <a:pos x="1344" y="0"/>
                </a:cxn>
              </a:cxnLst>
              <a:rect l="0" t="0" r="r" b="b"/>
              <a:pathLst>
                <a:path w="1344" h="624">
                  <a:moveTo>
                    <a:pt x="1344" y="0"/>
                  </a:moveTo>
                  <a:lnTo>
                    <a:pt x="0" y="432"/>
                  </a:lnTo>
                  <a:lnTo>
                    <a:pt x="528" y="624"/>
                  </a:lnTo>
                  <a:lnTo>
                    <a:pt x="134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4" name="Freeform 37"/>
            <p:cNvSpPr>
              <a:spLocks/>
            </p:cNvSpPr>
            <p:nvPr/>
          </p:nvSpPr>
          <p:spPr bwMode="auto">
            <a:xfrm>
              <a:off x="2760" y="2284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12"/>
                </a:cxn>
                <a:cxn ang="0">
                  <a:pos x="0" y="0"/>
                </a:cxn>
              </a:cxnLst>
              <a:rect l="0" t="0" r="r" b="b"/>
              <a:pathLst>
                <a:path w="12" h="12">
                  <a:moveTo>
                    <a:pt x="0" y="0"/>
                  </a:moveTo>
                  <a:cubicBezTo>
                    <a:pt x="4" y="4"/>
                    <a:pt x="12" y="12"/>
                    <a:pt x="12" y="12"/>
                  </a:cubicBezTo>
                  <a:cubicBezTo>
                    <a:pt x="12" y="12"/>
                    <a:pt x="4" y="4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aphicFrame>
        <p:nvGraphicFramePr>
          <p:cNvPr id="25" name="Object 44"/>
          <p:cNvGraphicFramePr>
            <a:graphicFrameLocks noChangeAspect="1"/>
          </p:cNvGraphicFramePr>
          <p:nvPr/>
        </p:nvGraphicFramePr>
        <p:xfrm>
          <a:off x="1295400" y="2286000"/>
          <a:ext cx="1501775" cy="290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203040" imgH="393480" progId="Equation.3">
                  <p:embed/>
                </p:oleObj>
              </mc:Choice>
              <mc:Fallback>
                <p:oleObj name="Формула" r:id="rId5" imgW="2030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86000"/>
                        <a:ext cx="1501775" cy="290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1979712" y="332656"/>
            <a:ext cx="5328592" cy="648072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Настройся на урок</a:t>
            </a:r>
          </a:p>
        </p:txBody>
      </p:sp>
      <p:pic>
        <p:nvPicPr>
          <p:cNvPr id="15" name="Picture 10" descr="Человечек-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085184"/>
            <a:ext cx="1368425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51520" y="1124744"/>
            <a:ext cx="8596313" cy="95567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Какая часть площади многоугольника закрашена.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2868613" y="2057400"/>
          <a:ext cx="4168775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5" imgW="3638095" imgH="3591426" progId="PBrush">
                  <p:embed/>
                </p:oleObj>
              </mc:Choice>
              <mc:Fallback>
                <p:oleObj name="Точечный рисунок" r:id="rId5" imgW="3638095" imgH="3591426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3" y="2057400"/>
                        <a:ext cx="4168775" cy="411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/>
        </p:nvGraphicFramePr>
        <p:xfrm>
          <a:off x="1524000" y="1981200"/>
          <a:ext cx="110172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203040" imgH="393480" progId="Equation.3">
                  <p:embed/>
                </p:oleObj>
              </mc:Choice>
              <mc:Fallback>
                <p:oleObj name="Формула" r:id="rId7" imgW="203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81200"/>
                        <a:ext cx="1101725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5410200" y="2286000"/>
            <a:ext cx="28312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многоугольника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7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1979712" y="332656"/>
            <a:ext cx="5328592" cy="648072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Настройся на урок</a:t>
            </a:r>
          </a:p>
        </p:txBody>
      </p:sp>
      <p:pic>
        <p:nvPicPr>
          <p:cNvPr id="15" name="Picture 10" descr="Человечек-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085184"/>
            <a:ext cx="1368425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47687" y="980728"/>
            <a:ext cx="8596313" cy="1066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Какую часть ромашки составляют лепестки?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             </a:t>
            </a:r>
          </a:p>
        </p:txBody>
      </p:sp>
      <p:grpSp>
        <p:nvGrpSpPr>
          <p:cNvPr id="14" name="Group 32"/>
          <p:cNvGrpSpPr>
            <a:grpSpLocks/>
          </p:cNvGrpSpPr>
          <p:nvPr/>
        </p:nvGrpSpPr>
        <p:grpSpPr bwMode="auto">
          <a:xfrm>
            <a:off x="5334000" y="3505200"/>
            <a:ext cx="2133600" cy="2286000"/>
            <a:chOff x="4032" y="1776"/>
            <a:chExt cx="1056" cy="1056"/>
          </a:xfrm>
          <a:solidFill>
            <a:srgbClr val="FFFF00"/>
          </a:solidFill>
        </p:grpSpPr>
        <p:sp>
          <p:nvSpPr>
            <p:cNvPr id="16" name="Oval 27"/>
            <p:cNvSpPr>
              <a:spLocks noChangeArrowheads="1"/>
            </p:cNvSpPr>
            <p:nvPr/>
          </p:nvSpPr>
          <p:spPr bwMode="auto">
            <a:xfrm rot="2684853">
              <a:off x="4464" y="1920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Oval 28"/>
            <p:cNvSpPr>
              <a:spLocks noChangeArrowheads="1"/>
            </p:cNvSpPr>
            <p:nvPr/>
          </p:nvSpPr>
          <p:spPr bwMode="auto">
            <a:xfrm rot="977793">
              <a:off x="4224" y="177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Oval 29"/>
            <p:cNvSpPr>
              <a:spLocks noChangeArrowheads="1"/>
            </p:cNvSpPr>
            <p:nvPr/>
          </p:nvSpPr>
          <p:spPr bwMode="auto">
            <a:xfrm rot="15251039">
              <a:off x="4584" y="2184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Oval 30"/>
            <p:cNvSpPr>
              <a:spLocks noChangeArrowheads="1"/>
            </p:cNvSpPr>
            <p:nvPr/>
          </p:nvSpPr>
          <p:spPr bwMode="auto">
            <a:xfrm>
              <a:off x="4032" y="2496"/>
              <a:ext cx="336" cy="336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Group 31"/>
          <p:cNvGrpSpPr>
            <a:grpSpLocks/>
          </p:cNvGrpSpPr>
          <p:nvPr/>
        </p:nvGrpSpPr>
        <p:grpSpPr bwMode="auto">
          <a:xfrm>
            <a:off x="1524000" y="3124200"/>
            <a:ext cx="3657600" cy="3352800"/>
            <a:chOff x="1296" y="1536"/>
            <a:chExt cx="1632" cy="1488"/>
          </a:xfrm>
          <a:solidFill>
            <a:srgbClr val="FFFF00"/>
          </a:solidFill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 rot="16448765">
              <a:off x="2424" y="1944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Oval 16"/>
            <p:cNvSpPr>
              <a:spLocks noChangeArrowheads="1"/>
            </p:cNvSpPr>
            <p:nvPr/>
          </p:nvSpPr>
          <p:spPr bwMode="auto">
            <a:xfrm rot="3432532">
              <a:off x="1656" y="213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Oval 21"/>
            <p:cNvSpPr>
              <a:spLocks noChangeArrowheads="1"/>
            </p:cNvSpPr>
            <p:nvPr/>
          </p:nvSpPr>
          <p:spPr bwMode="auto">
            <a:xfrm rot="1186323">
              <a:off x="1872" y="225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Oval 19"/>
            <p:cNvSpPr>
              <a:spLocks noChangeArrowheads="1"/>
            </p:cNvSpPr>
            <p:nvPr/>
          </p:nvSpPr>
          <p:spPr bwMode="auto">
            <a:xfrm rot="-1459605">
              <a:off x="2160" y="225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Oval 18"/>
            <p:cNvSpPr>
              <a:spLocks noChangeArrowheads="1"/>
            </p:cNvSpPr>
            <p:nvPr/>
          </p:nvSpPr>
          <p:spPr bwMode="auto">
            <a:xfrm rot="-3261446">
              <a:off x="2328" y="213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Oval 26"/>
            <p:cNvSpPr>
              <a:spLocks noChangeArrowheads="1"/>
            </p:cNvSpPr>
            <p:nvPr/>
          </p:nvSpPr>
          <p:spPr bwMode="auto">
            <a:xfrm rot="16448765">
              <a:off x="2424" y="1944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Oval 12"/>
            <p:cNvSpPr>
              <a:spLocks noChangeArrowheads="1"/>
            </p:cNvSpPr>
            <p:nvPr/>
          </p:nvSpPr>
          <p:spPr bwMode="auto">
            <a:xfrm rot="3636193">
              <a:off x="2376" y="1704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Oval 14"/>
            <p:cNvSpPr>
              <a:spLocks noChangeArrowheads="1"/>
            </p:cNvSpPr>
            <p:nvPr/>
          </p:nvSpPr>
          <p:spPr bwMode="auto">
            <a:xfrm rot="1674825">
              <a:off x="2208" y="153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Oval 22"/>
            <p:cNvSpPr>
              <a:spLocks noChangeArrowheads="1"/>
            </p:cNvSpPr>
            <p:nvPr/>
          </p:nvSpPr>
          <p:spPr bwMode="auto">
            <a:xfrm rot="-438113">
              <a:off x="1968" y="153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Oval 15"/>
            <p:cNvSpPr>
              <a:spLocks noChangeArrowheads="1"/>
            </p:cNvSpPr>
            <p:nvPr/>
          </p:nvSpPr>
          <p:spPr bwMode="auto">
            <a:xfrm rot="-2923710">
              <a:off x="1704" y="165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Oval 17"/>
            <p:cNvSpPr>
              <a:spLocks noChangeArrowheads="1"/>
            </p:cNvSpPr>
            <p:nvPr/>
          </p:nvSpPr>
          <p:spPr bwMode="auto">
            <a:xfrm rot="-5320996">
              <a:off x="1560" y="1896"/>
              <a:ext cx="240" cy="76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Oval 25"/>
            <p:cNvSpPr>
              <a:spLocks noChangeArrowheads="1"/>
            </p:cNvSpPr>
            <p:nvPr/>
          </p:nvSpPr>
          <p:spPr bwMode="auto">
            <a:xfrm>
              <a:off x="1968" y="2112"/>
              <a:ext cx="336" cy="336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3" name="Object 34"/>
          <p:cNvGraphicFramePr>
            <a:graphicFrameLocks noChangeAspect="1"/>
          </p:cNvGraphicFramePr>
          <p:nvPr/>
        </p:nvGraphicFramePr>
        <p:xfrm>
          <a:off x="4343400" y="1905000"/>
          <a:ext cx="1166813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279360" imgH="393480" progId="Equation.3">
                  <p:embed/>
                </p:oleObj>
              </mc:Choice>
              <mc:Fallback>
                <p:oleObj name="Формула" r:id="rId5" imgW="2793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05000"/>
                        <a:ext cx="1166813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5562600" y="243840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ромашки</a:t>
            </a:r>
          </a:p>
        </p:txBody>
      </p:sp>
      <p:sp>
        <p:nvSpPr>
          <p:cNvPr id="35" name="Text Box 37"/>
          <p:cNvSpPr txBox="1">
            <a:spLocks noChangeArrowheads="1"/>
          </p:cNvSpPr>
          <p:nvPr/>
        </p:nvSpPr>
        <p:spPr bwMode="auto">
          <a:xfrm>
            <a:off x="1066800" y="609600"/>
            <a:ext cx="381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3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1115616" y="332656"/>
            <a:ext cx="6984777" cy="707886"/>
          </a:xfrm>
          <a:prstGeom prst="rect">
            <a:avLst/>
          </a:prstGeom>
          <a:scene3d>
            <a:camera prst="orthographicFront"/>
            <a:lightRig rig="soft" dir="tl">
              <a:rot lat="0" lon="0" rev="0"/>
            </a:lightRig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fld id="{851BD7D1-D4DA-4D76-BD90-806DEA234F86}" type="datetime1">
              <a:rPr lang="ru-RU" sz="4000" b="1" i="1" spc="5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01.11.2024</a:t>
            </a:fld>
            <a:r>
              <a:rPr lang="ru-RU" sz="4000" b="1" i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Классная работа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700808"/>
            <a:ext cx="8280920" cy="144655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i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Представление о десятичных дробях</a:t>
            </a:r>
          </a:p>
        </p:txBody>
      </p:sp>
      <p:pic>
        <p:nvPicPr>
          <p:cNvPr id="14" name="Picture 6" descr="C:\Documents and Settings\Slushatel-1-2\Мои документы\ksenya\site\image\740a73b396965654d5e45d53b47d4e2b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77072"/>
            <a:ext cx="2667000" cy="24860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5" name="Содержимое 2"/>
          <p:cNvSpPr txBox="1">
            <a:spLocks/>
          </p:cNvSpPr>
          <p:nvPr/>
        </p:nvSpPr>
        <p:spPr>
          <a:xfrm>
            <a:off x="3923928" y="3573016"/>
            <a:ext cx="4176464" cy="1584176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Знания имей отличные по теме «Дроби десятичные»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4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4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1" name="Picture 18" descr="lady_news_anchor_md_wht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5229225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2257408" y="332656"/>
            <a:ext cx="4704493" cy="769441"/>
          </a:xfrm>
          <a:prstGeom prst="rect">
            <a:avLst/>
          </a:prstGeom>
          <a:scene3d>
            <a:camera prst="orthographicFront"/>
            <a:lightRig rig="soft" dir="tl">
              <a:rot lat="0" lon="0" rev="0"/>
            </a:lightRig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Сегодня на уроке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3568" y="1412776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Познакомимся с понятием десятичной дроби;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научимся читать и записывать десятичные дроби, представлять десятичную дробь в виде обыкновенной и обыкновенную дробь в виде десятичной.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67544" y="260648"/>
            <a:ext cx="80724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 Какую часть метра составляет 1 дм?</a:t>
            </a:r>
          </a:p>
          <a:p>
            <a:pPr algn="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682354" y="760714"/>
          <a:ext cx="2143140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711000" imgH="393480" progId="Equation.3">
                  <p:embed/>
                </p:oleObj>
              </mc:Choice>
              <mc:Fallback>
                <p:oleObj name="Формула" r:id="rId2" imgW="711000" imgH="393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354" y="760714"/>
                        <a:ext cx="2143140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67544" y="1832284"/>
            <a:ext cx="8001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Как выразить 3 м 572 мм в метрах?</a:t>
            </a: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967710" y="2332350"/>
          <a:ext cx="5000660" cy="1339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1346040" imgH="393480" progId="Equation.3">
                  <p:embed/>
                </p:oleObj>
              </mc:Choice>
              <mc:Fallback>
                <p:oleObj name="Формула" r:id="rId4" imgW="13460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710" y="2332350"/>
                        <a:ext cx="5000660" cy="13398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67544" y="3903986"/>
            <a:ext cx="8001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 Какую часть метра составляет 27 см?</a:t>
            </a: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325164" y="4404052"/>
          <a:ext cx="2857520" cy="110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888840" imgH="393480" progId="Equation.3">
                  <p:embed/>
                </p:oleObj>
              </mc:Choice>
              <mc:Fallback>
                <p:oleObj name="Формула" r:id="rId6" imgW="8888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164" y="4404052"/>
                        <a:ext cx="2857520" cy="110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67544" y="5689936"/>
            <a:ext cx="77867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4. Какую особенность этих дробей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вы заметили?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52400"/>
            <a:ext cx="8991600" cy="6553200"/>
            <a:chOff x="168" y="176"/>
            <a:chExt cx="5408" cy="3928"/>
          </a:xfrm>
        </p:grpSpPr>
        <p:sp>
          <p:nvSpPr>
            <p:cNvPr id="5427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tri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547687" y="404664"/>
            <a:ext cx="8596313" cy="1066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Муравей, который спешил домой, прошагал 5м да еще отрезок в 1 дм 2см</a:t>
            </a:r>
          </a:p>
        </p:txBody>
      </p:sp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4648200" y="1333128"/>
            <a:ext cx="4114800" cy="4562475"/>
            <a:chOff x="2928" y="1248"/>
            <a:chExt cx="2592" cy="2874"/>
          </a:xfrm>
        </p:grpSpPr>
        <p:pic>
          <p:nvPicPr>
            <p:cNvPr id="16" name="Picture 5" descr="C:\Documents and Settings\IvashkinaEV\Мои документы\Мои рисунки\mur1.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28" y="1248"/>
              <a:ext cx="2592" cy="2557"/>
            </a:xfrm>
            <a:prstGeom prst="rect">
              <a:avLst/>
            </a:prstGeom>
            <a:noFill/>
          </p:spPr>
        </p:pic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4272" y="3792"/>
              <a:ext cx="81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5 м</a:t>
              </a:r>
            </a:p>
          </p:txBody>
        </p:sp>
      </p:grp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914400" y="1790328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6"/>
          <p:cNvSpPr txBox="1">
            <a:spLocks noChangeArrowheads="1"/>
          </p:cNvSpPr>
          <p:nvPr/>
        </p:nvSpPr>
        <p:spPr>
          <a:xfrm>
            <a:off x="838200" y="1409328"/>
            <a:ext cx="7772400" cy="1066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Итак, он прошел расстояние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в 5м да еще 1 дм 2 см.</a:t>
            </a: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762000" y="4304928"/>
            <a:ext cx="45720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Можно записать и так:</a:t>
            </a:r>
          </a:p>
          <a:p>
            <a:pPr algn="l">
              <a:spcBef>
                <a:spcPct val="50000"/>
              </a:spcBef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 5м и 1 десятая 2 сотых метра.</a:t>
            </a:r>
          </a:p>
        </p:txBody>
      </p:sp>
      <p:sp>
        <p:nvSpPr>
          <p:cNvPr id="21" name="Text Box 28"/>
          <p:cNvSpPr txBox="1">
            <a:spLocks noChangeArrowheads="1"/>
          </p:cNvSpPr>
          <p:nvPr/>
        </p:nvSpPr>
        <p:spPr bwMode="auto">
          <a:xfrm>
            <a:off x="1219200" y="4152528"/>
            <a:ext cx="281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9"/>
          <p:cNvSpPr>
            <a:spLocks noChangeArrowheads="1"/>
          </p:cNvSpPr>
          <p:nvPr/>
        </p:nvSpPr>
        <p:spPr bwMode="auto">
          <a:xfrm>
            <a:off x="838200" y="2933328"/>
            <a:ext cx="4572000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Итак, он прошел расстояние в  5м да еще 1 дм 2 см.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19" grpId="0" animBg="1" autoUpdateAnimBg="0"/>
      <p:bldP spid="20" grpId="0" autoUpdateAnimBg="0"/>
      <p:bldP spid="22" grpId="0" autoUpdateAnimBg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583</Words>
  <Application>Microsoft Office PowerPoint</Application>
  <PresentationFormat>Экран (4:3)</PresentationFormat>
  <Paragraphs>103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Impact</vt:lpstr>
      <vt:lpstr>Times New Roman</vt:lpstr>
      <vt:lpstr>Тема Office</vt:lpstr>
      <vt:lpstr>Формула</vt:lpstr>
      <vt:lpstr>Точечный рисунок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Пользователь</cp:lastModifiedBy>
  <cp:revision>57</cp:revision>
  <dcterms:created xsi:type="dcterms:W3CDTF">2011-11-26T03:51:07Z</dcterms:created>
  <dcterms:modified xsi:type="dcterms:W3CDTF">2024-11-01T08:58:49Z</dcterms:modified>
</cp:coreProperties>
</file>