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3" r:id="rId3"/>
    <p:sldId id="276" r:id="rId4"/>
    <p:sldId id="335" r:id="rId5"/>
    <p:sldId id="329" r:id="rId6"/>
    <p:sldId id="336" r:id="rId7"/>
    <p:sldId id="330" r:id="rId8"/>
    <p:sldId id="337" r:id="rId9"/>
    <p:sldId id="331" r:id="rId10"/>
    <p:sldId id="338" r:id="rId11"/>
    <p:sldId id="332" r:id="rId12"/>
    <p:sldId id="339" r:id="rId13"/>
    <p:sldId id="333" r:id="rId14"/>
    <p:sldId id="340" r:id="rId15"/>
    <p:sldId id="334" r:id="rId16"/>
    <p:sldId id="341" r:id="rId17"/>
    <p:sldId id="342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60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050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5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9241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20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767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969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42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97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65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86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138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40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5300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Перед входом есть надпись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 err="1">
                <a:latin typeface="Corbel" panose="020B0503020204020204" pitchFamily="34" charset="0"/>
              </a:rPr>
              <a:t>nutrimentum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spiritus</a:t>
            </a:r>
            <a:r>
              <a:rPr lang="ru-RU" sz="6000" dirty="0" smtClean="0">
                <a:latin typeface="Corbel" panose="020B0503020204020204" pitchFamily="34" charset="0"/>
              </a:rPr>
              <a:t>»,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 </a:t>
            </a:r>
            <a:r>
              <a:rPr lang="ru-RU" sz="6000" dirty="0">
                <a:latin typeface="Corbel" panose="020B0503020204020204" pitchFamily="34" charset="0"/>
              </a:rPr>
              <a:t>значит «пища для души».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Здание построили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 </a:t>
            </a:r>
            <a:r>
              <a:rPr lang="ru-RU" sz="6000" dirty="0">
                <a:latin typeface="Corbel" panose="020B0503020204020204" pitchFamily="34" charset="0"/>
              </a:rPr>
              <a:t>Фридрихе Великом для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повышения уровня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образованности </a:t>
            </a:r>
            <a:r>
              <a:rPr lang="ru-RU" sz="6000" dirty="0">
                <a:latin typeface="Corbel" panose="020B0503020204020204" pitchFamily="34" charset="0"/>
              </a:rPr>
              <a:t>горожан.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что </a:t>
            </a:r>
            <a:r>
              <a:rPr lang="ru-RU" sz="6000" b="1" dirty="0" smtClean="0">
                <a:latin typeface="Corbel" panose="020B0503020204020204" pitchFamily="34" charset="0"/>
              </a:rPr>
              <a:t>сначала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находилось </a:t>
            </a:r>
            <a:r>
              <a:rPr lang="ru-RU" sz="6000" b="1" dirty="0">
                <a:latin typeface="Corbel" panose="020B0503020204020204" pitchFamily="34" charset="0"/>
              </a:rPr>
              <a:t>в этом здании?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25" y="1977978"/>
            <a:ext cx="9731375" cy="5473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1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ЮНИСЕФ </a:t>
            </a:r>
            <a:r>
              <a:rPr lang="ru-RU" sz="5400" dirty="0">
                <a:latin typeface="Corbel" panose="020B0503020204020204" pitchFamily="34" charset="0"/>
              </a:rPr>
              <a:t>обратил внимание на то, что в Китае 1,5 </a:t>
            </a:r>
            <a:r>
              <a:rPr lang="ru-RU" sz="5400" dirty="0" smtClean="0">
                <a:latin typeface="Corbel" panose="020B0503020204020204" pitchFamily="34" charset="0"/>
              </a:rPr>
              <a:t>миллиона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малоимущих </a:t>
            </a:r>
            <a:r>
              <a:rPr lang="ru-RU" sz="5400" dirty="0">
                <a:latin typeface="Corbel" panose="020B0503020204020204" pitchFamily="34" charset="0"/>
              </a:rPr>
              <a:t>детей, которых никто не замечает. В </a:t>
            </a:r>
            <a:r>
              <a:rPr lang="ru-RU" sz="5400" dirty="0" smtClean="0">
                <a:latin typeface="Corbel" panose="020B0503020204020204" pitchFamily="34" charset="0"/>
              </a:rPr>
              <a:t>одной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статье </a:t>
            </a:r>
            <a:r>
              <a:rPr lang="ru-RU" sz="5400" dirty="0">
                <a:latin typeface="Corbel" panose="020B0503020204020204" pitchFamily="34" charset="0"/>
              </a:rPr>
              <a:t>их назвали дети-ИКСЫ. Другие ИКСЫ темнеют, </a:t>
            </a:r>
            <a:r>
              <a:rPr lang="ru-RU" sz="5400" dirty="0" smtClean="0">
                <a:latin typeface="Corbel" panose="020B0503020204020204" pitchFamily="34" charset="0"/>
              </a:rPr>
              <a:t>чтобы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согреться </a:t>
            </a:r>
            <a:r>
              <a:rPr lang="ru-RU" sz="5400" dirty="0">
                <a:latin typeface="Corbel" panose="020B0503020204020204" pitchFamily="34" charset="0"/>
              </a:rPr>
              <a:t>в утренних лучах солнца. </a:t>
            </a:r>
            <a:r>
              <a:rPr lang="ru-RU" sz="5400" b="1" dirty="0">
                <a:latin typeface="Corbel" panose="020B0503020204020204" pitchFamily="34" charset="0"/>
              </a:rPr>
              <a:t>Назовите ИКС.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73" y="1608265"/>
            <a:ext cx="16611456" cy="4564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r>
              <a:rPr lang="en-US" sz="5400" dirty="0" smtClean="0">
                <a:latin typeface="Corbel" panose="020B0503020204020204" pitchFamily="34" charset="0"/>
              </a:rPr>
              <a:t/>
            </a:r>
            <a:br>
              <a:rPr lang="en-US" sz="5400" dirty="0" smtClean="0">
                <a:latin typeface="Corbel" panose="020B0503020204020204" pitchFamily="34" charset="0"/>
              </a:rPr>
            </a:b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ЮНИСЕФ </a:t>
            </a:r>
            <a:r>
              <a:rPr lang="ru-RU" sz="5400" dirty="0">
                <a:latin typeface="Corbel" panose="020B0503020204020204" pitchFamily="34" charset="0"/>
              </a:rPr>
              <a:t>обратил внимание на то, что в Китае 1,5 </a:t>
            </a:r>
            <a:r>
              <a:rPr lang="ru-RU" sz="5400" dirty="0" smtClean="0">
                <a:latin typeface="Corbel" panose="020B0503020204020204" pitchFamily="34" charset="0"/>
              </a:rPr>
              <a:t>миллиона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малоимущих </a:t>
            </a:r>
            <a:r>
              <a:rPr lang="ru-RU" sz="5400" dirty="0">
                <a:latin typeface="Corbel" panose="020B0503020204020204" pitchFamily="34" charset="0"/>
              </a:rPr>
              <a:t>детей, которых никто не замечает. В </a:t>
            </a:r>
            <a:r>
              <a:rPr lang="ru-RU" sz="5400" dirty="0" smtClean="0">
                <a:latin typeface="Corbel" panose="020B0503020204020204" pitchFamily="34" charset="0"/>
              </a:rPr>
              <a:t>одной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статье </a:t>
            </a:r>
            <a:r>
              <a:rPr lang="ru-RU" sz="5400" dirty="0">
                <a:latin typeface="Corbel" panose="020B0503020204020204" pitchFamily="34" charset="0"/>
              </a:rPr>
              <a:t>их назвали дети-ИКСЫ. Другие ИКСЫ темнеют, </a:t>
            </a:r>
            <a:r>
              <a:rPr lang="ru-RU" sz="5400" dirty="0" smtClean="0">
                <a:latin typeface="Corbel" panose="020B0503020204020204" pitchFamily="34" charset="0"/>
              </a:rPr>
              <a:t>чтобы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согреться </a:t>
            </a:r>
            <a:r>
              <a:rPr lang="ru-RU" sz="5400" dirty="0">
                <a:latin typeface="Corbel" panose="020B0503020204020204" pitchFamily="34" charset="0"/>
              </a:rPr>
              <a:t>в утренних лучах солнца. </a:t>
            </a:r>
            <a:r>
              <a:rPr lang="ru-RU" sz="5400" b="1" dirty="0">
                <a:latin typeface="Corbel" panose="020B0503020204020204" pitchFamily="34" charset="0"/>
              </a:rPr>
              <a:t>Назовите ИКС.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73" y="1608265"/>
            <a:ext cx="16611456" cy="45648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2019 году весь мир завидовал </a:t>
            </a:r>
            <a:r>
              <a:rPr lang="ru-RU" sz="7200" dirty="0" smtClean="0">
                <a:latin typeface="Corbel" panose="020B0503020204020204" pitchFamily="34" charset="0"/>
              </a:rPr>
              <a:t>миллионеру,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</a:t>
            </a:r>
            <a:r>
              <a:rPr lang="ru-RU" sz="7200" dirty="0">
                <a:latin typeface="Corbel" panose="020B0503020204020204" pitchFamily="34" charset="0"/>
              </a:rPr>
              <a:t>вёл праздную, распутную жизнь, </a:t>
            </a:r>
            <a:r>
              <a:rPr lang="ru-RU" sz="7200" dirty="0" smtClean="0">
                <a:latin typeface="Corbel" panose="020B0503020204020204" pitchFamily="34" charset="0"/>
              </a:rPr>
              <a:t>не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заботясь </a:t>
            </a:r>
            <a:r>
              <a:rPr lang="ru-RU" sz="7200" dirty="0">
                <a:latin typeface="Corbel" panose="020B0503020204020204" pitchFamily="34" charset="0"/>
              </a:rPr>
              <a:t>о будущем. Неудивительно, </a:t>
            </a:r>
            <a:r>
              <a:rPr lang="ru-RU" sz="7200" dirty="0" smtClean="0">
                <a:latin typeface="Corbel" panose="020B0503020204020204" pitchFamily="34" charset="0"/>
              </a:rPr>
              <a:t>что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вскоре </a:t>
            </a:r>
            <a:r>
              <a:rPr lang="ru-RU" sz="7200" dirty="0">
                <a:latin typeface="Corbel" panose="020B0503020204020204" pitchFamily="34" charset="0"/>
              </a:rPr>
              <a:t>он стал…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Кем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2019 году весь мир завидовал </a:t>
            </a:r>
            <a:r>
              <a:rPr lang="ru-RU" sz="7200" dirty="0" smtClean="0">
                <a:latin typeface="Corbel" panose="020B0503020204020204" pitchFamily="34" charset="0"/>
              </a:rPr>
              <a:t>миллионеру,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который </a:t>
            </a:r>
            <a:r>
              <a:rPr lang="ru-RU" sz="7200" dirty="0">
                <a:latin typeface="Corbel" panose="020B0503020204020204" pitchFamily="34" charset="0"/>
              </a:rPr>
              <a:t>вёл праздную, распутную жизнь, </a:t>
            </a:r>
            <a:r>
              <a:rPr lang="ru-RU" sz="7200" dirty="0" smtClean="0">
                <a:latin typeface="Corbel" panose="020B0503020204020204" pitchFamily="34" charset="0"/>
              </a:rPr>
              <a:t>не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заботясь </a:t>
            </a:r>
            <a:r>
              <a:rPr lang="ru-RU" sz="7200" dirty="0">
                <a:latin typeface="Corbel" panose="020B0503020204020204" pitchFamily="34" charset="0"/>
              </a:rPr>
              <a:t>о будущем. Неудивительно, </a:t>
            </a:r>
            <a:r>
              <a:rPr lang="ru-RU" sz="7200" dirty="0" smtClean="0">
                <a:latin typeface="Corbel" panose="020B0503020204020204" pitchFamily="34" charset="0"/>
              </a:rPr>
              <a:t>что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вскоре </a:t>
            </a:r>
            <a:r>
              <a:rPr lang="ru-RU" sz="7200" dirty="0">
                <a:latin typeface="Corbel" panose="020B0503020204020204" pitchFamily="34" charset="0"/>
              </a:rPr>
              <a:t>он стал…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Кем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1997 году 17-летний </a:t>
            </a:r>
            <a:r>
              <a:rPr lang="ru-RU" sz="7200" dirty="0" err="1">
                <a:latin typeface="Corbel" panose="020B0503020204020204" pitchFamily="34" charset="0"/>
              </a:rPr>
              <a:t>Амбариш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Митра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продавал </a:t>
            </a:r>
            <a:r>
              <a:rPr lang="ru-RU" sz="7200" dirty="0">
                <a:latin typeface="Corbel" panose="020B0503020204020204" pitchFamily="34" charset="0"/>
              </a:rPr>
              <a:t>журналы и чай, а сегодня он – </a:t>
            </a:r>
            <a:r>
              <a:rPr lang="ru-RU" sz="7200" dirty="0" smtClean="0">
                <a:latin typeface="Corbel" panose="020B0503020204020204" pitchFamily="34" charset="0"/>
              </a:rPr>
              <a:t>глава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успешной </a:t>
            </a:r>
            <a:r>
              <a:rPr lang="ru-RU" sz="7200" dirty="0">
                <a:latin typeface="Corbel" panose="020B0503020204020204" pitchFamily="34" charset="0"/>
              </a:rPr>
              <a:t>фирмы. В статье о нём </a:t>
            </a:r>
            <a:r>
              <a:rPr lang="ru-RU" sz="7200" dirty="0" smtClean="0">
                <a:latin typeface="Corbel" panose="020B0503020204020204" pitchFamily="34" charset="0"/>
              </a:rPr>
              <a:t>упомянут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фильм </a:t>
            </a:r>
            <a:r>
              <a:rPr lang="ru-RU" sz="7200" dirty="0">
                <a:latin typeface="Corbel" panose="020B0503020204020204" pitchFamily="34" charset="0"/>
              </a:rPr>
              <a:t>2008 года.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Какой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1997 году 17-летний </a:t>
            </a:r>
            <a:r>
              <a:rPr lang="ru-RU" sz="7200" dirty="0" err="1">
                <a:latin typeface="Corbel" panose="020B0503020204020204" pitchFamily="34" charset="0"/>
              </a:rPr>
              <a:t>Амбариш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Митра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продавал </a:t>
            </a:r>
            <a:r>
              <a:rPr lang="ru-RU" sz="7200" dirty="0">
                <a:latin typeface="Corbel" panose="020B0503020204020204" pitchFamily="34" charset="0"/>
              </a:rPr>
              <a:t>журналы и чай, а сегодня он – </a:t>
            </a:r>
            <a:r>
              <a:rPr lang="ru-RU" sz="7200" dirty="0" smtClean="0">
                <a:latin typeface="Corbel" panose="020B0503020204020204" pitchFamily="34" charset="0"/>
              </a:rPr>
              <a:t>глава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успешной </a:t>
            </a:r>
            <a:r>
              <a:rPr lang="ru-RU" sz="7200" dirty="0">
                <a:latin typeface="Corbel" panose="020B0503020204020204" pitchFamily="34" charset="0"/>
              </a:rPr>
              <a:t>фирмы. В статье о нём </a:t>
            </a:r>
            <a:r>
              <a:rPr lang="ru-RU" sz="7200" dirty="0" smtClean="0">
                <a:latin typeface="Corbel" panose="020B0503020204020204" pitchFamily="34" charset="0"/>
              </a:rPr>
              <a:t>упомянут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фильм </a:t>
            </a:r>
            <a:r>
              <a:rPr lang="ru-RU" sz="7200" dirty="0">
                <a:latin typeface="Corbel" panose="020B0503020204020204" pitchFamily="34" charset="0"/>
              </a:rPr>
              <a:t>2008 года.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Какой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1997 году 17-летний </a:t>
            </a:r>
            <a:r>
              <a:rPr lang="ru-RU" sz="7200" dirty="0" err="1">
                <a:latin typeface="Corbel" panose="020B0503020204020204" pitchFamily="34" charset="0"/>
              </a:rPr>
              <a:t>Амбариш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Митра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продавал </a:t>
            </a:r>
            <a:r>
              <a:rPr lang="ru-RU" sz="7200" dirty="0">
                <a:latin typeface="Corbel" panose="020B0503020204020204" pitchFamily="34" charset="0"/>
              </a:rPr>
              <a:t>журналы и чай, а сегодня он – </a:t>
            </a:r>
            <a:r>
              <a:rPr lang="ru-RU" sz="7200" dirty="0" smtClean="0">
                <a:latin typeface="Corbel" panose="020B0503020204020204" pitchFamily="34" charset="0"/>
              </a:rPr>
              <a:t>глава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успешной </a:t>
            </a:r>
            <a:r>
              <a:rPr lang="ru-RU" sz="7200" dirty="0">
                <a:latin typeface="Corbel" panose="020B0503020204020204" pitchFamily="34" charset="0"/>
              </a:rPr>
              <a:t>фирмы. В статье о нём </a:t>
            </a:r>
            <a:r>
              <a:rPr lang="ru-RU" sz="7200" dirty="0" smtClean="0">
                <a:latin typeface="Corbel" panose="020B0503020204020204" pitchFamily="34" charset="0"/>
              </a:rPr>
              <a:t>упомянут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фильм </a:t>
            </a:r>
            <a:r>
              <a:rPr lang="ru-RU" sz="7200" dirty="0">
                <a:latin typeface="Corbel" panose="020B0503020204020204" pitchFamily="34" charset="0"/>
              </a:rPr>
              <a:t>2008 года.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Какой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5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статье «Нищие» Светлана </a:t>
            </a:r>
            <a:r>
              <a:rPr lang="ru-RU" sz="6600" dirty="0" smtClean="0">
                <a:latin typeface="Corbel" panose="020B0503020204020204" pitchFamily="34" charset="0"/>
              </a:rPr>
              <a:t>Бестужева-Лада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задаётся </a:t>
            </a:r>
            <a:r>
              <a:rPr lang="ru-RU" sz="6600" dirty="0">
                <a:latin typeface="Corbel" panose="020B0503020204020204" pitchFamily="34" charset="0"/>
              </a:rPr>
              <a:t>вопросом, является ли </a:t>
            </a:r>
            <a:r>
              <a:rPr lang="ru-RU" sz="6600" dirty="0" smtClean="0">
                <a:latin typeface="Corbel" panose="020B0503020204020204" pitchFamily="34" charset="0"/>
              </a:rPr>
              <a:t>милостыня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АЛЬФОЙ </a:t>
            </a:r>
            <a:r>
              <a:rPr lang="ru-RU" sz="6600" dirty="0">
                <a:latin typeface="Corbel" panose="020B0503020204020204" pitchFamily="34" charset="0"/>
              </a:rPr>
              <a:t>совести. В Исламе запрещены </a:t>
            </a:r>
            <a:r>
              <a:rPr lang="ru-RU" sz="6600" dirty="0" smtClean="0">
                <a:latin typeface="Corbel" panose="020B0503020204020204" pitchFamily="34" charset="0"/>
              </a:rPr>
              <a:t>АЛЬФЫ,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</a:t>
            </a:r>
            <a:r>
              <a:rPr lang="ru-RU" sz="6600" dirty="0">
                <a:latin typeface="Corbel" panose="020B0503020204020204" pitchFamily="34" charset="0"/>
              </a:rPr>
              <a:t>, когда человека благодарят подарком, – это </a:t>
            </a:r>
            <a:r>
              <a:rPr lang="ru-RU" sz="6600" dirty="0" smtClean="0">
                <a:latin typeface="Corbel" panose="020B0503020204020204" pitchFamily="34" charset="0"/>
              </a:rPr>
              <a:t>не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считается </a:t>
            </a:r>
            <a:r>
              <a:rPr lang="ru-RU" sz="6600" dirty="0">
                <a:latin typeface="Corbel" panose="020B0503020204020204" pitchFamily="34" charset="0"/>
              </a:rPr>
              <a:t>АЛЬФОЙ.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АЛЬФУ.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834" y="10156295"/>
            <a:ext cx="2720266" cy="11526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120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статье «Нищие» Светлана </a:t>
            </a:r>
            <a:r>
              <a:rPr lang="ru-RU" sz="6600" dirty="0" smtClean="0">
                <a:latin typeface="Corbel" panose="020B0503020204020204" pitchFamily="34" charset="0"/>
              </a:rPr>
              <a:t>Бестужева-Лада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задаётся </a:t>
            </a:r>
            <a:r>
              <a:rPr lang="ru-RU" sz="6600" dirty="0">
                <a:latin typeface="Corbel" panose="020B0503020204020204" pitchFamily="34" charset="0"/>
              </a:rPr>
              <a:t>вопросом, является ли </a:t>
            </a:r>
            <a:r>
              <a:rPr lang="ru-RU" sz="6600" dirty="0" smtClean="0">
                <a:latin typeface="Corbel" panose="020B0503020204020204" pitchFamily="34" charset="0"/>
              </a:rPr>
              <a:t>милостыня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АЛЬФОЙ </a:t>
            </a:r>
            <a:r>
              <a:rPr lang="ru-RU" sz="6600" dirty="0">
                <a:latin typeface="Corbel" panose="020B0503020204020204" pitchFamily="34" charset="0"/>
              </a:rPr>
              <a:t>совести. В Исламе запрещены </a:t>
            </a:r>
            <a:r>
              <a:rPr lang="ru-RU" sz="6600" dirty="0" smtClean="0">
                <a:latin typeface="Corbel" panose="020B0503020204020204" pitchFamily="34" charset="0"/>
              </a:rPr>
              <a:t>АЛЬФЫ,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но</a:t>
            </a:r>
            <a:r>
              <a:rPr lang="ru-RU" sz="6600" dirty="0">
                <a:latin typeface="Corbel" panose="020B0503020204020204" pitchFamily="34" charset="0"/>
              </a:rPr>
              <a:t>, когда человека благодарят подарком, – это </a:t>
            </a:r>
            <a:r>
              <a:rPr lang="ru-RU" sz="6600" dirty="0" smtClean="0">
                <a:latin typeface="Corbel" panose="020B0503020204020204" pitchFamily="34" charset="0"/>
              </a:rPr>
              <a:t>не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считается </a:t>
            </a:r>
            <a:r>
              <a:rPr lang="ru-RU" sz="6600" dirty="0">
                <a:latin typeface="Corbel" panose="020B0503020204020204" pitchFamily="34" charset="0"/>
              </a:rPr>
              <a:t>АЛЬФОЙ.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АЛЬФУ.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статье о плачевном состоянии </a:t>
            </a:r>
            <a:r>
              <a:rPr lang="ru-RU" sz="7200" dirty="0" smtClean="0">
                <a:latin typeface="Corbel" panose="020B0503020204020204" pitchFamily="34" charset="0"/>
              </a:rPr>
              <a:t>экономики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Алексей </a:t>
            </a:r>
            <a:r>
              <a:rPr lang="ru-RU" sz="7200" dirty="0">
                <a:latin typeface="Corbel" panose="020B0503020204020204" pitchFamily="34" charset="0"/>
              </a:rPr>
              <a:t>Михайлов утверждает, что </a:t>
            </a:r>
            <a:r>
              <a:rPr lang="ru-RU" sz="7200" dirty="0" smtClean="0">
                <a:latin typeface="Corbel" panose="020B0503020204020204" pitchFamily="34" charset="0"/>
              </a:rPr>
              <a:t>ОНА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визжит </a:t>
            </a:r>
            <a:r>
              <a:rPr lang="ru-RU" sz="7200" dirty="0">
                <a:latin typeface="Corbel" panose="020B0503020204020204" pitchFamily="34" charset="0"/>
              </a:rPr>
              <a:t>от голода. А вот на карикатуре </a:t>
            </a:r>
            <a:r>
              <a:rPr lang="ru-RU" sz="7200" dirty="0" smtClean="0">
                <a:latin typeface="Corbel" panose="020B0503020204020204" pitchFamily="34" charset="0"/>
              </a:rPr>
              <a:t>из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серии </a:t>
            </a:r>
            <a:r>
              <a:rPr lang="ru-RU" sz="7200" dirty="0">
                <a:latin typeface="Corbel" panose="020B0503020204020204" pitchFamily="34" charset="0"/>
              </a:rPr>
              <a:t>«В идеальном мире», ОНА страдает </a:t>
            </a:r>
            <a:r>
              <a:rPr lang="ru-RU" sz="7200" dirty="0" smtClean="0">
                <a:latin typeface="Corbel" panose="020B0503020204020204" pitchFamily="34" charset="0"/>
              </a:rPr>
              <a:t>от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постоянного </a:t>
            </a:r>
            <a:r>
              <a:rPr lang="ru-RU" sz="7200" dirty="0">
                <a:latin typeface="Corbel" panose="020B0503020204020204" pitchFamily="34" charset="0"/>
              </a:rPr>
              <a:t>переедания.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статье о плачевном состоянии </a:t>
            </a:r>
            <a:r>
              <a:rPr lang="ru-RU" sz="7200" dirty="0" smtClean="0">
                <a:latin typeface="Corbel" panose="020B0503020204020204" pitchFamily="34" charset="0"/>
              </a:rPr>
              <a:t>экономики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Алексей </a:t>
            </a:r>
            <a:r>
              <a:rPr lang="ru-RU" sz="7200" dirty="0">
                <a:latin typeface="Corbel" panose="020B0503020204020204" pitchFamily="34" charset="0"/>
              </a:rPr>
              <a:t>Михайлов утверждает, что </a:t>
            </a:r>
            <a:r>
              <a:rPr lang="ru-RU" sz="7200" dirty="0" smtClean="0">
                <a:latin typeface="Corbel" panose="020B0503020204020204" pitchFamily="34" charset="0"/>
              </a:rPr>
              <a:t>ОНА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визжит </a:t>
            </a:r>
            <a:r>
              <a:rPr lang="ru-RU" sz="7200" dirty="0">
                <a:latin typeface="Corbel" panose="020B0503020204020204" pitchFamily="34" charset="0"/>
              </a:rPr>
              <a:t>от голода. А вот на карикатуре </a:t>
            </a:r>
            <a:r>
              <a:rPr lang="ru-RU" sz="7200" dirty="0" smtClean="0">
                <a:latin typeface="Corbel" panose="020B0503020204020204" pitchFamily="34" charset="0"/>
              </a:rPr>
              <a:t>из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серии </a:t>
            </a:r>
            <a:r>
              <a:rPr lang="ru-RU" sz="7200" dirty="0">
                <a:latin typeface="Corbel" panose="020B0503020204020204" pitchFamily="34" charset="0"/>
              </a:rPr>
              <a:t>«В идеальном мире», ОНА страдает </a:t>
            </a:r>
            <a:r>
              <a:rPr lang="ru-RU" sz="7200" dirty="0" smtClean="0">
                <a:latin typeface="Corbel" panose="020B0503020204020204" pitchFamily="34" charset="0"/>
              </a:rPr>
              <a:t>от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постоянного </a:t>
            </a:r>
            <a:r>
              <a:rPr lang="ru-RU" sz="7200" dirty="0">
                <a:latin typeface="Corbel" panose="020B0503020204020204" pitchFamily="34" charset="0"/>
              </a:rPr>
              <a:t>переедания.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:sndAc>
          <p:stSnd>
            <p:snd r:embed="rId3" name="chimes.wav"/>
          </p:stSnd>
        </p:sndAc>
      </p:transition>
    </mc:Choice>
    <mc:Fallback xmlns="">
      <p:transition spd="slow" advClick="0" advTm="6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Колумнист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The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New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York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Times</a:t>
            </a:r>
            <a:r>
              <a:rPr lang="ru-RU" sz="7200" dirty="0">
                <a:latin typeface="Corbel" panose="020B0503020204020204" pitchFamily="34" charset="0"/>
              </a:rPr>
              <a:t> Нелли </a:t>
            </a:r>
            <a:r>
              <a:rPr lang="ru-RU" sz="7200" dirty="0" err="1" smtClean="0">
                <a:latin typeface="Corbel" panose="020B0503020204020204" pitchFamily="34" charset="0"/>
              </a:rPr>
              <a:t>Боулз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считает</a:t>
            </a:r>
            <a:r>
              <a:rPr lang="ru-RU" sz="7200" dirty="0">
                <a:latin typeface="Corbel" panose="020B0503020204020204" pitchFamily="34" charset="0"/>
              </a:rPr>
              <a:t>, что потребление  цифровых </a:t>
            </a:r>
            <a:r>
              <a:rPr lang="ru-RU" sz="7200" dirty="0" smtClean="0">
                <a:latin typeface="Corbel" panose="020B0503020204020204" pitchFamily="34" charset="0"/>
              </a:rPr>
              <a:t>услуг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вместо </a:t>
            </a:r>
            <a:r>
              <a:rPr lang="ru-RU" sz="7200" dirty="0">
                <a:latin typeface="Corbel" panose="020B0503020204020204" pitchFamily="34" charset="0"/>
              </a:rPr>
              <a:t>живого общения – это новый </a:t>
            </a:r>
            <a:r>
              <a:rPr lang="ru-RU" sz="7200" dirty="0" smtClean="0">
                <a:latin typeface="Corbel" panose="020B0503020204020204" pitchFamily="34" charset="0"/>
              </a:rPr>
              <a:t>признак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нищеты</a:t>
            </a:r>
            <a:r>
              <a:rPr lang="ru-RU" sz="7200" dirty="0">
                <a:latin typeface="Corbel" panose="020B0503020204020204" pitchFamily="34" charset="0"/>
              </a:rPr>
              <a:t>. По её мнению, признак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неуспешности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– </a:t>
            </a:r>
            <a:r>
              <a:rPr lang="ru-RU" sz="7200" dirty="0">
                <a:latin typeface="Corbel" panose="020B0503020204020204" pitchFamily="34" charset="0"/>
              </a:rPr>
              <a:t>это жизнь перед…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Чем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Колумнист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The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New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York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Times</a:t>
            </a:r>
            <a:r>
              <a:rPr lang="ru-RU" sz="7200" dirty="0">
                <a:latin typeface="Corbel" panose="020B0503020204020204" pitchFamily="34" charset="0"/>
              </a:rPr>
              <a:t> Нелли </a:t>
            </a:r>
            <a:r>
              <a:rPr lang="ru-RU" sz="7200" dirty="0" err="1" smtClean="0">
                <a:latin typeface="Corbel" panose="020B0503020204020204" pitchFamily="34" charset="0"/>
              </a:rPr>
              <a:t>Боулз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считает</a:t>
            </a:r>
            <a:r>
              <a:rPr lang="ru-RU" sz="7200" dirty="0">
                <a:latin typeface="Corbel" panose="020B0503020204020204" pitchFamily="34" charset="0"/>
              </a:rPr>
              <a:t>, что потребление  цифровых </a:t>
            </a:r>
            <a:r>
              <a:rPr lang="ru-RU" sz="7200" dirty="0" smtClean="0">
                <a:latin typeface="Corbel" panose="020B0503020204020204" pitchFamily="34" charset="0"/>
              </a:rPr>
              <a:t>услуг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вместо </a:t>
            </a:r>
            <a:r>
              <a:rPr lang="ru-RU" sz="7200" dirty="0">
                <a:latin typeface="Corbel" panose="020B0503020204020204" pitchFamily="34" charset="0"/>
              </a:rPr>
              <a:t>живого общения – это новый </a:t>
            </a:r>
            <a:r>
              <a:rPr lang="ru-RU" sz="7200" dirty="0" smtClean="0">
                <a:latin typeface="Corbel" panose="020B0503020204020204" pitchFamily="34" charset="0"/>
              </a:rPr>
              <a:t>признак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нищеты</a:t>
            </a:r>
            <a:r>
              <a:rPr lang="ru-RU" sz="7200" dirty="0">
                <a:latin typeface="Corbel" panose="020B0503020204020204" pitchFamily="34" charset="0"/>
              </a:rPr>
              <a:t>. По её мнению, признак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неуспешности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– </a:t>
            </a:r>
            <a:r>
              <a:rPr lang="ru-RU" sz="7200" dirty="0">
                <a:latin typeface="Corbel" panose="020B0503020204020204" pitchFamily="34" charset="0"/>
              </a:rPr>
              <a:t>это жизнь перед…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Чем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Перед входом есть надпись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 err="1">
                <a:latin typeface="Corbel" panose="020B0503020204020204" pitchFamily="34" charset="0"/>
              </a:rPr>
              <a:t>nutrimentum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spiritus</a:t>
            </a:r>
            <a:r>
              <a:rPr lang="ru-RU" sz="6000" dirty="0" smtClean="0">
                <a:latin typeface="Corbel" panose="020B0503020204020204" pitchFamily="34" charset="0"/>
              </a:rPr>
              <a:t>»,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 </a:t>
            </a:r>
            <a:r>
              <a:rPr lang="ru-RU" sz="6000" dirty="0">
                <a:latin typeface="Corbel" panose="020B0503020204020204" pitchFamily="34" charset="0"/>
              </a:rPr>
              <a:t>значит «пища для души».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Здание построили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 </a:t>
            </a:r>
            <a:r>
              <a:rPr lang="ru-RU" sz="6000" dirty="0">
                <a:latin typeface="Corbel" panose="020B0503020204020204" pitchFamily="34" charset="0"/>
              </a:rPr>
              <a:t>Фридрихе Великом для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повышения уровня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образованности </a:t>
            </a:r>
            <a:r>
              <a:rPr lang="ru-RU" sz="6000" dirty="0">
                <a:latin typeface="Corbel" panose="020B0503020204020204" pitchFamily="34" charset="0"/>
              </a:rPr>
              <a:t>горожан.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что </a:t>
            </a:r>
            <a:r>
              <a:rPr lang="ru-RU" sz="6000" b="1" dirty="0" smtClean="0">
                <a:latin typeface="Corbel" panose="020B0503020204020204" pitchFamily="34" charset="0"/>
              </a:rPr>
              <a:t>сначала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находилось </a:t>
            </a:r>
            <a:r>
              <a:rPr lang="ru-RU" sz="6000" b="1" dirty="0">
                <a:latin typeface="Corbel" panose="020B0503020204020204" pitchFamily="34" charset="0"/>
              </a:rPr>
              <a:t>в этом здании?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25" y="1977978"/>
            <a:ext cx="9731375" cy="5473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295"/>
            <a:ext cx="2720266" cy="1152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0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479</Words>
  <Application>Microsoft Office PowerPoint</Application>
  <PresentationFormat>Произвольный</PresentationFormat>
  <Paragraphs>119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386</cp:revision>
  <dcterms:modified xsi:type="dcterms:W3CDTF">2020-09-29T16:26:38Z</dcterms:modified>
</cp:coreProperties>
</file>