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235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9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6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31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995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96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27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55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09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76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06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75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82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773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44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audio" Target="../media/audio1.bin"/><Relationship Id="rId21" Type="http://schemas.openxmlformats.org/officeDocument/2006/relationships/image" Target="../media/image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s\Desktop\первослайд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04100" cy="114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latin typeface="Corbel" panose="020B0503020204020204" pitchFamily="34" charset="0"/>
              </a:rPr>
              <a:t>Если </a:t>
            </a:r>
            <a:r>
              <a:rPr lang="ru-RU" sz="6000" b="1" dirty="0">
                <a:latin typeface="Corbel" panose="020B0503020204020204" pitchFamily="34" charset="0"/>
              </a:rPr>
              <a:t>всё население Земли перейдёт на использование энергосберегающих лампочек, то за год оно сэкономит… 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120 миллионов долларов США.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1,2 миллиардов долларов США.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12 миллиардов долларов США.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120 миллиардов долларов США.</a:t>
            </a:r>
          </a:p>
        </p:txBody>
      </p:sp>
    </p:spTree>
    <p:extLst>
      <p:ext uri="{BB962C8B-B14F-4D97-AF65-F5344CB8AC3E}">
        <p14:creationId xmlns:p14="http://schemas.microsoft.com/office/powerpoint/2010/main" val="36622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4. 120 миллиардов 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долларов </a:t>
            </a:r>
            <a:r>
              <a:rPr lang="ru-RU" sz="6600" b="1" dirty="0">
                <a:solidFill>
                  <a:schemeClr val="bg1"/>
                </a:solidFill>
                <a:latin typeface="Corbel" panose="020B0503020204020204" pitchFamily="34" charset="0"/>
              </a:rPr>
              <a:t>США.</a:t>
            </a:r>
          </a:p>
        </p:txBody>
      </p:sp>
      <p:pic>
        <p:nvPicPr>
          <p:cNvPr id="5122" name="Picture 2" descr="познаваемое-непознанное: Тревога в США: Доллары пора сбрасывать.  Американские СМИ призывают соотечественников готовиться к гиперинфляц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1" y="2671763"/>
            <a:ext cx="9748566" cy="59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Статья </a:t>
            </a:r>
            <a:r>
              <a:rPr lang="ru-RU" sz="5400" dirty="0">
                <a:latin typeface="Corbel" panose="020B0503020204020204" pitchFamily="34" charset="0"/>
              </a:rPr>
              <a:t>«Земля без людей» описывает, что случится после нашего внезапного исчезновения.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Дольше </a:t>
            </a:r>
            <a:r>
              <a:rPr lang="ru-RU" sz="5400" b="1" dirty="0">
                <a:latin typeface="Corbel" panose="020B0503020204020204" pitchFamily="34" charset="0"/>
              </a:rPr>
              <a:t>всего о присутствие человека будут свидетельствовать памятник на горе </a:t>
            </a:r>
            <a:r>
              <a:rPr lang="ru-RU" sz="5400" b="1" dirty="0" err="1">
                <a:latin typeface="Corbel" panose="020B0503020204020204" pitchFamily="34" charset="0"/>
              </a:rPr>
              <a:t>Рашмор</a:t>
            </a:r>
            <a:r>
              <a:rPr lang="ru-RU" sz="5400" b="1" dirty="0">
                <a:latin typeface="Corbel" panose="020B0503020204020204" pitchFamily="34" charset="0"/>
              </a:rPr>
              <a:t>, бронзовые статуи, радиоактивные отходы и… 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Пластмасса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Одежда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Деревянная мебель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Книги</a:t>
            </a:r>
          </a:p>
        </p:txBody>
      </p:sp>
    </p:spTree>
    <p:extLst>
      <p:ext uri="{BB962C8B-B14F-4D97-AF65-F5344CB8AC3E}">
        <p14:creationId xmlns:p14="http://schemas.microsoft.com/office/powerpoint/2010/main" val="11904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1. Пластмасса</a:t>
            </a:r>
          </a:p>
        </p:txBody>
      </p:sp>
      <p:pic>
        <p:nvPicPr>
          <p:cNvPr id="6146" name="Picture 2" descr="Основные виды пластмасс, маркировка, применение и свойства | Replas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557463"/>
            <a:ext cx="9806225" cy="65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Кого </a:t>
            </a:r>
            <a:r>
              <a:rPr lang="ru-RU" sz="6600" b="1" dirty="0">
                <a:latin typeface="Corbel" panose="020B0503020204020204" pitchFamily="34" charset="0"/>
              </a:rPr>
              <a:t>экологи используют для выявления незаконных свалок в Перу?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1. Кошек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Собак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Грифов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Морских свинок</a:t>
            </a:r>
          </a:p>
        </p:txBody>
      </p:sp>
    </p:spTree>
    <p:extLst>
      <p:ext uri="{BB962C8B-B14F-4D97-AF65-F5344CB8AC3E}">
        <p14:creationId xmlns:p14="http://schemas.microsoft.com/office/powerpoint/2010/main" val="11734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3. Грифов</a:t>
            </a:r>
          </a:p>
        </p:txBody>
      </p:sp>
      <p:pic>
        <p:nvPicPr>
          <p:cNvPr id="7170" name="Picture 2" descr="Африканский гриф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" y="2318159"/>
            <a:ext cx="8742506" cy="77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6460"/>
            <a:ext cx="20104100" cy="11305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72" y="10197744"/>
            <a:ext cx="3846558" cy="10734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0199" y="10216717"/>
            <a:ext cx="1135692" cy="10926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7940"/>
            <a:ext cx="20104100" cy="11403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062" y="10216717"/>
            <a:ext cx="3857437" cy="1111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16" y="10223777"/>
            <a:ext cx="1104546" cy="11045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600" i="1" dirty="0" smtClean="0">
                <a:latin typeface="Corbel" panose="020B0503020204020204" pitchFamily="34" charset="0"/>
              </a:rPr>
              <a:t> </a:t>
            </a:r>
            <a:r>
              <a:rPr lang="ru-RU" sz="5600" i="1" dirty="0" smtClean="0">
                <a:latin typeface="Corbel" panose="020B0503020204020204" pitchFamily="34" charset="0"/>
              </a:rPr>
              <a:t>Внимание</a:t>
            </a:r>
            <a:r>
              <a:rPr lang="ru-RU" sz="5600" i="1" dirty="0">
                <a:latin typeface="Corbel" panose="020B0503020204020204" pitchFamily="34" charset="0"/>
              </a:rPr>
              <a:t>! В этом вопросе может быть больше правильных вариантов ответа, или не быть их вовсе. Если вариантов больше одного, выберите все правильные.</a:t>
            </a:r>
            <a:br>
              <a:rPr lang="ru-RU" sz="5600" i="1" dirty="0">
                <a:latin typeface="Corbel" panose="020B0503020204020204" pitchFamily="34" charset="0"/>
              </a:rPr>
            </a:br>
            <a:endParaRPr lang="ru-RU" sz="56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b="1" i="1" dirty="0">
                <a:latin typeface="Corbel" panose="020B0503020204020204" pitchFamily="34" charset="0"/>
              </a:rPr>
              <a:t> </a:t>
            </a:r>
            <a:r>
              <a:rPr lang="ru-RU" sz="5600" b="1" dirty="0" smtClean="0">
                <a:latin typeface="Corbel" panose="020B0503020204020204" pitchFamily="34" charset="0"/>
              </a:rPr>
              <a:t>Что </a:t>
            </a:r>
            <a:r>
              <a:rPr lang="ru-RU" sz="5600" b="1" dirty="0">
                <a:latin typeface="Corbel" panose="020B0503020204020204" pitchFamily="34" charset="0"/>
              </a:rPr>
              <a:t>делают из переработанного пластика? </a:t>
            </a:r>
            <a:r>
              <a:rPr lang="ru-RU" sz="5600" dirty="0">
                <a:latin typeface="Corbel" panose="020B0503020204020204" pitchFamily="34" charset="0"/>
              </a:rPr>
              <a:t/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1. Одежду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2. Мебель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3. Дорожное покрытие</a:t>
            </a:r>
            <a:br>
              <a:rPr lang="ru-RU" sz="5600" dirty="0">
                <a:latin typeface="Corbel" panose="020B0503020204020204" pitchFamily="34" charset="0"/>
              </a:rPr>
            </a:br>
            <a:r>
              <a:rPr lang="ru-RU" sz="5600" dirty="0">
                <a:latin typeface="Corbel" panose="020B0503020204020204" pitchFamily="34" charset="0"/>
              </a:rPr>
              <a:t>4. Велосипеды  </a:t>
            </a:r>
          </a:p>
          <a:p>
            <a:pPr fontAlgn="base"/>
            <a:endParaRPr lang="ru-RU" sz="5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519252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1. Одежду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2. Мебель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3. Дорожное покрытие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  <a:t>4. Велосипеды</a:t>
            </a:r>
            <a:br>
              <a:rPr lang="ru-RU" sz="5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5400" b="1" dirty="0" smtClean="0">
                <a:solidFill>
                  <a:schemeClr val="bg1"/>
                </a:solidFill>
                <a:latin typeface="Corbel" pitchFamily="34" charset="0"/>
              </a:rPr>
            </a:br>
            <a:endParaRPr lang="ru-RU" sz="5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Ученые из США разработали технологию преобразования пластика в реактивное  топливо – Высокие Технологи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" y="2634874"/>
            <a:ext cx="9865317" cy="65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Что </a:t>
            </a:r>
            <a:r>
              <a:rPr lang="ru-RU" sz="6600" b="1" dirty="0">
                <a:latin typeface="Corbel" panose="020B0503020204020204" pitchFamily="34" charset="0"/>
              </a:rPr>
              <a:t>из перечисленного – одна из главных причин гибели городских птиц? </a:t>
            </a:r>
            <a:r>
              <a:rPr lang="ru-RU" sz="6600" dirty="0">
                <a:latin typeface="Corbel" panose="020B0503020204020204" pitchFamily="34" charset="0"/>
              </a:rPr>
              <a:t/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 smtClean="0">
                <a:latin typeface="Corbel" panose="020B0503020204020204" pitchFamily="34" charset="0"/>
              </a:rPr>
              <a:t>1</a:t>
            </a:r>
            <a:r>
              <a:rPr lang="ru-RU" sz="6600" dirty="0">
                <a:latin typeface="Corbel" panose="020B0503020204020204" pitchFamily="34" charset="0"/>
              </a:rPr>
              <a:t>. Жвачка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2. Клей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3. Шоколад</a:t>
            </a:r>
            <a:br>
              <a:rPr lang="ru-RU" sz="6600" dirty="0">
                <a:latin typeface="Corbel" panose="020B0503020204020204" pitchFamily="34" charset="0"/>
              </a:rPr>
            </a:br>
            <a:r>
              <a:rPr lang="ru-RU" sz="6600" dirty="0">
                <a:latin typeface="Corbel" panose="020B0503020204020204" pitchFamily="34" charset="0"/>
              </a:rPr>
              <a:t>4. Конфеты</a:t>
            </a:r>
          </a:p>
          <a:p>
            <a:pPr fontAlgn="base"/>
            <a:endParaRPr lang="ru-RU" sz="13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1. Жвачка</a:t>
            </a:r>
          </a:p>
        </p:txBody>
      </p:sp>
      <p:pic>
        <p:nvPicPr>
          <p:cNvPr id="2050" name="Picture 2" descr="Распродажа коллекции жевательной резинки! (Жвачки из 90, СССР из детства) —  Часть 2: old_bubble_gum — LiveJour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420284"/>
            <a:ext cx="9749304" cy="73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07198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Что </a:t>
            </a:r>
            <a:r>
              <a:rPr lang="ru-RU" sz="5400" b="1" dirty="0">
                <a:latin typeface="Corbel" panose="020B0503020204020204" pitchFamily="34" charset="0"/>
              </a:rPr>
              <a:t>означает эта маркировка бытовой техники? 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b="1" dirty="0">
                <a:latin typeface="Corbel" panose="020B0503020204020204" pitchFamily="34" charset="0"/>
              </a:rPr>
              <a:t>  </a:t>
            </a:r>
            <a:r>
              <a:rPr lang="ru-RU" sz="5400" dirty="0">
                <a:latin typeface="Corbel" panose="020B0503020204020204" pitchFamily="34" charset="0"/>
              </a:rPr>
              <a:t>1. Количество потребляемой воды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  2. Класс </a:t>
            </a:r>
            <a:r>
              <a:rPr lang="ru-RU" sz="5400" dirty="0" err="1">
                <a:latin typeface="Corbel" panose="020B0503020204020204" pitchFamily="34" charset="0"/>
              </a:rPr>
              <a:t>энергоэффективности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  3. Уровень защиты от скачков напряжения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  4. Необходимое для работы напряжение в сети.</a:t>
            </a:r>
            <a:endParaRPr lang="ru-RU" sz="8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4" descr="https://lh3.googleusercontent.com/6DhOnYtwYr8ypxSPZmYCBGBhy-DKF1XHDLRv97yYKJ1qq5kRjQ9bAmz0X4JOsGLZIplYZRtniiUhRjaApLIAfRB3yIhhkRX0Bye-ATj8U6kc7cU_V1CQDAu1QN74gB2SDoh19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861" y="3486604"/>
            <a:ext cx="7414357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4281714"/>
            <a:ext cx="9854926" cy="3463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2. Класс </a:t>
            </a:r>
            <a: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энергоэффективности</a:t>
            </a:r>
            <a:r>
              <a:rPr lang="ru-RU" sz="60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60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026" name="Picture 2" descr="D:\Docs\Desktop\skolko-elektroenergii-potreblyaet-stiralnaya-mashina-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91346"/>
            <a:ext cx="7843838" cy="78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 smtClean="0">
                <a:latin typeface="Corbel" panose="020B0503020204020204" pitchFamily="34" charset="0"/>
              </a:rPr>
              <a:t>Первый </a:t>
            </a:r>
            <a:r>
              <a:rPr lang="ru-RU" sz="5400" dirty="0">
                <a:latin typeface="Corbel" panose="020B0503020204020204" pitchFamily="34" charset="0"/>
              </a:rPr>
              <a:t>заместитель Генсека ООН Амина Мохаммед призвала человечество изменить методы ведения хозяйства и отказаться от формулы: «Взял, использовал и...» </a:t>
            </a:r>
            <a:endParaRPr lang="ru-RU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smtClean="0">
                <a:latin typeface="Corbel" panose="020B0503020204020204" pitchFamily="34" charset="0"/>
              </a:rPr>
              <a:t>Закончите </a:t>
            </a:r>
            <a:r>
              <a:rPr lang="ru-RU" sz="5400" b="1" dirty="0">
                <a:latin typeface="Corbel" panose="020B0503020204020204" pitchFamily="34" charset="0"/>
              </a:rPr>
              <a:t>формулу одним словом.</a:t>
            </a:r>
            <a:r>
              <a:rPr lang="ru-RU" sz="5400" dirty="0">
                <a:latin typeface="Corbel" panose="020B0503020204020204" pitchFamily="34" charset="0"/>
              </a:rPr>
              <a:t/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 smtClean="0">
                <a:latin typeface="Corbel" panose="020B0503020204020204" pitchFamily="34" charset="0"/>
              </a:rPr>
              <a:t>1</a:t>
            </a:r>
            <a:r>
              <a:rPr lang="ru-RU" sz="5400" dirty="0">
                <a:latin typeface="Corbel" panose="020B0503020204020204" pitchFamily="34" charset="0"/>
              </a:rPr>
              <a:t>. Сдал на переработку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Выбросил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Подарил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Закопал</a:t>
            </a:r>
          </a:p>
        </p:txBody>
      </p:sp>
    </p:spTree>
    <p:extLst>
      <p:ext uri="{BB962C8B-B14F-4D97-AF65-F5344CB8AC3E}">
        <p14:creationId xmlns:p14="http://schemas.microsoft.com/office/powerpoint/2010/main" val="5156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41" y="1123046"/>
            <a:ext cx="12948959" cy="788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6" cy="111328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4034"/>
            <a:ext cx="1583341" cy="1924125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БАЛЛ</a:t>
            </a:r>
            <a:endParaRPr lang="ru-RU"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10199324"/>
            <a:ext cx="2730500" cy="111002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656" y="10194656"/>
            <a:ext cx="2026943" cy="111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866468"/>
            <a:ext cx="10171611" cy="386021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800" b="1" dirty="0">
                <a:solidFill>
                  <a:schemeClr val="bg1"/>
                </a:solidFill>
                <a:latin typeface="Corbel" pitchFamily="34" charset="0"/>
              </a:rPr>
              <a:t>2. Выбросил</a:t>
            </a:r>
          </a:p>
        </p:txBody>
      </p:sp>
      <p:pic>
        <p:nvPicPr>
          <p:cNvPr id="4100" name="Picture 4" descr="9 вещей, которые нельзя выбрасывать. Плохая примета. | Народные приметы | 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8" y="3137138"/>
            <a:ext cx="9804372" cy="53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210</Words>
  <Application>Microsoft Office PowerPoint</Application>
  <PresentationFormat>Произвольный</PresentationFormat>
  <Paragraphs>49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ВОПРОС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388</cp:revision>
  <dcterms:modified xsi:type="dcterms:W3CDTF">2021-01-05T14:22:14Z</dcterms:modified>
</cp:coreProperties>
</file>