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6" r:id="rId4"/>
    <p:sldId id="262" r:id="rId6"/>
    <p:sldId id="263" r:id="rId7"/>
    <p:sldId id="264" r:id="rId8"/>
    <p:sldId id="265" r:id="rId9"/>
    <p:sldId id="267" r:id="rId10"/>
    <p:sldId id="266" r:id="rId11"/>
    <p:sldId id="279" r:id="rId12"/>
    <p:sldId id="269" r:id="rId13"/>
    <p:sldId id="272" r:id="rId14"/>
    <p:sldId id="277" r:id="rId15"/>
    <p:sldId id="275" r:id="rId16"/>
    <p:sldId id="273" r:id="rId17"/>
    <p:sldId id="274" r:id="rId18"/>
    <p:sldId id="280" r:id="rId19"/>
    <p:sldId id="281" r:id="rId20"/>
    <p:sldId id="261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  <a:srgbClr val="009900"/>
    <a:srgbClr val="8AC9DA"/>
    <a:srgbClr val="FFB521"/>
    <a:srgbClr val="FFFF00"/>
    <a:srgbClr val="FFD393"/>
    <a:srgbClr val="FBDED9"/>
    <a:srgbClr val="FFFFD1"/>
    <a:srgbClr val="FFC1C1"/>
    <a:srgbClr val="BC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70" autoAdjust="0"/>
  </p:normalViewPr>
  <p:slideViewPr>
    <p:cSldViewPr>
      <p:cViewPr varScale="1">
        <p:scale>
          <a:sx n="82" d="100"/>
          <a:sy n="82" d="100"/>
        </p:scale>
        <p:origin x="-23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4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72.wmf"/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1480E-1621-4A8E-A27A-73AAFF4DE1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24:2=12ч-спала</a:t>
            </a:r>
            <a:endParaRPr lang="ru-RU" dirty="0" smtClean="0"/>
          </a:p>
          <a:p>
            <a:r>
              <a:rPr lang="ru-RU" dirty="0" smtClean="0"/>
              <a:t>24:3=8ч-танцевала</a:t>
            </a:r>
            <a:endParaRPr lang="ru-RU" dirty="0" smtClean="0"/>
          </a:p>
          <a:p>
            <a:r>
              <a:rPr lang="ru-RU" dirty="0" smtClean="0"/>
              <a:t>24:6=4ч-пела</a:t>
            </a:r>
            <a:endParaRPr lang="ru-RU" dirty="0" smtClean="0"/>
          </a:p>
          <a:p>
            <a:r>
              <a:rPr lang="ru-RU" dirty="0" smtClean="0"/>
              <a:t>24-12-8-4=0ч-готовилась к зиме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 карандашей. Если взять 4 карандаша, то может оказаться, что все они красные.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Возьмём первый город. Он соединен с 5 оставшимися. То есть уже 5 авиалиний у нас есть. Если рассмотрим второй город, то он тоже соединён с 5 другими. И так можно рассмотреть каждый из 6 городов. Получается 6*5=30. Но, каждую линию мы посчитали дважды (например, между городами А и Б посчитали и при рассмотрении города А и при рассмотрении города Б). Поэтому результат перемножения нужно разделить на 2, получается 15 авиалиний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n * (n - 1) /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условию</a:t>
            </a:r>
            <a:r>
              <a:rPr lang="ru-RU" baseline="0" dirty="0" smtClean="0"/>
              <a:t> задачи составить пропорцию и решить.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Имеются три карточки, одна из сторон которых – красная или зелёная, или синяя, другая сторона у всех белая. На белой стороне одной из карточек написано «красный», на другой – «зелёный», на третьей – «красный или синий». Ни одна из записей не соответствует действительности. Какого цвета каждая карточка?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Третья – зелёная, первая – синяя, вторая – красная.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Используется приём «Анимированная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сорбонка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нажимайте на карточки для просмотра правильного ответа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В книжном шкафу стоят на полке сочинения Пушкина в 7 томах, том к тому. Книжный червь успел прогрызть ход от первой страницы первого тома до последней страницы третьего. Сколько всего страниц прогрыз червь ( не считая обложек ), если в первом томе 700 страниц, во втором - 640, а в третьем - 670?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ОТВЕТ.  640 страниц. Страницы в книгах, стоящих на полке слева направо идут так: первая </a:t>
            </a:r>
            <a:r>
              <a:rPr lang="ru-RU" dirty="0" err="1" smtClean="0"/>
              <a:t>стр</a:t>
            </a:r>
            <a:r>
              <a:rPr lang="ru-RU" dirty="0" smtClean="0"/>
              <a:t> 1 тома – последняя страница 2 тома – первая стр. 2 тома -</a:t>
            </a:r>
            <a:r>
              <a:rPr lang="ru-RU" baseline="0" dirty="0" smtClean="0"/>
              <a:t> </a:t>
            </a:r>
            <a:r>
              <a:rPr lang="ru-RU" dirty="0" smtClean="0"/>
              <a:t>последняя  стр. 3 тома – 1 страница 3 тома.  Следовательно, червь прогрыз только 2 том.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бою не повредили глаза 100 — 70 = 30 пиратов, уши — 100 — 75 = 25, с уцелевшими руками осталось 100 — 80 = 20, а ногами — 100 — 85 = 15. Следовательно максимальное число пиратов не получивших хотя бы одно из четырех ранений составляет 30 + 25 + 20 + 15 = 90, значит наименьшее число пиратов получивших все четыре ранения 100 — 90 = 10.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Ответ. 10.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Сына Семена зовут Павел. Павел и Игорь поймали по 7 рыб, а Семен 21 рыбу.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Игорь сын Павла, значит Павел сын Семёна</a:t>
            </a:r>
            <a:endParaRPr lang="ru-RU" dirty="0" smtClean="0"/>
          </a:p>
          <a:p>
            <a:r>
              <a:rPr lang="ru-RU" dirty="0" smtClean="0"/>
              <a:t>Павел поймал </a:t>
            </a:r>
            <a:r>
              <a:rPr lang="ru-RU" dirty="0" err="1" smtClean="0"/>
              <a:t>х</a:t>
            </a:r>
            <a:r>
              <a:rPr lang="ru-RU" dirty="0" smtClean="0"/>
              <a:t> рыб, Игорь поймал </a:t>
            </a:r>
            <a:r>
              <a:rPr lang="ru-RU" dirty="0" err="1" smtClean="0"/>
              <a:t>х</a:t>
            </a:r>
            <a:r>
              <a:rPr lang="ru-RU" dirty="0" smtClean="0"/>
              <a:t> рыб, Семен 3х рыб</a:t>
            </a:r>
            <a:endParaRPr lang="ru-RU" dirty="0" smtClean="0"/>
          </a:p>
          <a:p>
            <a:r>
              <a:rPr lang="ru-RU" dirty="0" smtClean="0"/>
              <a:t>х+х+3х=35</a:t>
            </a:r>
            <a:endParaRPr lang="ru-RU" dirty="0" smtClean="0"/>
          </a:p>
          <a:p>
            <a:r>
              <a:rPr lang="ru-RU" dirty="0" smtClean="0"/>
              <a:t>5х=35</a:t>
            </a:r>
            <a:endParaRPr lang="ru-RU" dirty="0" smtClean="0"/>
          </a:p>
          <a:p>
            <a:r>
              <a:rPr lang="ru-RU" dirty="0" smtClean="0"/>
              <a:t>х=7</a:t>
            </a:r>
            <a:endParaRPr lang="ru-RU" dirty="0" smtClean="0"/>
          </a:p>
          <a:p>
            <a:r>
              <a:rPr lang="ru-RU" dirty="0" smtClean="0"/>
              <a:t>Павел и Игорь поймали по 7 рыб, Семен поймал 21 рыбу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и 10 (пятая и шестая часть 1 ящика).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девочки и 5 мальчиков.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Мальчик на табуретке - это 5 ног</a:t>
            </a:r>
            <a:endParaRPr lang="ru-RU" dirty="0" smtClean="0"/>
          </a:p>
          <a:p>
            <a:r>
              <a:rPr lang="ru-RU" dirty="0" smtClean="0"/>
              <a:t>Девочка на стуле - это 6 ног</a:t>
            </a:r>
            <a:endParaRPr lang="ru-RU" dirty="0" smtClean="0"/>
          </a:p>
          <a:p>
            <a:r>
              <a:rPr lang="ru-RU" dirty="0" smtClean="0"/>
              <a:t>Дальше нужно подобрать такие числа м и </a:t>
            </a:r>
            <a:r>
              <a:rPr lang="ru-RU" dirty="0" err="1" smtClean="0"/>
              <a:t>д</a:t>
            </a:r>
            <a:r>
              <a:rPr lang="ru-RU" dirty="0" smtClean="0"/>
              <a:t>, чтобы 5м+6д=49</a:t>
            </a:r>
            <a:endParaRPr lang="ru-RU" dirty="0" smtClean="0"/>
          </a:p>
          <a:p>
            <a:r>
              <a:rPr lang="ru-RU" dirty="0" smtClean="0"/>
              <a:t>Предположим для начала, что там 9 мальчиков (10 не может быть, так как было бы уже 50 ног). Значит 9 мальчиков на табуретках - это 45 ног. А у нас 49, то есть не хватает 4-х. Заменяя одного мальчика на одну девочку, мы увеличиваем число ног на 1. Значит нам нужно заменить 4 мальчиков. Получим 9 - 4 = 5 (мальчиков).</a:t>
            </a:r>
            <a:endParaRPr lang="ru-RU" dirty="0" smtClean="0"/>
          </a:p>
          <a:p>
            <a:r>
              <a:rPr lang="ru-RU" dirty="0" smtClean="0"/>
              <a:t>Проверяем:</a:t>
            </a:r>
            <a:endParaRPr lang="ru-RU" dirty="0" smtClean="0"/>
          </a:p>
          <a:p>
            <a:r>
              <a:rPr lang="ru-RU" dirty="0" smtClean="0"/>
              <a:t> 5 мальчиков * 5 ног = 25 ног</a:t>
            </a:r>
            <a:endParaRPr lang="ru-RU" dirty="0" smtClean="0"/>
          </a:p>
          <a:p>
            <a:r>
              <a:rPr lang="ru-RU" dirty="0" smtClean="0"/>
              <a:t> 4 девочки * 6 ног = 24 ноги</a:t>
            </a:r>
            <a:endParaRPr lang="ru-RU" dirty="0" smtClean="0"/>
          </a:p>
          <a:p>
            <a:r>
              <a:rPr lang="ru-RU" dirty="0" smtClean="0"/>
              <a:t>25+24=49</a:t>
            </a:r>
            <a:endParaRPr lang="ru-RU" dirty="0" smtClean="0"/>
          </a:p>
          <a:p>
            <a:r>
              <a:rPr lang="ru-RU" dirty="0" smtClean="0"/>
              <a:t>Ответ: 5 мальчиков и 4 девочки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Второй, третий и четвёртый купцы, сложив свои деньги вместе, соберут, как сказано в условии, 90 рублей. Если от этой суммы  отнять деньги второго купца и добавить деньги первого, то получится по условию 85 рублей. Поэтому у первого купца на 5 рублей меньше, чем у второго. Но точно также легко увидеть, что у третьего купца на 5 рублей больше, чем у второго. </a:t>
            </a:r>
            <a:endParaRPr lang="ru-RU" dirty="0" smtClean="0"/>
          </a:p>
          <a:p>
            <a:r>
              <a:rPr lang="ru-RU" dirty="0" smtClean="0"/>
              <a:t>Значит, первый, второй и третий купцы, сложив свои деньги вместе, соберут втрое больше денег, чем имеется у второго купца. В условии сказано, что эта сумма составляет 75 рублей, и мы находим, что у второго купца было 25 рублей, у первого – 20 рублей, у третьего – 30 рублей. Но тогда у четвёртого купца было 35 рублей.</a:t>
            </a:r>
            <a:endParaRPr lang="ru-RU" dirty="0" smtClean="0"/>
          </a:p>
          <a:p>
            <a:r>
              <a:rPr lang="ru-RU" dirty="0" smtClean="0"/>
              <a:t>---------------------------</a:t>
            </a:r>
            <a:endParaRPr lang="ru-RU" dirty="0" smtClean="0"/>
          </a:p>
          <a:p>
            <a:r>
              <a:rPr lang="ru-RU" dirty="0" smtClean="0"/>
              <a:t>Предположим, что первый, второй и третий купцы положат на стол третью часть имеющихся у каждого из них денег. По условию на столе окажется третья часть от 75 рублей, т. е. 25 рублей. Затем пусть первый, второй и четвёртый добавят к этой сумме ещё третью часть от первоначально имеющихся у каждого денег. Тогда прибавится третья часть от 80 рублей и на столе станет 25+ 80/3=51 2/3 рублей. </a:t>
            </a:r>
            <a:endParaRPr lang="ru-RU" dirty="0" smtClean="0"/>
          </a:p>
          <a:p>
            <a:r>
              <a:rPr lang="ru-RU" dirty="0" smtClean="0"/>
              <a:t>После этого пусть к имеющейся сумме добавят третью часть первый, третий четвертый и, наконец, добавят третью часть второй, третий и четвертые купцы. Па столе окажется 51 2/3+85/3+90/3=51 2/3+28 1/3+30=110рублей, а каждый из купцов останется без денег. Мы установили, таким образом, что общая сумма денег всех купцов равна 110рублям.    Но тогда у первого купца имеется денег 110 – 90=20рублей, у второго 110-85=25рублей, у третьего 110-80=30рублей и у четвертого 110-75=35рублей. 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ОТВЕТ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первого 20 рублей, у второго 25 рублей, у третьего – 30 рублей, у четвёртого – 35 рублей.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Решите ребус: КОКА + КОЛА = ВОДА.</a:t>
            </a:r>
            <a:endParaRPr lang="ru-RU" dirty="0" smtClean="0"/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К=3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Л=8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Д=1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А=0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О=9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В=7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3930+3980=7910</a:t>
            </a:r>
            <a:endParaRPr lang="ru-RU" dirty="0" smtClean="0"/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Ответ: 3930+3980=7910 Решается такой логикой: А на конце - только одна цифра при сложении с собой же дает себя же - ноль. О - очевидно, это уже не ноль, потому что ноль - это А. значит эта цифра, которая в сумме с собой дает число больше 10 (чтоб был перенос) и числа в младшем разряде (К и Л) тоже дают перенос единицы, короче единственный вариант для О - это 9 (9+9=18, и если перенесли из десятков 1, то 19) К- явно не больше 4, иначе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разультат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Был бы пятизначным. Но точно не 4, потому что тогда в тысячах получим 4+4=8 и +1 перенос из сотен =9,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Если число арбузов в соседних корзинах отличается на 1, то характер четности числа арбузов в этих корзинах будут разным. Тогда четность числа арбузов в корзинах будет чередоваться, поэтому половине корзин будет четное число арбузов, а в половине – нечетное. Тогда общее число арбузов в 8 корзинах с четным числом арбузов и в 8 корзинах с нечетным числом арбузов будет четным. По условию же всего арбузов 55, т.е. нечетное число. Значит, разложить нельзя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Если объединить соседние корзины в пары - при любом раскладе сумма арбузов в каждой паре будет нечетной. Таких пар 8. Т. е. всего должно получиться четное число арбузов. А по условию оно нечетное - 55. </a:t>
            </a:r>
            <a:br>
              <a:rPr lang="ru-RU" dirty="0" smtClean="0"/>
            </a:br>
            <a:r>
              <a:rPr lang="ru-RU" dirty="0" smtClean="0"/>
              <a:t>Ответ: нельзя</a:t>
            </a:r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</a:t>
            </a:r>
            <a:r>
              <a:rPr lang="ru-RU" dirty="0" smtClean="0"/>
              <a:t>Т.к количество арбузов в любых двух соседних корзинах отличается на 1, то рассмотрим сумму: ч + </a:t>
            </a:r>
            <a:r>
              <a:rPr lang="ru-RU" dirty="0" err="1" smtClean="0"/>
              <a:t>н</a:t>
            </a:r>
            <a:r>
              <a:rPr lang="ru-RU" dirty="0" smtClean="0"/>
              <a:t> + </a:t>
            </a:r>
            <a:r>
              <a:rPr lang="ru-RU" dirty="0" err="1" smtClean="0"/>
              <a:t>ч</a:t>
            </a:r>
            <a:r>
              <a:rPr lang="ru-RU" dirty="0" smtClean="0"/>
              <a:t> +…+ </a:t>
            </a:r>
            <a:r>
              <a:rPr lang="ru-RU" dirty="0" err="1" smtClean="0"/>
              <a:t>н</a:t>
            </a:r>
            <a:r>
              <a:rPr lang="ru-RU" dirty="0" smtClean="0"/>
              <a:t> =55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 err="1" smtClean="0"/>
              <a:t>н</a:t>
            </a:r>
            <a:r>
              <a:rPr lang="ru-RU" dirty="0" smtClean="0"/>
              <a:t> + ч + </a:t>
            </a:r>
            <a:r>
              <a:rPr lang="ru-RU" dirty="0" err="1" smtClean="0"/>
              <a:t>н</a:t>
            </a:r>
            <a:r>
              <a:rPr lang="ru-RU" dirty="0" smtClean="0"/>
              <a:t> +…+ </a:t>
            </a:r>
            <a:r>
              <a:rPr lang="ru-RU" dirty="0" err="1" smtClean="0"/>
              <a:t>ч</a:t>
            </a:r>
            <a:r>
              <a:rPr lang="ru-RU" dirty="0" smtClean="0"/>
              <a:t> = 55.</a:t>
            </a:r>
            <a:endParaRPr lang="ru-RU" dirty="0" smtClean="0"/>
          </a:p>
          <a:p>
            <a:r>
              <a:rPr lang="ru-RU" dirty="0" smtClean="0"/>
              <a:t>И т.к. это будет сумма 16 слагаемых и нечетных слагаемых в ней – 8(четное),то сумма должна быть четным числом!</a:t>
            </a:r>
            <a:endParaRPr lang="ru-RU" dirty="0" smtClean="0"/>
          </a:p>
          <a:p>
            <a:r>
              <a:rPr lang="ru-RU" dirty="0" smtClean="0"/>
              <a:t>Значит, разложить 55 арбузов нельзя!</a:t>
            </a:r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щенков и 12 утят.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Решаем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 уравнений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х+у=17; </a:t>
            </a:r>
            <a:br>
              <a:rPr lang="ru-RU" dirty="0" smtClean="0"/>
            </a:br>
            <a:r>
              <a:rPr lang="ru-RU" dirty="0" smtClean="0"/>
              <a:t>2х+4у=44; 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х=17-у; </a:t>
            </a:r>
            <a:br>
              <a:rPr lang="ru-RU" dirty="0" smtClean="0"/>
            </a:br>
            <a:r>
              <a:rPr lang="ru-RU" dirty="0" smtClean="0"/>
              <a:t>2(17-у) +4у=44; 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34-2у+4у=44; </a:t>
            </a:r>
            <a:br>
              <a:rPr lang="ru-RU" dirty="0" smtClean="0"/>
            </a:br>
            <a:r>
              <a:rPr lang="ru-RU" dirty="0" smtClean="0"/>
              <a:t>2у=10; </a:t>
            </a:r>
            <a:br>
              <a:rPr lang="ru-RU" dirty="0" smtClean="0"/>
            </a:br>
            <a:r>
              <a:rPr lang="ru-RU" dirty="0" smtClean="0"/>
              <a:t>у=5; </a:t>
            </a:r>
            <a:br>
              <a:rPr lang="ru-RU" dirty="0" smtClean="0"/>
            </a:br>
            <a:r>
              <a:rPr lang="ru-RU" dirty="0" smtClean="0"/>
              <a:t>х=17-5=12; 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12 утят, 5 щенят!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A17-333B-412A-8480-BE920F2E450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6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yenislayt.com/upload/35a0a749d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708920"/>
            <a:ext cx="3282660" cy="36601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331640" y="6093296"/>
            <a:ext cx="627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 256 ГО ЗАТО г.Фокино Приморский край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03648" y="4869160"/>
            <a:ext cx="99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КарМаН</a:t>
            </a:r>
            <a:endParaRPr lang="ru-RU" dirty="0"/>
          </a:p>
        </p:txBody>
      </p:sp>
      <p:pic>
        <p:nvPicPr>
          <p:cNvPr id="7" name="Picture 2" descr="https://ilkokulogretmeni.weebly.com/uploads/1/0/5/3/105313221/published/4c911911ae.png?1493728406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420888"/>
            <a:ext cx="5172075" cy="3829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>
          <a:xfrm>
            <a:off x="899592" y="404664"/>
            <a:ext cx="72978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Занимательные</a:t>
            </a:r>
            <a:endParaRPr lang="ru-RU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9552" y="2924944"/>
            <a:ext cx="24818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– 8   класс</a:t>
            </a:r>
            <a:endParaRPr lang="ru-RU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0429-543B-4F79-A654-FED7C07CD61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2FAB-274C-4F31-9F4B-3494886D8D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61.jpeg"/><Relationship Id="rId7" Type="http://schemas.openxmlformats.org/officeDocument/2006/relationships/image" Target="../media/image60.pn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1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1.png"/><Relationship Id="rId16" Type="http://schemas.openxmlformats.org/officeDocument/2006/relationships/notesSlide" Target="../notesSlides/notesSlide9.xml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8.jpeg"/><Relationship Id="rId12" Type="http://schemas.openxmlformats.org/officeDocument/2006/relationships/image" Target="../media/image67.jpeg"/><Relationship Id="rId11" Type="http://schemas.openxmlformats.org/officeDocument/2006/relationships/image" Target="../media/image66.jpeg"/><Relationship Id="rId10" Type="http://schemas.openxmlformats.org/officeDocument/2006/relationships/image" Target="../media/image65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69.wmf"/><Relationship Id="rId14" Type="http://schemas.openxmlformats.org/officeDocument/2006/relationships/notesSlide" Target="../notesSlides/notesSlide10.xml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slide" Target="slide2.xml"/><Relationship Id="rId1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.xml"/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.xml"/><Relationship Id="rId3" Type="http://schemas.openxmlformats.org/officeDocument/2006/relationships/image" Target="../media/image78.jpeg"/><Relationship Id="rId2" Type="http://schemas.openxmlformats.org/officeDocument/2006/relationships/image" Target="../media/image77.wmf"/><Relationship Id="rId1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slide" Target="slide2.xml"/><Relationship Id="rId7" Type="http://schemas.openxmlformats.org/officeDocument/2006/relationships/image" Target="../media/image82.jpeg"/><Relationship Id="rId6" Type="http://schemas.openxmlformats.org/officeDocument/2006/relationships/image" Target="../media/image8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0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79.wmf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s://img-fotki.yandex.ru/get/4309/milkamilkina.22/0_41c5a_f507b04f_XL.jpg" TargetMode="External"/><Relationship Id="rId8" Type="http://schemas.openxmlformats.org/officeDocument/2006/relationships/hyperlink" Target="https://st2.depositphotos.com/2757500/10015/v/950/depositphotos_100156798-stock-illustration-school-girl-at-a-school.jpg" TargetMode="External"/><Relationship Id="rId7" Type="http://schemas.openxmlformats.org/officeDocument/2006/relationships/hyperlink" Target="https://st.depositphotos.com/1008402/3811/v/380/depositphotos_38115301-stock-illustration-little-boy-perched-on-chair.jpg" TargetMode="External"/><Relationship Id="rId6" Type="http://schemas.openxmlformats.org/officeDocument/2006/relationships/hyperlink" Target="http://ozenok.net/u/questions/img_52e56a1d_90210.png" TargetMode="External"/><Relationship Id="rId5" Type="http://schemas.openxmlformats.org/officeDocument/2006/relationships/hyperlink" Target="http://crosti.ru/patterns/00/03/f5/4fa24d0120/picture.jpg" TargetMode="External"/><Relationship Id="rId4" Type="http://schemas.openxmlformats.org/officeDocument/2006/relationships/hyperlink" Target="https://&#1091;&#1088;&#1086;&#1082;.&#1088;&#1092;/library/zanimatelnie_zadachi_112502.html" TargetMode="External"/><Relationship Id="rId3" Type="http://schemas.openxmlformats.org/officeDocument/2006/relationships/hyperlink" Target="https://static.idiberi.ru/images/cache/original/568/175/56817593e496f.jpg" TargetMode="External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7.xml"/><Relationship Id="rId26" Type="http://schemas.openxmlformats.org/officeDocument/2006/relationships/hyperlink" Target="https://st.depositphotos.com/1526816/3134/v/380/depositphotos_31344975-stock-illustration-a-frustrated-young-man-in.jpg" TargetMode="External"/><Relationship Id="rId25" Type="http://schemas.openxmlformats.org/officeDocument/2006/relationships/hyperlink" Target="http://puzzleit.ru/files/puzzles/26/26443/_original.jpg" TargetMode="External"/><Relationship Id="rId24" Type="http://schemas.openxmlformats.org/officeDocument/2006/relationships/hyperlink" Target="http://clipartmania.ru/uploads/gallery/comthumb/84/watermelone-4.png" TargetMode="External"/><Relationship Id="rId23" Type="http://schemas.openxmlformats.org/officeDocument/2006/relationships/hyperlink" Target="http://pixelbrush.ru/uploads/posts/2013-08/1376941071_di-2.jpg" TargetMode="External"/><Relationship Id="rId22" Type="http://schemas.openxmlformats.org/officeDocument/2006/relationships/hyperlink" Target="https://arhivurokov.ru/multiurok/html/2017/09/12/s_59b7fd5f2e564/686926_1.jpeg" TargetMode="External"/><Relationship Id="rId21" Type="http://schemas.openxmlformats.org/officeDocument/2006/relationships/hyperlink" Target="http://www.yenislayt.com/upload/d777576220.png" TargetMode="External"/><Relationship Id="rId20" Type="http://schemas.openxmlformats.org/officeDocument/2006/relationships/hyperlink" Target="https://ilkokulogretmeni.weebly.com/uploads/1/0/5/3/105313221/editor/b84f750c7f.png?1493508682" TargetMode="External"/><Relationship Id="rId2" Type="http://schemas.openxmlformats.org/officeDocument/2006/relationships/hyperlink" Target="https://ilkokulogretmeni.weebly.com/uploads/1/0/5/3/105313221/published/4c911911ae.png?1493728406" TargetMode="External"/><Relationship Id="rId19" Type="http://schemas.openxmlformats.org/officeDocument/2006/relationships/image" Target="../media/image84.png"/><Relationship Id="rId18" Type="http://schemas.openxmlformats.org/officeDocument/2006/relationships/slide" Target="slide2.xml"/><Relationship Id="rId17" Type="http://schemas.openxmlformats.org/officeDocument/2006/relationships/hyperlink" Target="https://arhivurokov.ru/multiurok/9/b/e/9be100c30be2879607a96ed2f81ac34bf783ccba/sochinieniie-dopusk-po-poviesti-synovii-dolgh-elie_1.png" TargetMode="External"/><Relationship Id="rId16" Type="http://schemas.openxmlformats.org/officeDocument/2006/relationships/hyperlink" Target="https://www.picpng.com/images/large/pencil-png-image-31917" TargetMode="External"/><Relationship Id="rId15" Type="http://schemas.openxmlformats.org/officeDocument/2006/relationships/hyperlink" Target="https://img1.picmix.com/output/stamp/normal/8/8/3/2/592388_018e4.png" TargetMode="External"/><Relationship Id="rId14" Type="http://schemas.openxmlformats.org/officeDocument/2006/relationships/hyperlink" Target="http://samtrip.ru/wp-content/uploads/2015/03/%D0%9E%D0%BD%D0%BB%D0%B0%D0%B9%D0%BD-%D1%80%D0%B5%D0%B3%D0%B8%D1%81%D1%82%D1%80%D0%B0%D1%86%D0%B8%D1%8F-%D0%BD%D0%B0-%D1%80%D0%B5%D0%B9%D1%81%D1%8B-%D0%B3%D1%80%D1%83%D0%BF%D0%BF%D1%8B-%D0%90%D1%8D%D1%80%D0%BE%25D" TargetMode="External"/><Relationship Id="rId13" Type="http://schemas.openxmlformats.org/officeDocument/2006/relationships/hyperlink" Target="https://i.artfile.me/wallpaper/27-09-2008/1024x768/risovannye-zhivotnye-sobaki-298728.jpg" TargetMode="External"/><Relationship Id="rId12" Type="http://schemas.openxmlformats.org/officeDocument/2006/relationships/hyperlink" Target="https://image.freepik.com/free-vector/no-translate-detected_1308-1868.jpg" TargetMode="External"/><Relationship Id="rId11" Type="http://schemas.openxmlformats.org/officeDocument/2006/relationships/hyperlink" Target="https://i1.photocentra.ru/images/main60/608241_main.jpg" TargetMode="External"/><Relationship Id="rId10" Type="http://schemas.openxmlformats.org/officeDocument/2006/relationships/hyperlink" Target="http://www.rezepty.ru/files/cola.jpg" TargetMode="External"/><Relationship Id="rId1" Type="http://schemas.openxmlformats.org/officeDocument/2006/relationships/hyperlink" Target="http://www.yenislayt.com/upload/35a0a749d4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7.png"/><Relationship Id="rId7" Type="http://schemas.openxmlformats.org/officeDocument/2006/relationships/slide" Target="slide5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png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20.png"/><Relationship Id="rId31" Type="http://schemas.openxmlformats.org/officeDocument/2006/relationships/image" Target="../media/image19.jpeg"/><Relationship Id="rId30" Type="http://schemas.openxmlformats.org/officeDocument/2006/relationships/image" Target="../media/image18.jpeg"/><Relationship Id="rId3" Type="http://schemas.openxmlformats.org/officeDocument/2006/relationships/slide" Target="slide3.xml"/><Relationship Id="rId29" Type="http://schemas.openxmlformats.org/officeDocument/2006/relationships/slide" Target="slide17.xml"/><Relationship Id="rId28" Type="http://schemas.openxmlformats.org/officeDocument/2006/relationships/image" Target="../media/image17.jpeg"/><Relationship Id="rId27" Type="http://schemas.openxmlformats.org/officeDocument/2006/relationships/slide" Target="slide16.xml"/><Relationship Id="rId26" Type="http://schemas.openxmlformats.org/officeDocument/2006/relationships/image" Target="../media/image16.png"/><Relationship Id="rId25" Type="http://schemas.openxmlformats.org/officeDocument/2006/relationships/slide" Target="slide15.xml"/><Relationship Id="rId24" Type="http://schemas.openxmlformats.org/officeDocument/2006/relationships/image" Target="../media/image15.jpeg"/><Relationship Id="rId23" Type="http://schemas.openxmlformats.org/officeDocument/2006/relationships/slide" Target="slide10.xml"/><Relationship Id="rId22" Type="http://schemas.openxmlformats.org/officeDocument/2006/relationships/image" Target="../media/image14.png"/><Relationship Id="rId21" Type="http://schemas.openxmlformats.org/officeDocument/2006/relationships/slide" Target="slide14.xml"/><Relationship Id="rId20" Type="http://schemas.openxmlformats.org/officeDocument/2006/relationships/image" Target="../media/image13.png"/><Relationship Id="rId2" Type="http://schemas.openxmlformats.org/officeDocument/2006/relationships/image" Target="../media/image4.jpeg"/><Relationship Id="rId19" Type="http://schemas.openxmlformats.org/officeDocument/2006/relationships/slide" Target="slide13.xml"/><Relationship Id="rId18" Type="http://schemas.openxmlformats.org/officeDocument/2006/relationships/image" Target="../media/image12.jpeg"/><Relationship Id="rId17" Type="http://schemas.openxmlformats.org/officeDocument/2006/relationships/slide" Target="slide9.xml"/><Relationship Id="rId16" Type="http://schemas.openxmlformats.org/officeDocument/2006/relationships/image" Target="../media/image11.jpeg"/><Relationship Id="rId15" Type="http://schemas.openxmlformats.org/officeDocument/2006/relationships/slide" Target="slide8.xml"/><Relationship Id="rId14" Type="http://schemas.openxmlformats.org/officeDocument/2006/relationships/image" Target="../media/image10.jpeg"/><Relationship Id="rId13" Type="http://schemas.openxmlformats.org/officeDocument/2006/relationships/slide" Target="slide7.xml"/><Relationship Id="rId12" Type="http://schemas.openxmlformats.org/officeDocument/2006/relationships/image" Target="../media/image9.jpeg"/><Relationship Id="rId11" Type="http://schemas.openxmlformats.org/officeDocument/2006/relationships/slide" Target="slide11.xml"/><Relationship Id="rId10" Type="http://schemas.openxmlformats.org/officeDocument/2006/relationships/image" Target="../media/image8.jpeg"/><Relationship Id="rId1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8" Type="http://schemas.openxmlformats.org/officeDocument/2006/relationships/notesSlide" Target="../notesSlides/notesSlide2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8.jpeg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25.wmf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1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1.pn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40.jpeg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38.wmf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8.bin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21.pn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9.png"/><Relationship Id="rId16" Type="http://schemas.openxmlformats.org/officeDocument/2006/relationships/image" Target="../media/image48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47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46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45.wmf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21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сведения 10">
            <a:hlinkClick r:id="rId1" action="ppaction://hlinksldjump" highlightClick="1"/>
          </p:cNvPr>
          <p:cNvSpPr/>
          <p:nvPr/>
        </p:nvSpPr>
        <p:spPr>
          <a:xfrm>
            <a:off x="8388424" y="6093296"/>
            <a:ext cx="539552" cy="538360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6202045"/>
            <a:ext cx="6294120" cy="53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2420888"/>
            <a:ext cx="7632848" cy="4320480"/>
            <a:chOff x="323528" y="2420888"/>
            <a:chExt cx="7632848" cy="43204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3528" y="2420888"/>
              <a:ext cx="7632848" cy="432048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=9</a:t>
              </a:r>
              <a:r>
                <a:rPr lang="ru-RU" b="1" dirty="0" smtClean="0"/>
                <a:t>,</a:t>
              </a:r>
              <a:endParaRPr lang="ru-RU" b="1" dirty="0"/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323528" y="2564904"/>
              <a:ext cx="3888432" cy="4074138"/>
              <a:chOff x="323528" y="2564904"/>
              <a:chExt cx="4824536" cy="4074138"/>
            </a:xfrm>
          </p:grpSpPr>
          <p:pic>
            <p:nvPicPr>
              <p:cNvPr id="27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07704" y="2564904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28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4653136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29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9552" y="3789040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35704">
                <a:off x="1071634" y="5480078"/>
                <a:ext cx="1800201" cy="947474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0614250">
                <a:off x="2363040" y="5624822"/>
                <a:ext cx="1764288" cy="928573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419872" y="5724628"/>
                <a:ext cx="1728192" cy="914414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797326" flipH="1">
                <a:off x="840494" y="2905080"/>
                <a:ext cx="1790673" cy="947474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6" descr="http://pixelbrush.ru/uploads/posts/2013-08/1376941071_di-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5733256"/>
              <a:ext cx="1450907" cy="947474"/>
            </a:xfrm>
            <a:prstGeom prst="rect">
              <a:avLst/>
            </a:prstGeom>
            <a:noFill/>
          </p:spPr>
        </p:pic>
        <p:pic>
          <p:nvPicPr>
            <p:cNvPr id="10" name="Picture 6" descr="http://pixelbrush.ru/uploads/posts/2013-08/1376941071_di-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915816" y="2564904"/>
              <a:ext cx="1440160" cy="947474"/>
            </a:xfrm>
            <a:prstGeom prst="rect">
              <a:avLst/>
            </a:prstGeom>
            <a:noFill/>
          </p:spPr>
        </p:pic>
        <p:pic>
          <p:nvPicPr>
            <p:cNvPr id="11" name="Picture 6" descr="http://pixelbrush.ru/uploads/posts/2013-08/1376941071_di-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2708920"/>
              <a:ext cx="1450907" cy="947474"/>
            </a:xfrm>
            <a:prstGeom prst="rect">
              <a:avLst/>
            </a:prstGeom>
            <a:noFill/>
          </p:spPr>
        </p:pic>
        <p:grpSp>
          <p:nvGrpSpPr>
            <p:cNvPr id="12" name="Группа 29"/>
            <p:cNvGrpSpPr/>
            <p:nvPr/>
          </p:nvGrpSpPr>
          <p:grpSpPr>
            <a:xfrm flipH="1">
              <a:off x="4788024" y="2708920"/>
              <a:ext cx="3035280" cy="3988491"/>
              <a:chOff x="323528" y="2564904"/>
              <a:chExt cx="3803800" cy="3988491"/>
            </a:xfrm>
          </p:grpSpPr>
          <p:pic>
            <p:nvPicPr>
              <p:cNvPr id="21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07704" y="2564904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4653136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9552" y="3789040"/>
                <a:ext cx="1800200" cy="947474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35704">
                <a:off x="1071634" y="5480078"/>
                <a:ext cx="1800201" cy="947474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0614250">
                <a:off x="2363040" y="5624822"/>
                <a:ext cx="1764288" cy="928573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http://pixelbrush.ru/uploads/posts/2013-08/1376941071_di-2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797326" flipH="1">
                <a:off x="840494" y="2905080"/>
                <a:ext cx="1790673" cy="947474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059832" y="2420888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4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156176" y="2996952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5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588224" y="2852936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6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79912" y="5589240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7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31640" y="2852936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8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43608" y="5301208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19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59632" y="5373216"/>
              <a:ext cx="802793" cy="788344"/>
            </a:xfrm>
            <a:prstGeom prst="rect">
              <a:avLst/>
            </a:prstGeom>
            <a:noFill/>
          </p:spPr>
        </p:pic>
        <p:pic>
          <p:nvPicPr>
            <p:cNvPr id="20" name="Picture 4" descr="http://clipartmania.ru/uploads/gallery/comthumb/84/watermelone-4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020272" y="5661248"/>
              <a:ext cx="802793" cy="788344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1835696" y="3284984"/>
            <a:ext cx="4536504" cy="2677656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объединить соседние корзины в пары, то сумма арбузов в каждой паре будет нечетной. Таких пар 8.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е. всего должно получиться четное число арбузов. А по условию оно нечетное - 55.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68344" y="2276872"/>
            <a:ext cx="936104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s://i1.photocentra.ru/images/main60/608241_mai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2132856"/>
            <a:ext cx="7513754" cy="472514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 корзин расположили по кругу. Можно ли в них разложить 55 арбузов так, чтобы количество арбузов в любых двух соседних корзинах отличалось на 1?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7" name="Picture 4" descr="http://www.yenislayt.com/upload/d777576220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02 L 0 4.4218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" grpId="0" animBg="1"/>
      <p:bldP spid="4" grpId="1" animBg="1"/>
      <p:bldP spid="4" grpId="2" animBg="1"/>
      <p:bldP spid="4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2492896"/>
            <a:ext cx="5904656" cy="4104456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D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362075" y="2916981"/>
          <a:ext cx="4262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38709600" imgH="4876800" progId="Equation.3">
                  <p:embed/>
                </p:oleObj>
              </mc:Choice>
              <mc:Fallback>
                <p:oleObj name="Формула" r:id="rId3" imgW="387096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075" y="2916981"/>
                        <a:ext cx="4262438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042195" y="3420541"/>
          <a:ext cx="1822227" cy="91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5" imgW="21336000" imgH="10972800" progId="Equation.3">
                  <p:embed/>
                </p:oleObj>
              </mc:Choice>
              <mc:Fallback>
                <p:oleObj name="Формула" r:id="rId5" imgW="21336000" imgH="109728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2195" y="3420541"/>
                        <a:ext cx="1822227" cy="9117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051720" y="4365104"/>
          <a:ext cx="25781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7" imgW="30175200" imgH="10972800" progId="Equation.3">
                  <p:embed/>
                </p:oleObj>
              </mc:Choice>
              <mc:Fallback>
                <p:oleObj name="Формула" r:id="rId7" imgW="30175200" imgH="109728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4365104"/>
                        <a:ext cx="2578100" cy="911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822575" y="5364906"/>
          <a:ext cx="1016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11887200" imgH="10972800" progId="Equation.3">
                  <p:embed/>
                </p:oleObj>
              </mc:Choice>
              <mc:Fallback>
                <p:oleObj name="Формула" r:id="rId9" imgW="11887200" imgH="109728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2575" y="5364906"/>
                        <a:ext cx="1016000" cy="911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67544" y="2204864"/>
            <a:ext cx="6184842" cy="4442449"/>
            <a:chOff x="467544" y="2420888"/>
            <a:chExt cx="6040826" cy="4298433"/>
          </a:xfrm>
        </p:grpSpPr>
        <p:pic>
          <p:nvPicPr>
            <p:cNvPr id="39938" name="Picture 2" descr="https://i.artfile.me/wallpaper/27-09-2008/1024x768/risovannye-zhivotnye-sobaki-298728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67544" y="2420888"/>
              <a:ext cx="6040826" cy="4298433"/>
            </a:xfrm>
            <a:prstGeom prst="rect">
              <a:avLst/>
            </a:prstGeom>
            <a:noFill/>
          </p:spPr>
        </p:pic>
        <p:pic>
          <p:nvPicPr>
            <p:cNvPr id="39940" name="Picture 4" descr="https://image.freepik.com/free-vector/no-translate-detected_1308-1868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5445224"/>
              <a:ext cx="2164738" cy="936103"/>
            </a:xfrm>
            <a:prstGeom prst="rect">
              <a:avLst/>
            </a:prstGeom>
            <a:noFill/>
          </p:spPr>
        </p:pic>
        <p:pic>
          <p:nvPicPr>
            <p:cNvPr id="39942" name="Picture 6" descr="https://image.freepik.com/free-vector/no-translate-detected_1308-1868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5877272"/>
              <a:ext cx="1752195" cy="720080"/>
            </a:xfrm>
            <a:prstGeom prst="rect">
              <a:avLst/>
            </a:prstGeom>
            <a:noFill/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784976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щенков и 12 утят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щенят и утят вместе – 44 ноги и 17 голов.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щенят и сколько утят?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rgbClr val="FFB521"/>
          </a:solidFill>
          <a:ln>
            <a:solidFill>
              <a:srgbClr val="FFB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2 L -2.5E-6 2.0629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611560" y="3429000"/>
          <a:ext cx="37163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1" imgW="35052000" imgH="4876800" progId="Equation.3">
                  <p:embed/>
                </p:oleObj>
              </mc:Choice>
              <mc:Fallback>
                <p:oleObj name="Формула" r:id="rId1" imgW="35052000" imgH="4876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1560" y="3429000"/>
                        <a:ext cx="3716338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9552" y="4005064"/>
          <a:ext cx="44291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3" imgW="41757600" imgH="4876800" progId="Equation.3">
                  <p:embed/>
                </p:oleObj>
              </mc:Choice>
              <mc:Fallback>
                <p:oleObj name="Формула" r:id="rId3" imgW="41757600" imgH="48768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4429125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39552" y="4509120"/>
          <a:ext cx="29733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5" imgW="28041600" imgH="4876800" progId="Equation.3">
                  <p:embed/>
                </p:oleObj>
              </mc:Choice>
              <mc:Fallback>
                <p:oleObj name="Формула" r:id="rId5" imgW="28041600" imgH="48768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509120"/>
                        <a:ext cx="297338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39552" y="5013176"/>
          <a:ext cx="58150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7" imgW="54864000" imgH="5181600" progId="Equation.3">
                  <p:embed/>
                </p:oleObj>
              </mc:Choice>
              <mc:Fallback>
                <p:oleObj name="Формула" r:id="rId7" imgW="54864000" imgH="51816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5013176"/>
                        <a:ext cx="5815013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часов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ttps://arhivurokov.ru/multiurok/9/b/e/9be100c30be2879607a96ed2f81ac34bf783ccba/sochinieniie-dopusk-po-poviesti-synovii-dolgh-elie_1.png"/>
          <p:cNvPicPr>
            <a:picLocks noChangeAspect="1" noChangeArrowheads="1"/>
          </p:cNvPicPr>
          <p:nvPr/>
        </p:nvPicPr>
        <p:blipFill>
          <a:blip r:embed="rId9" cstate="email"/>
          <a:srcRect l="5172" t="820" r="6034"/>
          <a:stretch>
            <a:fillRect/>
          </a:stretch>
        </p:blipFill>
        <p:spPr bwMode="auto">
          <a:xfrm>
            <a:off x="251520" y="2348880"/>
            <a:ext cx="7416824" cy="436510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Попрыгунья Стрекоза половину времени каждых суток красного лета спала, третью часть времени каждых суток танцевала, шестую часть – пела. Остальное время она решила посвятить подготовке к зиме. Сколько часов в сутки Стрекоза готовилась к зиме?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yenislayt.com/upload/d777576220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03 L 0 -2.608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467544" y="2492896"/>
            <a:ext cx="5904656" cy="410445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4 карандаша, то может оказаться, что все они красные.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1988840"/>
            <a:ext cx="7956376" cy="5385913"/>
            <a:chOff x="0" y="1988840"/>
            <a:chExt cx="7956376" cy="53859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988840"/>
              <a:ext cx="7956376" cy="4869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https://img1.picmix.com/output/stamp/normal/8/8/3/2/592388_018e4.png"/>
            <p:cNvPicPr>
              <a:picLocks noChangeAspect="1" noChangeArrowheads="1"/>
            </p:cNvPicPr>
            <p:nvPr/>
          </p:nvPicPr>
          <p:blipFill>
            <a:blip r:embed="rId1" cstate="email"/>
            <a:srcRect l="13230" r="13061"/>
            <a:stretch>
              <a:fillRect/>
            </a:stretch>
          </p:blipFill>
          <p:spPr bwMode="auto">
            <a:xfrm>
              <a:off x="395536" y="2487851"/>
              <a:ext cx="3221192" cy="4370149"/>
            </a:xfrm>
            <a:prstGeom prst="rect">
              <a:avLst/>
            </a:prstGeom>
            <a:noFill/>
          </p:spPr>
        </p:pic>
        <p:grpSp>
          <p:nvGrpSpPr>
            <p:cNvPr id="18" name="Группа 2"/>
            <p:cNvGrpSpPr/>
            <p:nvPr/>
          </p:nvGrpSpPr>
          <p:grpSpPr>
            <a:xfrm>
              <a:off x="2669372" y="3113292"/>
              <a:ext cx="4247218" cy="4261461"/>
              <a:chOff x="2669372" y="3113292"/>
              <a:chExt cx="4247218" cy="4261461"/>
            </a:xfrm>
          </p:grpSpPr>
          <p:pic>
            <p:nvPicPr>
              <p:cNvPr id="19" name="Picture 8" descr="https://png.pngtree.com/element_origin_min_pic/16/11/30/44adcc0fe21565244ad224734929f902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3553111">
                <a:off x="4707821" y="2600223"/>
                <a:ext cx="1225634" cy="3191905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http://img-fotki.yandex.ru/get/4411/47407354.295/0_8f5dd_b3e510ff_orig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7938295">
                <a:off x="4076500" y="4734141"/>
                <a:ext cx="3757406" cy="515707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http://img-fotki.yandex.ru/get/4411/47407354.295/0_8f5dd_b3e510ff_orig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7938295">
                <a:off x="3140397" y="5238196"/>
                <a:ext cx="3757406" cy="515707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https://png.pngtree.com/element_origin_min_pic/16/11/30/44adcc0fe21565244ad224734929f902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4126085">
                <a:off x="4084557" y="3486288"/>
                <a:ext cx="1225634" cy="3191905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http://img-fotki.yandex.ru/get/4411/47407354.295/0_8f5dd_b3e510ff_orig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7643569">
                <a:off x="2204290" y="5238196"/>
                <a:ext cx="3757406" cy="515707"/>
              </a:xfrm>
              <a:prstGeom prst="rect">
                <a:avLst/>
              </a:prstGeom>
              <a:noFill/>
            </p:spPr>
          </p:pic>
          <p:pic>
            <p:nvPicPr>
              <p:cNvPr id="24" name="Picture 8" descr="https://png.pngtree.com/element_origin_min_pic/16/11/30/44adcc0fe21565244ad224734929f902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4126085">
                <a:off x="3652508" y="4350384"/>
                <a:ext cx="1225634" cy="3191905"/>
              </a:xfrm>
              <a:prstGeom prst="rect">
                <a:avLst/>
              </a:prstGeom>
              <a:noFill/>
            </p:spPr>
          </p:pic>
          <p:pic>
            <p:nvPicPr>
              <p:cNvPr id="25" name="Picture 8" descr="https://png.pngtree.com/element_origin_min_pic/16/11/30/44adcc0fe21565244ad224734929f902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4126085">
                <a:off x="4588613" y="4350384"/>
                <a:ext cx="1225634" cy="319190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карандашей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коробке лежат 4 красных и 3 синих карандаша. Их берут в темноте. Сколько надо взять карандашей, чтобы среди них был один синий?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www.yenislayt.com/upload/d77757622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3 L -2.5E-6 -2.608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2420888"/>
            <a:ext cx="7632848" cy="4320480"/>
            <a:chOff x="323528" y="2420888"/>
            <a:chExt cx="7632848" cy="432048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3528" y="2420888"/>
              <a:ext cx="7632848" cy="432048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=9</a:t>
              </a:r>
              <a:r>
                <a:rPr lang="ru-RU" b="1" dirty="0" smtClean="0"/>
                <a:t>,</a:t>
              </a:r>
              <a:endParaRPr lang="ru-RU" b="1" dirty="0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339752" y="2924944"/>
              <a:ext cx="3744416" cy="2232248"/>
            </a:xfrm>
            <a:prstGeom prst="hexagon">
              <a:avLst>
                <a:gd name="adj" fmla="val 43148"/>
                <a:gd name="vf" fmla="val 11547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5816" y="249289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064" y="249289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6176" y="378904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8064" y="501317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5816" y="501317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7704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>
              <a:stCxn id="10" idx="4"/>
              <a:endCxn id="10" idx="2"/>
            </p:cNvCxnSpPr>
            <p:nvPr/>
          </p:nvCxnSpPr>
          <p:spPr>
            <a:xfrm>
              <a:off x="3302922" y="2924944"/>
              <a:ext cx="0" cy="22322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5"/>
              <a:endCxn id="10" idx="2"/>
            </p:cNvCxnSpPr>
            <p:nvPr/>
          </p:nvCxnSpPr>
          <p:spPr>
            <a:xfrm flipH="1">
              <a:off x="3302922" y="2924944"/>
              <a:ext cx="1818076" cy="22322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0" idx="0"/>
              <a:endCxn id="10" idx="2"/>
            </p:cNvCxnSpPr>
            <p:nvPr/>
          </p:nvCxnSpPr>
          <p:spPr>
            <a:xfrm flipH="1">
              <a:off x="3302922" y="4041068"/>
              <a:ext cx="2781246" cy="11161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0" idx="4"/>
            </p:cNvCxnSpPr>
            <p:nvPr/>
          </p:nvCxnSpPr>
          <p:spPr>
            <a:xfrm>
              <a:off x="3302922" y="2924944"/>
              <a:ext cx="1845142" cy="22322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0" idx="5"/>
              <a:endCxn id="10" idx="3"/>
            </p:cNvCxnSpPr>
            <p:nvPr/>
          </p:nvCxnSpPr>
          <p:spPr>
            <a:xfrm flipH="1">
              <a:off x="2339752" y="2924944"/>
              <a:ext cx="2781246" cy="11161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0" idx="0"/>
              <a:endCxn id="10" idx="3"/>
            </p:cNvCxnSpPr>
            <p:nvPr/>
          </p:nvCxnSpPr>
          <p:spPr>
            <a:xfrm flipH="1">
              <a:off x="2339752" y="4041068"/>
              <a:ext cx="374441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076056" y="2924944"/>
              <a:ext cx="0" cy="22322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10" idx="0"/>
            </p:cNvCxnSpPr>
            <p:nvPr/>
          </p:nvCxnSpPr>
          <p:spPr>
            <a:xfrm>
              <a:off x="3275856" y="2996952"/>
              <a:ext cx="2808312" cy="104411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10" idx="3"/>
              <a:endCxn id="10" idx="1"/>
            </p:cNvCxnSpPr>
            <p:nvPr/>
          </p:nvCxnSpPr>
          <p:spPr>
            <a:xfrm>
              <a:off x="2339752" y="4041068"/>
              <a:ext cx="2781246" cy="11161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55777" y="5504440"/>
          <a:ext cx="3425924" cy="108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1" imgW="30175200" imgH="9448800" progId="Equation.3">
                  <p:embed/>
                </p:oleObj>
              </mc:Choice>
              <mc:Fallback>
                <p:oleObj name="Формула" r:id="rId1" imgW="30175200" imgH="94488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777" y="5504440"/>
                        <a:ext cx="3425924" cy="10852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 descr="http://samtrip.ru/wp-content/uploads/2015/03/%D0%9E%D0%BD%D0%BB%D0%B0%D0%B9%D0%BD-%D1%80%D0%B5%D0%B3%D0%B8%D1%81%D1%82%D1%80%D0%B0%D1%86%D0%B8%D1%8F-%D0%BD%D0%B0-%D1%80%D0%B5%D0%B9%D1%81%D1%8B-%D0%B3%D1%80%D1%83%D0%BF%D0%BF%D1%8B-%D0%90%D1%8D%D1%80%D0%BE%D1%84%D0%BB%D0%BE%D1%82-%D0%B8%D0%B7-%D0%9C%D0%BE%D1%81%D0%BA%D0%B2%D1%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322" y="2348880"/>
            <a:ext cx="8287101" cy="4509120"/>
          </a:xfrm>
          <a:prstGeom prst="rect">
            <a:avLst/>
          </a:prstGeom>
          <a:noFill/>
        </p:spPr>
      </p:pic>
      <p:pic>
        <p:nvPicPr>
          <p:cNvPr id="4" name="Picture 4" descr="http://www.yenislayt.com/upload/d77757622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8713553" cy="20882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авиалиний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6 городов, каждые два из которых соединены авиалинией.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авиалиний в стране?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rgbClr val="8AC9DA"/>
          </a:solidFill>
          <a:ln>
            <a:solidFill>
              <a:srgbClr val="8AC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02 L 0 4.4218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631950" y="3097213"/>
          <a:ext cx="38576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1" imgW="35052000" imgH="4876800" progId="Equation.3">
                  <p:embed/>
                </p:oleObj>
              </mc:Choice>
              <mc:Fallback>
                <p:oleObj name="Формула" r:id="rId1" imgW="35052000" imgH="48768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1950" y="3097213"/>
                        <a:ext cx="3857625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886075" y="3716338"/>
          <a:ext cx="12080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3" imgW="10972800" imgH="9448800" progId="Equation.3">
                  <p:embed/>
                </p:oleObj>
              </mc:Choice>
              <mc:Fallback>
                <p:oleObj name="Формула" r:id="rId3" imgW="10972800" imgH="94488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6075" y="3716338"/>
                        <a:ext cx="1208088" cy="1011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2411760" y="4797152"/>
          <a:ext cx="21129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5" imgW="19202400" imgH="9448800" progId="Equation.3">
                  <p:embed/>
                </p:oleObj>
              </mc:Choice>
              <mc:Fallback>
                <p:oleObj name="Формула" r:id="rId5" imgW="19202400" imgH="9448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2112962" cy="1011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6" name="Picture 2" descr="http://puzzleit.ru/files/puzzles/26/26443/_original.jpg"/>
          <p:cNvPicPr>
            <a:picLocks noChangeAspect="1" noChangeArrowheads="1"/>
          </p:cNvPicPr>
          <p:nvPr/>
        </p:nvPicPr>
        <p:blipFill>
          <a:blip r:embed="rId7" cstate="email"/>
          <a:srcRect r="-72"/>
          <a:stretch>
            <a:fillRect/>
          </a:stretch>
        </p:blipFill>
        <p:spPr bwMode="auto">
          <a:xfrm>
            <a:off x="395536" y="2154276"/>
            <a:ext cx="6912768" cy="455892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8713553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гномов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садовники жили в саду,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долго, сажали свеклу.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посадили 12 корней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посадят трое парней?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4" descr="http://www.yenislayt.com/upload/d77757622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03 L 0 -3.26549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259632" y="5877272"/>
            <a:ext cx="914400" cy="504056"/>
          </a:xfrm>
          <a:prstGeom prst="roundRect">
            <a:avLst>
              <a:gd name="adj" fmla="val 350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5877272"/>
            <a:ext cx="914400" cy="504056"/>
          </a:xfrm>
          <a:prstGeom prst="roundRect">
            <a:avLst>
              <a:gd name="adj" fmla="val 350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176" y="5877272"/>
            <a:ext cx="914400" cy="504056"/>
          </a:xfrm>
          <a:prstGeom prst="roundRect">
            <a:avLst>
              <a:gd name="adj" fmla="val 350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2636912"/>
            <a:ext cx="2016224" cy="28803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568" y="2636912"/>
            <a:ext cx="2016224" cy="2880320"/>
          </a:xfrm>
          <a:prstGeom prst="roundRect">
            <a:avLst/>
          </a:prstGeom>
          <a:solidFill>
            <a:schemeClr val="bg1"/>
          </a:solidFill>
          <a:ln w="101600" cmpd="tri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2636912"/>
            <a:ext cx="2016224" cy="2880320"/>
          </a:xfrm>
          <a:prstGeom prst="roundRect">
            <a:avLst/>
          </a:prstGeom>
          <a:solidFill>
            <a:schemeClr val="bg1">
              <a:alpha val="0"/>
            </a:schemeClr>
          </a:solidFill>
          <a:ln w="1016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0112" y="2636912"/>
            <a:ext cx="2016224" cy="288032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0112" y="2636912"/>
            <a:ext cx="2016224" cy="2880320"/>
          </a:xfrm>
          <a:prstGeom prst="roundRect">
            <a:avLst/>
          </a:prstGeom>
          <a:solidFill>
            <a:schemeClr val="bg1"/>
          </a:solidFill>
          <a:ln w="101600" cmpd="tri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52120" y="2636912"/>
            <a:ext cx="2016224" cy="2880320"/>
          </a:xfrm>
          <a:prstGeom prst="roundRect">
            <a:avLst/>
          </a:prstGeom>
          <a:solidFill>
            <a:schemeClr val="bg1">
              <a:alpha val="0"/>
            </a:schemeClr>
          </a:solidFill>
          <a:ln w="1016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840" y="2636912"/>
            <a:ext cx="2016224" cy="28803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31840" y="2636912"/>
            <a:ext cx="2016224" cy="2880320"/>
          </a:xfrm>
          <a:prstGeom prst="roundRect">
            <a:avLst/>
          </a:prstGeom>
          <a:solidFill>
            <a:schemeClr val="bg1"/>
          </a:solidFill>
          <a:ln w="101600" cmpd="tri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2636912"/>
            <a:ext cx="2016224" cy="2880320"/>
          </a:xfrm>
          <a:prstGeom prst="roundRect">
            <a:avLst/>
          </a:prstGeom>
          <a:solidFill>
            <a:schemeClr val="bg1">
              <a:alpha val="0"/>
            </a:schemeClr>
          </a:solidFill>
          <a:ln w="1016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– зелёная,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– синяя,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- красная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три карточки, на белой стороне одной из карточек написано «красный», на другой – «зелёный», на третьей – «красный или синий». Ни одна из записей не соответствует действительности. Какого цвета каждая карточка?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7544" y="2564904"/>
            <a:ext cx="5976664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B3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в книгах, стоящих на полке слева направо идут так: первая станица 1 тома – последняя страница 2 тома – первая страница 2 тома - последняя  страница  3 тома… Следовательно, червь прогрыз только 2 том.</a:t>
            </a:r>
            <a:endParaRPr lang="ru-RU" sz="2800" b="1" dirty="0">
              <a:solidFill>
                <a:srgbClr val="6B3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 descr="https://st.depositphotos.com/1526816/3134/v/380/depositphotos_31344975-stock-illustration-a-frustrated-young-man-in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5" y="2348879"/>
            <a:ext cx="6192689" cy="450912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6B3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 страниц</a:t>
            </a:r>
            <a:endParaRPr lang="ru-RU" sz="6000" b="1" dirty="0">
              <a:solidFill>
                <a:srgbClr val="6B3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книжном шкафу книжный червь погрыз ход от первой страницы первого тома  сочинений Пушкина до последней страницы третьего. Сколько всего страниц прогрыз червь (не считая обложек), если в первом томе 700 страниц, во втором - 640, а в третьем - 670?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 descr="http://www.yenislayt.com/upload/d7775762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33303 L 3.61111E-6 -9.0656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27960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sz="4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188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Девочка с книгой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628800"/>
            <a:ext cx="208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 с книгами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14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Бой пиратов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6309320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Подборка задач </a:t>
            </a:r>
            <a:r>
              <a:rPr lang="ru-RU" dirty="0" smtClean="0"/>
              <a:t>– Попкова Мария Юрьевна -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34888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Сутки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708920"/>
            <a:ext cx="200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Ящики с яблоками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068960"/>
            <a:ext cx="237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на табуретке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429000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на стуле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789040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Купец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149080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Кока Кола и вода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509120"/>
            <a:ext cx="19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Арбузы в корзине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4869160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Утята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4869160"/>
            <a:ext cx="8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Щенки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51920" y="1268760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Карта авиалиний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628800"/>
            <a:ext cx="12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Карандаш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20" y="1988840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hlinkClick r:id="rId16"/>
              </a:rPr>
              <a:t>Карандаши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348880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Стрекоза</a:t>
            </a:r>
            <a:endParaRPr lang="ru-RU" dirty="0"/>
          </a:p>
        </p:txBody>
      </p:sp>
      <p:pic>
        <p:nvPicPr>
          <p:cNvPr id="49154" name="Picture 2" descr="https://ilkokulogretmeni.weebly.com/uploads/1/0/5/3/105313221/editor/b84f750c7f.png?149350868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 l="18394" r="17227"/>
          <a:stretch>
            <a:fillRect/>
          </a:stretch>
        </p:blipFill>
        <p:spPr bwMode="auto">
          <a:xfrm>
            <a:off x="6300192" y="2486025"/>
            <a:ext cx="2520280" cy="437197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732240" y="1268760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Источники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1628800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«Кнопка»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732240" y="198884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2"/>
              </a:rPr>
              <a:t>«Выбор»-2 слайд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2708920"/>
            <a:ext cx="10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3"/>
              </a:rPr>
              <a:t>Корзина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851920" y="306896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4"/>
              </a:rPr>
              <a:t>Арбуз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51920" y="3429000"/>
            <a:ext cx="147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5"/>
              </a:rPr>
              <a:t>Гномы в саду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3789040"/>
            <a:ext cx="15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6"/>
              </a:rPr>
              <a:t>В библиотеке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.freepik.com/free-vector/no-translate-detected_1264-157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 r="-612"/>
          <a:stretch>
            <a:fillRect/>
          </a:stretch>
        </p:blipFill>
        <p:spPr bwMode="auto">
          <a:xfrm>
            <a:off x="7380312" y="908720"/>
            <a:ext cx="1360572" cy="152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0312" y="908720"/>
            <a:ext cx="22952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644008" y="2204864"/>
            <a:ext cx="3168352" cy="4248472"/>
          </a:xfrm>
          <a:prstGeom prst="line">
            <a:avLst/>
          </a:prstGeom>
          <a:ln w="920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635896" y="2852936"/>
            <a:ext cx="1008112" cy="360040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 descr="http://pngimg.com/uploads/pirate/pirate_PNG7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2482" y="2492896"/>
            <a:ext cx="1254684" cy="165618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4644008" y="3573016"/>
            <a:ext cx="3240360" cy="2880320"/>
          </a:xfrm>
          <a:prstGeom prst="line">
            <a:avLst/>
          </a:prstGeom>
          <a:ln w="920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6" descr="http://pinetka-shop.ru/877/naduvnaja-igrushkatropicheskaja-rybka-tedd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764704"/>
            <a:ext cx="1152128" cy="1152128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627784" y="2060848"/>
            <a:ext cx="2016224" cy="4392488"/>
          </a:xfrm>
          <a:prstGeom prst="line">
            <a:avLst/>
          </a:prstGeom>
          <a:ln w="920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8" descr="http://3.bp.blogspot.com/_L4YcOcLVW3E/Sw-SzQZALjI/AAAAAAAAArc/CRgGwkZFakU/s1600/e1c4799dde1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1844824"/>
            <a:ext cx="1009444" cy="100811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4644008" y="2852936"/>
            <a:ext cx="1872208" cy="3600400"/>
          </a:xfrm>
          <a:prstGeom prst="line">
            <a:avLst/>
          </a:prstGeom>
          <a:ln w="920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2" name="Picture 10" descr="https://st.depositphotos.com/1864489/3166/v/950/depositphotos_31665641-stock-illustration-surprised-green-apple-and-cheerful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87824" y="1916832"/>
            <a:ext cx="864096" cy="864096"/>
          </a:xfrm>
          <a:prstGeom prst="rect">
            <a:avLst/>
          </a:prstGeom>
          <a:noFill/>
        </p:spPr>
      </p:pic>
      <p:pic>
        <p:nvPicPr>
          <p:cNvPr id="28684" name="Picture 12" descr="http://kartik.ru/wp-content/uploads/2017/05/utenok-kartinki-dlya-detey-109822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45224"/>
            <a:ext cx="946131" cy="122531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8" name="Прямая соединительная линия 27"/>
          <p:cNvCxnSpPr/>
          <p:nvPr/>
        </p:nvCxnSpPr>
        <p:spPr>
          <a:xfrm flipH="1" flipV="1">
            <a:off x="1187624" y="6309320"/>
            <a:ext cx="3384376" cy="72008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s://st2.depositphotos.com/2757500/10015/v/950/depositphotos_100156798-stock-illustration-school-girl-at-a-school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085378"/>
            <a:ext cx="1514786" cy="177262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33" name="Прямая соединительная линия 32"/>
          <p:cNvCxnSpPr/>
          <p:nvPr/>
        </p:nvCxnSpPr>
        <p:spPr>
          <a:xfrm flipH="1">
            <a:off x="4644008" y="6237312"/>
            <a:ext cx="2880320" cy="144016"/>
          </a:xfrm>
          <a:prstGeom prst="line">
            <a:avLst/>
          </a:prstGeom>
          <a:ln w="920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8" name="Picture 16" descr="https://st3.depositphotos.com/5904380/17796/v/1600/depositphotos_177963916-stock-illustration-money-golden-cash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596336" y="4221088"/>
            <a:ext cx="1008112" cy="838325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4644008" y="4869160"/>
            <a:ext cx="2880320" cy="1584176"/>
          </a:xfrm>
          <a:prstGeom prst="line">
            <a:avLst/>
          </a:prstGeom>
          <a:ln w="920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media.americanfood4u.de/jpg800n/10004052_1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619659">
            <a:off x="577367" y="1686081"/>
            <a:ext cx="648072" cy="1203562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115616" y="2636912"/>
            <a:ext cx="3456384" cy="3744416"/>
          </a:xfrm>
          <a:prstGeom prst="line">
            <a:avLst/>
          </a:prstGeom>
          <a:ln w="920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мка 3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8" name="Picture 2" descr="https://img1.picmix.com/output/stamp/normal/8/8/3/2/592388_018e4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7584" y="188640"/>
            <a:ext cx="1008112" cy="1367691"/>
          </a:xfrm>
          <a:prstGeom prst="rect">
            <a:avLst/>
          </a:prstGeom>
          <a:noFill/>
        </p:spPr>
      </p:pic>
      <p:cxnSp>
        <p:nvCxnSpPr>
          <p:cNvPr id="39" name="Прямая соединительная линия 38"/>
          <p:cNvCxnSpPr>
            <a:endCxn id="38" idx="2"/>
          </p:cNvCxnSpPr>
          <p:nvPr/>
        </p:nvCxnSpPr>
        <p:spPr>
          <a:xfrm flipH="1" flipV="1">
            <a:off x="1331640" y="1556331"/>
            <a:ext cx="3240360" cy="4824997"/>
          </a:xfrm>
          <a:prstGeom prst="line">
            <a:avLst/>
          </a:prstGeom>
          <a:ln w="920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dutsadok.com.ua/clipart/transport/samolet2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5652120" y="476672"/>
            <a:ext cx="1584176" cy="1170784"/>
          </a:xfrm>
          <a:prstGeom prst="rect">
            <a:avLst/>
          </a:prstGeom>
          <a:noFill/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4644008" y="1484784"/>
            <a:ext cx="1512168" cy="4896544"/>
          </a:xfrm>
          <a:prstGeom prst="line">
            <a:avLst/>
          </a:prstGeom>
          <a:ln w="920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ttp://bipbap.ru/wp-content/uploads/2017/10/photo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27584" y="4437112"/>
            <a:ext cx="1080120" cy="1080120"/>
          </a:xfrm>
          <a:prstGeom prst="rect">
            <a:avLst/>
          </a:prstGeom>
          <a:noFill/>
        </p:spPr>
      </p:pic>
      <p:cxnSp>
        <p:nvCxnSpPr>
          <p:cNvPr id="49" name="Прямая соединительная линия 48"/>
          <p:cNvCxnSpPr/>
          <p:nvPr/>
        </p:nvCxnSpPr>
        <p:spPr>
          <a:xfrm flipH="1" flipV="1">
            <a:off x="1907704" y="5445224"/>
            <a:ext cx="2736304" cy="936104"/>
          </a:xfrm>
          <a:prstGeom prst="line">
            <a:avLst/>
          </a:prstGeom>
          <a:ln w="920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img1.liveinternet.ru/images/attach/c/3/121/938/121938077_gnom_veselcha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95536" y="2825525"/>
            <a:ext cx="1080120" cy="1491289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 flipH="1" flipV="1">
            <a:off x="1475656" y="3933056"/>
            <a:ext cx="3168352" cy="2520280"/>
          </a:xfrm>
          <a:prstGeom prst="line">
            <a:avLst/>
          </a:prstGeom>
          <a:ln w="920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telegraf-spb.ru/published/publicdata/B622311/attachments/SC/products_pictures/igralnye_karty_-_klassika_2_enl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3275856" y="548680"/>
            <a:ext cx="1490989" cy="1152128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139952" y="1844824"/>
            <a:ext cx="504056" cy="4464496"/>
          </a:xfrm>
          <a:prstGeom prst="line">
            <a:avLst/>
          </a:prstGeom>
          <a:ln w="920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st.depositphotos.com/1007168/1467/i/950/depositphotos_14677943-stock-photo-text-book-cartoon-character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4716016" y="1574182"/>
            <a:ext cx="864096" cy="1072780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716016" y="2708920"/>
            <a:ext cx="360040" cy="3672408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2627784" y="4005064"/>
            <a:ext cx="3843010" cy="2708920"/>
            <a:chOff x="2771800" y="4149080"/>
            <a:chExt cx="3843010" cy="270892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203848" y="6093296"/>
              <a:ext cx="32403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419872" y="5157192"/>
              <a:ext cx="259228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03848" y="4509120"/>
              <a:ext cx="79208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752857">
              <a:off x="4722391" y="4274659"/>
              <a:ext cx="792088" cy="663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6" descr="https://arhivurokov.ru/multiurok/html/2017/09/12/s_59b7fd5f2e564/686926_1.jpeg"/>
            <p:cNvPicPr>
              <a:picLocks noChangeAspect="1" noChangeArrowheads="1"/>
            </p:cNvPicPr>
            <p:nvPr/>
          </p:nvPicPr>
          <p:blipFill>
            <a:blip r:embed="rId3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4149080"/>
              <a:ext cx="3843010" cy="2708920"/>
            </a:xfrm>
            <a:prstGeom prst="rect">
              <a:avLst/>
            </a:prstGeom>
            <a:noFill/>
          </p:spPr>
        </p:pic>
      </p:grpSp>
      <p:pic>
        <p:nvPicPr>
          <p:cNvPr id="11" name="Picture 4" descr="http://res.publicdomainfiles.com/pdf_view/62/13545019211339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8316416" y="188640"/>
            <a:ext cx="619955" cy="5760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глаз, ухо, руку и ногу потеряли 10 пиратов.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39552" y="2996952"/>
          <a:ext cx="5622479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53035200" imgH="4876800" progId="Equation.3">
                  <p:embed/>
                </p:oleObj>
              </mc:Choice>
              <mc:Fallback>
                <p:oleObj name="Формула" r:id="rId3" imgW="530352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996952"/>
                        <a:ext cx="5622479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39552" y="3573016"/>
          <a:ext cx="56880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53644800" imgH="4876800" progId="Equation.3">
                  <p:embed/>
                </p:oleObj>
              </mc:Choice>
              <mc:Fallback>
                <p:oleObj name="Формула" r:id="rId5" imgW="53644800" imgH="4876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3573016"/>
                        <a:ext cx="5688013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39552" y="4149080"/>
          <a:ext cx="57848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7" imgW="54559200" imgH="4876800" progId="Equation.3">
                  <p:embed/>
                </p:oleObj>
              </mc:Choice>
              <mc:Fallback>
                <p:oleObj name="Формула" r:id="rId7" imgW="54559200" imgH="48768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4149080"/>
                        <a:ext cx="5784850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39552" y="4725144"/>
          <a:ext cx="56880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9" imgW="53644800" imgH="4876800" progId="Equation.3">
                  <p:embed/>
                </p:oleObj>
              </mc:Choice>
              <mc:Fallback>
                <p:oleObj name="Формула" r:id="rId9" imgW="53644800" imgH="4876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4725144"/>
                        <a:ext cx="5688013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39552" y="5301208"/>
          <a:ext cx="4978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1" imgW="46939200" imgH="4876800" progId="Equation.3">
                  <p:embed/>
                </p:oleObj>
              </mc:Choice>
              <mc:Fallback>
                <p:oleObj name="Формула" r:id="rId11" imgW="469392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552" y="5301208"/>
                        <a:ext cx="4978400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39552" y="5805264"/>
          <a:ext cx="55594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3" imgW="52425600" imgH="4876800" progId="Equation.3">
                  <p:embed/>
                </p:oleObj>
              </mc:Choice>
              <mc:Fallback>
                <p:oleObj name="Формула" r:id="rId13" imgW="524256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552" y="5805264"/>
                        <a:ext cx="5559425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static.idiberi.ru/images/cache/original/568/175/56817593e496f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5536" y="2420888"/>
            <a:ext cx="6048672" cy="432787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ожесточённом бою 70 из 100 пиратов потеряли один глаз, 75 – одно ухо, 80 – одну руку и 85 – одну ногу. Страховая компания «Весёлый Роджер», в которой были застрахованы все пираты, задалась вопросом, каково минимальное число потерявших одновременно глаз, ухо, руку и ногу?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02 L 0 4.4218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564904"/>
            <a:ext cx="6264696" cy="410445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235075" y="3357563"/>
          <a:ext cx="46307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3" imgW="42062400" imgH="4876800" progId="Equation.3">
                  <p:embed/>
                </p:oleObj>
              </mc:Choice>
              <mc:Fallback>
                <p:oleObj name="Формула" r:id="rId3" imgW="420624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075" y="3357563"/>
                        <a:ext cx="4630738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800249" y="3933477"/>
          <a:ext cx="55022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49987200" imgH="4876800" progId="Equation.3">
                  <p:embed/>
                </p:oleObj>
              </mc:Choice>
              <mc:Fallback>
                <p:oleObj name="Формула" r:id="rId5" imgW="49987200" imgH="48768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249" y="3933477"/>
                        <a:ext cx="5502275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227635" y="4581425"/>
          <a:ext cx="244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7" imgW="22250400" imgH="4267200" progId="Equation.3">
                  <p:embed/>
                </p:oleObj>
              </mc:Choice>
              <mc:Fallback>
                <p:oleObj name="Формула" r:id="rId7" imgW="22250400" imgH="42672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7635" y="4581425"/>
                        <a:ext cx="244951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797324" y="5157440"/>
          <a:ext cx="1308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9" imgW="11887200" imgH="4267200" progId="Equation.3">
                  <p:embed/>
                </p:oleObj>
              </mc:Choice>
              <mc:Fallback>
                <p:oleObj name="Формула" r:id="rId9" imgW="11887200" imgH="42672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7324" y="5157440"/>
                        <a:ext cx="13081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987824" y="5589240"/>
          <a:ext cx="938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8534400" imgH="4267200" progId="Equation.3">
                  <p:embed/>
                </p:oleObj>
              </mc:Choice>
              <mc:Fallback>
                <p:oleObj name="Формула" r:id="rId11" imgW="85344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7824" y="5589240"/>
                        <a:ext cx="93821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2" descr="https://fiverr-res.cloudinary.com/images/t_main1,q_auto,f_auto/gigs/108658107/original/fd8e9e69431893c64472d6018f5dbd16510f912c/make-illustration-for-children-e47b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152649"/>
            <a:ext cx="6477000" cy="470535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 Семёна зовут Павел. Поймали: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– 7 рыб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– 7 рыб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 – 21 рыбу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с сыном и Семён с сыном были на рыбалке. Павел поймал столько же рыб, сколько и его сын Игорь, а Семён втрое больше, чем его сын. Всего они поймали 35 рыб. Как зовут сына Семёна? Кто сколько поймал рыб?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2 L -2.5E-6 1.4523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rgbClr val="FFFFD1"/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часов 20 минут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187624" y="2708920"/>
          <a:ext cx="46307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42062400" imgH="4876800" progId="Equation.3">
                  <p:embed/>
                </p:oleObj>
              </mc:Choice>
              <mc:Fallback>
                <p:oleObj name="Формула" r:id="rId3" imgW="420624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708920"/>
                        <a:ext cx="4630738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67744" y="3140968"/>
          <a:ext cx="24161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21945600" imgH="4876800" progId="Equation.3">
                  <p:embed/>
                </p:oleObj>
              </mc:Choice>
              <mc:Fallback>
                <p:oleObj name="Формула" r:id="rId5" imgW="21945600" imgH="4876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3140968"/>
                        <a:ext cx="2416175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051720" y="3573016"/>
          <a:ext cx="30194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27432000" imgH="9448800" progId="Equation.3">
                  <p:embed/>
                </p:oleObj>
              </mc:Choice>
              <mc:Fallback>
                <p:oleObj name="Формула" r:id="rId7" imgW="27432000" imgH="94488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3573016"/>
                        <a:ext cx="3019425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554288" y="4437509"/>
          <a:ext cx="20129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18288000" imgH="9448800" progId="Equation.3">
                  <p:embed/>
                </p:oleObj>
              </mc:Choice>
              <mc:Fallback>
                <p:oleObj name="Формула" r:id="rId9" imgW="18288000" imgH="94488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4288" y="4437509"/>
                        <a:ext cx="2012950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547912" y="5373638"/>
          <a:ext cx="40259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36576000" imgH="9448800" progId="Equation.3">
                  <p:embed/>
                </p:oleObj>
              </mc:Choice>
              <mc:Fallback>
                <p:oleObj name="Формула" r:id="rId11" imgW="36576000" imgH="94488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7912" y="5373638"/>
                        <a:ext cx="4025900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8" descr="http://crosti.ru/patterns/00/03/f5/4fa24d0120/pictur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3527" y="2438313"/>
            <a:ext cx="6696745" cy="427698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rgbClr val="FFFFD1"/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времени, если до конца суток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    того, что прошло от начала суток?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39752" y="1196752"/>
          <a:ext cx="375589" cy="101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4" imgW="3657600" imgH="9448800" progId="Equation.3">
                  <p:embed/>
                </p:oleObj>
              </mc:Choice>
              <mc:Fallback>
                <p:oleObj name="Формула" r:id="rId14" imgW="3657600" imgH="9448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9752" y="1196752"/>
                        <a:ext cx="375589" cy="10106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3 L -2.5E-6 -2.608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33303 L -3.88889E-6 -2.96022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115616" y="2780928"/>
          <a:ext cx="4742036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3" imgW="44500800" imgH="4876800" progId="Equation.3">
                  <p:embed/>
                </p:oleObj>
              </mc:Choice>
              <mc:Fallback>
                <p:oleObj name="Формула" r:id="rId3" imgW="44500800" imgH="48768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780928"/>
                        <a:ext cx="4742036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619672" y="3284984"/>
          <a:ext cx="37020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34747200" imgH="4876800" progId="Equation.3">
                  <p:embed/>
                </p:oleObj>
              </mc:Choice>
              <mc:Fallback>
                <p:oleObj name="Формула" r:id="rId5" imgW="34747200" imgH="48768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3284984"/>
                        <a:ext cx="3702050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547664" y="3789040"/>
          <a:ext cx="3522241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7" imgW="31394400" imgH="4876800" progId="Equation.3">
                  <p:embed/>
                </p:oleObj>
              </mc:Choice>
              <mc:Fallback>
                <p:oleObj name="Формула" r:id="rId7" imgW="31394400" imgH="48768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3789040"/>
                        <a:ext cx="3522241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547664" y="4293096"/>
          <a:ext cx="40005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9" imgW="35661600" imgH="4876800" progId="Equation.3">
                  <p:embed/>
                </p:oleObj>
              </mc:Choice>
              <mc:Fallback>
                <p:oleObj name="Формула" r:id="rId9" imgW="35661600" imgH="48768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4293096"/>
                        <a:ext cx="4000500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949575" y="4829175"/>
          <a:ext cx="1196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1" imgW="10668000" imgH="4267200" progId="Equation.3">
                  <p:embed/>
                </p:oleObj>
              </mc:Choice>
              <mc:Fallback>
                <p:oleObj name="Формула" r:id="rId11" imgW="10668000" imgH="42672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9575" y="4829175"/>
                        <a:ext cx="1196975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187624" y="5373216"/>
          <a:ext cx="4548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40538400" imgH="4876800" progId="Equation.3">
                  <p:embed/>
                </p:oleObj>
              </mc:Choice>
              <mc:Fallback>
                <p:oleObj name="Формула" r:id="rId13" imgW="40538400" imgH="4876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7624" y="5373216"/>
                        <a:ext cx="4548188" cy="52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050925" y="5876925"/>
          <a:ext cx="48212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5" imgW="42976800" imgH="4876800" progId="Equation.3">
                  <p:embed/>
                </p:oleObj>
              </mc:Choice>
              <mc:Fallback>
                <p:oleObj name="Формула" r:id="rId15" imgW="42976800" imgH="4876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50925" y="5876925"/>
                        <a:ext cx="4821238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1520" y="1844824"/>
            <a:ext cx="7560840" cy="4797152"/>
            <a:chOff x="179512" y="2060848"/>
            <a:chExt cx="7560840" cy="479715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060848"/>
              <a:ext cx="7344816" cy="4797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http://ozenok.net/u/questions/img_52e56a1d_90210.png"/>
            <p:cNvPicPr>
              <a:picLocks noChangeAspect="1" noChangeArrowheads="1"/>
            </p:cNvPicPr>
            <p:nvPr/>
          </p:nvPicPr>
          <p:blipFill>
            <a:blip r:embed="rId17" cstate="email"/>
            <a:srcRect l="3336" t="-10170" r="3555" b="-15164"/>
            <a:stretch>
              <a:fillRect/>
            </a:stretch>
          </p:blipFill>
          <p:spPr bwMode="auto">
            <a:xfrm>
              <a:off x="179512" y="2420888"/>
              <a:ext cx="7560840" cy="4437112"/>
            </a:xfrm>
            <a:prstGeom prst="rect">
              <a:avLst/>
            </a:prstGeom>
            <a:noFill/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6B3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 10 яблок</a:t>
            </a:r>
            <a:endParaRPr lang="ru-RU" sz="6000" b="1" dirty="0">
              <a:solidFill>
                <a:srgbClr val="6B3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B3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6 ящиков. В первом – 60 яблок, во втором – 30, в третьем – 20, в четвёртом – 15. </a:t>
            </a:r>
            <a:endParaRPr lang="ru-RU" sz="2800" b="1" dirty="0" smtClean="0">
              <a:solidFill>
                <a:srgbClr val="6B3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B3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яблок в пятом и шестом ящиках?</a:t>
            </a:r>
            <a:endParaRPr lang="ru-RU" sz="2800" b="1" dirty="0">
              <a:solidFill>
                <a:srgbClr val="6B3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33303 L 3.61111E-6 -9.0656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2564904"/>
            <a:ext cx="5904656" cy="403244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на табуретке - это 5 ног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на стуле - это 6 ног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нужно подобрать такие числа м и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5м+6д=49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мальчиков · 5 ног = 25 ног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девочки · 6 ног = 24 ноги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25+24=49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4" descr="http://www.yenislayt.com/upload/d777576220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51520" y="1772816"/>
            <a:ext cx="7200800" cy="5085184"/>
            <a:chOff x="467544" y="1772816"/>
            <a:chExt cx="7200800" cy="50851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772816"/>
              <a:ext cx="72008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st.depositphotos.com/1008402/3811/v/380/depositphotos_38115301-stock-illustration-little-boy-perched-on-chai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401505"/>
              <a:ext cx="2520280" cy="4456495"/>
            </a:xfrm>
            <a:prstGeom prst="rect">
              <a:avLst/>
            </a:prstGeom>
            <a:noFill/>
          </p:spPr>
        </p:pic>
        <p:pic>
          <p:nvPicPr>
            <p:cNvPr id="11" name="Picture 4" descr="https://st2.depositphotos.com/2757500/10015/v/950/depositphotos_100156798-stock-illustration-school-girl-at-a-school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429000"/>
              <a:ext cx="2808312" cy="3286322"/>
            </a:xfrm>
            <a:prstGeom prst="rect">
              <a:avLst/>
            </a:prstGeom>
            <a:noFill/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девочки и </a:t>
            </a:r>
            <a:endParaRPr lang="ru-RU" sz="6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мальчиков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сидят мальчики и девочки. Мальчики сидят на трёхногих табуретках, а девочки на обычных стульях. Всего в комнате 49 ног.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комнате мальчиков и сколько девочек?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3 L -2.5E-6 -2.608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2420888"/>
            <a:ext cx="7488832" cy="424847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2-ой, 3-й и 4-й купцы, сложив свои деньги вместе, соберут 90 руб. Если от этой суммы отнять деньги 2-го купца и добавить деньги 1-го, то получится 85 руб. Поэтому у 1-го купца на 5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меньше, чем у 2-го. Легко увидеть, что у 3-го к на 5руб больше, чем у 2-го. Значит, 1-ый, 2-ой и 3-ий купцы соберут втрое больше денег, чем имеется у 2-го. По условию, эта сумма составляет 75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мы находим, что у 2-го купца было 25руб, у 1-го – 20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3-го – 30 руб. Тогда у 4-го – 35 руб.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68212" y="2318473"/>
            <a:ext cx="7732180" cy="4422895"/>
            <a:chOff x="368212" y="2318473"/>
            <a:chExt cx="7516156" cy="442289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24128" y="2348880"/>
              <a:ext cx="2160240" cy="4392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s://img-fotki.yandex.ru/get/4309/milkamilkina.22/0_41c5a_f507b04f_XL.jpg"/>
            <p:cNvPicPr>
              <a:picLocks noChangeAspect="1" noChangeArrowheads="1"/>
            </p:cNvPicPr>
            <p:nvPr/>
          </p:nvPicPr>
          <p:blipFill>
            <a:blip r:embed="rId1" cstate="email"/>
            <a:srcRect r="-169"/>
            <a:stretch>
              <a:fillRect/>
            </a:stretch>
          </p:blipFill>
          <p:spPr bwMode="auto">
            <a:xfrm>
              <a:off x="368212" y="2318473"/>
              <a:ext cx="5571940" cy="4395510"/>
            </a:xfrm>
            <a:prstGeom prst="rect">
              <a:avLst/>
            </a:prstGeom>
            <a:noFill/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первого – 20 рублей,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второго – 25 рублей,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третьего – 30 рублей,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четвёртого – 35 рублей.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купцов имеют некоторую сумму денег. Известно, что, сложившись без первого, они соберут 90 рублей, сложившись без второго – 85 рублей, сложившись без третьего – 80 рублей, сложившись без четвёртого – 75 рублей. Сколько у кого денег?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yenislayt.com/upload/d7775762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33 L 0 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23528" y="2420888"/>
            <a:ext cx="7632848" cy="432048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 - только одна цифра при сложении с собой же дает себя же - ноль.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очевидно, это уже не ноль, потому что ноль - это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значит эта цифра, которая в сумме с собой дает число больше 10 (чтобы был перенос) и числа в младшем разряде (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тоже дают перенос единицы, короче единственный вариант для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9 (9+9=18, и если перенесли из десятков 1, то 19)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явно не больше 4, иначе результат был бы пятизначным. но точно не 4, потому что тогда в тысячах получим 4+4=8 и +1 перенос из сотен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ru-RU" b="1" dirty="0" smtClean="0"/>
              <a:t>,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844824"/>
            <a:ext cx="8280920" cy="5013176"/>
            <a:chOff x="179512" y="1844824"/>
            <a:chExt cx="8280920" cy="50131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79512" y="1844824"/>
              <a:ext cx="8280920" cy="5013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://www.rezepty.ru/files/cola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51520" y="2313970"/>
              <a:ext cx="6336704" cy="454403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79512" y="260648"/>
            <a:ext cx="8713553" cy="2088232"/>
          </a:xfrm>
          <a:prstGeom prst="roundRect">
            <a:avLst/>
          </a:prstGeom>
          <a:solidFill>
            <a:srgbClr val="BCD3EE"/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3930 + 3980 = 7910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60648"/>
            <a:ext cx="8784976" cy="2088232"/>
          </a:xfrm>
          <a:prstGeom prst="roundRect">
            <a:avLst/>
          </a:prstGeom>
          <a:solidFill>
            <a:srgbClr val="BCD3EE"/>
          </a:solidFill>
          <a:ln>
            <a:noFill/>
          </a:ln>
          <a:scene3d>
            <a:camera prst="orthographicFront"/>
            <a:lightRig rig="threePt" dir="t"/>
          </a:scene3d>
          <a:sp3d extrusionH="76200" contourW="88900">
            <a:bevelT w="82550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ребус: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КОКА + КОЛА = ВОДА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www.yenislayt.com/upload/d7775762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5301208"/>
            <a:ext cx="1267064" cy="1412776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03 L -2.5E-6 -9.06568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4847</Words>
  <Application>WPS Presentation</Application>
  <PresentationFormat>Экран (4:3)</PresentationFormat>
  <Paragraphs>188</Paragraphs>
  <Slides>19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19</vt:i4>
      </vt:variant>
    </vt:vector>
  </HeadingPairs>
  <TitlesOfParts>
    <vt:vector size="6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112</cp:revision>
  <dcterms:created xsi:type="dcterms:W3CDTF">2018-08-21T00:38:00Z</dcterms:created>
  <dcterms:modified xsi:type="dcterms:W3CDTF">2025-02-16T16:02:03Z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07C7FB964A0B413D83ACEBCFE4C64A0B_12</vt:lpwstr>
  </property>
  <property fmtid="{D5CDD505-2E9C-101B-9397-08002B2CF9AE}" pid="3" name="KSOProductBuildVer">
    <vt:lpwstr>1049-12.2.0.19805</vt:lpwstr>
  </property>
</Properties>
</file>