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embeddedFontLst>
    <p:embeddedFont>
      <p:font typeface="Montserrat Bold"/>
      <p:regular r:id="rId201314"/>
    </p:embeddedFont>
    <p:embeddedFont>
      <p:font typeface="PT Sans"/>
      <p:regular r:id="rId201315"/>
    </p:embeddedFont>
    <p:embeddedFont>
      <p:font typeface="PT Sans Bold"/>
      <p:regular r:id="rId2013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201314" Type="http://schemas.openxmlformats.org/officeDocument/2006/relationships/font" Target="fonts/201314.fntdata"/><Relationship Id="rId201315" Type="http://schemas.openxmlformats.org/officeDocument/2006/relationships/font" Target="fonts/201315.fntdata"/><Relationship Id="rId201316" Type="http://schemas.openxmlformats.org/officeDocument/2006/relationships/font" Target="fonts/201316.fntdata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Приветствие и вводное слово: сегодня разбираем финансовую математику не как абстрактные формулы из учебника, а как инструмент личной финансовой грамотности.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Объясните базовую концепцию временной стоимости денег (Time Value of Money). Приведите пример: что можно было купить на 1000 леев 10 лет назад и сейчас.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Напомните ребятам о переводе процентов в десятичные дроби и обратно: 5% = 0,05, а не 0,5. Это самая частая ошибка на ОГЭ и ЕГЭ.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Акцентируйте внимание на множителе (1 ± p/100). Приучайте старшеклассников считать в одно действие на калькуляторе, не разбивая на вычисление доли и последующее сложение.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Простые проценты чаще всего встречаются в краткосрочных займах, купонах по облигациям без реинвестирования или при начислении неустоек и штрафов.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Обратите внимание учеников на график: в первые годы линии почти совпадают, но к 5 году разрыв увеличивается почти до 700 леев, а через 15-20 лет сложный процент даст колоссальное преимущество.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Цитата Эйнштейна о сложном проценте как о восьмом чуде света. Подчеркните, почему начинать инвестировать даже небольшие суммы лучше в 16-18 лет, чем в 35.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Разберите решение по шагам у доски. Обратите внимание на округление до копеек/леев в реальных банковских договорах.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Поясните, почему банкам выгодён аннуитет: в первые месяцы клиент выплачивает почти все проценты, поэтому досрочное погашение во второй половине срока уже не так ощутимо экономит переплату.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Подведите итоги занятия. Спросите ребят: какую схему кредита они выбрали бы при стабильном высоком доходе и какую — при ограниченном стартовом бюджете.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hyperlink" Target="https://gamma.app/?utm_source=made-with-gamma" TargetMode="External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FBF8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image" Target="../media/image-3-7.png"/><Relationship Id="rId8" Type="http://schemas.openxmlformats.org/officeDocument/2006/relationships/image" Target="../media/image-3-8.png"/><Relationship Id="rId9" Type="http://schemas.openxmlformats.org/officeDocument/2006/relationships/image" Target="../media/image-3-9.png"/><Relationship Id="rId10" Type="http://schemas.openxmlformats.org/officeDocument/2006/relationships/image" Target="../media/image-3-10.png"/><Relationship Id="rId11" Type="http://schemas.openxmlformats.org/officeDocument/2006/relationships/image" Target="../media/image-3-11.png"/><Relationship Id="rId12" Type="http://schemas.openxmlformats.org/officeDocument/2006/relationships/image" Target="../media/image-3-12.pn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image" Target="../media/image-4-1.png"/><Relationship Id="rId6" Type="http://schemas.openxmlformats.org/officeDocument/2006/relationships/image" Target="../media/image-4-6.png"/><Relationship Id="rId7" Type="http://schemas.openxmlformats.org/officeDocument/2006/relationships/image" Target="../media/image-4-7.png"/><Relationship Id="rId8" Type="http://schemas.openxmlformats.org/officeDocument/2006/relationships/image" Target="../media/image-4-8.png"/><Relationship Id="rId9" Type="http://schemas.openxmlformats.org/officeDocument/2006/relationships/image" Target="../media/image-4-9.pn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image" Target="../media/image-5-6.png"/><Relationship Id="rId7" Type="http://schemas.openxmlformats.org/officeDocument/2006/relationships/image" Target="../media/image-5-7.pn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image" Target="../media/image-8-5.png"/><Relationship Id="rId6" Type="http://schemas.openxmlformats.org/officeDocument/2006/relationships/image" Target="../media/image-8-6.png"/><Relationship Id="rId7" Type="http://schemas.openxmlformats.org/officeDocument/2006/relationships/image" Target="../media/image-8-7.png"/><Relationship Id="rId8" Type="http://schemas.openxmlformats.org/officeDocument/2006/relationships/image" Target="../media/image-8-8.png"/><Relationship Id="rId9" Type="http://schemas.openxmlformats.org/officeDocument/2006/relationships/image" Target="../media/image-8-9.png"/><Relationship Id="rId10" Type="http://schemas.openxmlformats.org/officeDocument/2006/relationships/image" Target="../media/image-8-10.png"/><Relationship Id="rId11" Type="http://schemas.openxmlformats.org/officeDocument/2006/relationships/image" Target="../media/image-8-11.png"/><Relationship Id="rId12" Type="http://schemas.openxmlformats.org/officeDocument/2006/relationships/slideLayout" Target="../slideLayouts/slideLayout2.xml"/><Relationship Id="rId1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6908627" cy="6858000"/>
          </a:xfrm>
          <a:prstGeom prst="rect">
            <a:avLst/>
          </a:prstGeom>
          <a:solidFill>
            <a:srgbClr val="E3F1EA"/>
          </a:solidFill>
          <a:ln/>
        </p:spPr>
      </p:sp>
      <p:sp>
        <p:nvSpPr>
          <p:cNvPr id="3" name="Shape 1"/>
          <p:cNvSpPr/>
          <p:nvPr/>
        </p:nvSpPr>
        <p:spPr>
          <a:xfrm>
            <a:off x="609585" y="609600"/>
            <a:ext cx="4324043" cy="395982"/>
          </a:xfrm>
          <a:prstGeom prst="roundRect">
            <a:avLst>
              <a:gd name="adj" fmla="val 21552"/>
            </a:avLst>
          </a:prstGeom>
          <a:noFill/>
          <a:ln w="6350">
            <a:solidFill>
              <a:srgbClr val="1E2A44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61882" y="700941"/>
            <a:ext cx="4629034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600" b="1" spc="48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10 класс · Алгебра и реальная математика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609585" y="1354905"/>
            <a:ext cx="5791055" cy="2240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87000"/>
              </a:lnSpc>
              <a:buNone/>
            </a:pPr>
            <a:r>
              <a:rPr lang="en-US" sz="5600" b="1" spc="-84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Элементы финансовой математики</a:t>
            </a:r>
            <a:endParaRPr lang="en-US" sz="5600" dirty="0"/>
          </a:p>
        </p:txBody>
      </p:sp>
      <p:sp>
        <p:nvSpPr>
          <p:cNvPr id="6" name="Text 4"/>
          <p:cNvSpPr/>
          <p:nvPr/>
        </p:nvSpPr>
        <p:spPr>
          <a:xfrm>
            <a:off x="609585" y="3696196"/>
            <a:ext cx="5791055" cy="12430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2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Проценты, вклады, кредиты: как математика защищает ваши деньги и помогает планировать будущее.</a:t>
            </a:r>
            <a:endParaRPr lang="en-US" sz="2250" dirty="0"/>
          </a:p>
        </p:txBody>
      </p:sp>
      <p:sp>
        <p:nvSpPr>
          <p:cNvPr id="7" name="Shape 5"/>
          <p:cNvSpPr/>
          <p:nvPr/>
        </p:nvSpPr>
        <p:spPr>
          <a:xfrm>
            <a:off x="609585" y="5147568"/>
            <a:ext cx="1910905" cy="31651"/>
          </a:xfrm>
          <a:prstGeom prst="roundRect">
            <a:avLst>
              <a:gd name="adj" fmla="val 49998"/>
            </a:avLst>
          </a:prstGeom>
          <a:solidFill>
            <a:srgbClr val="1F8A5B"/>
          </a:solidFill>
          <a:ln/>
        </p:spPr>
      </p:sp>
      <p:sp>
        <p:nvSpPr>
          <p:cNvPr id="8" name="Shape 6"/>
          <p:cNvSpPr/>
          <p:nvPr/>
        </p:nvSpPr>
        <p:spPr>
          <a:xfrm>
            <a:off x="609585" y="5918200"/>
            <a:ext cx="406390" cy="406400"/>
          </a:xfrm>
          <a:prstGeom prst="ellipse">
            <a:avLst/>
          </a:prstGeom>
          <a:solidFill>
            <a:srgbClr val="F2A33A"/>
          </a:solidFill>
          <a:ln/>
        </p:spPr>
      </p:sp>
      <p:sp>
        <p:nvSpPr>
          <p:cNvPr id="9" name="Text 7"/>
          <p:cNvSpPr/>
          <p:nvPr/>
        </p:nvSpPr>
        <p:spPr>
          <a:xfrm>
            <a:off x="609585" y="5976600"/>
            <a:ext cx="406390" cy="294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21000"/>
              </a:lnSpc>
              <a:buNone/>
            </a:pPr>
            <a:r>
              <a:rPr lang="en-US" sz="16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%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366406" y="6000869"/>
            <a:ext cx="5034233" cy="2558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Учимся считать выгоду и переплату самостоятельно</a:t>
            </a:r>
            <a:endParaRPr lang="en-US" sz="1550" dirty="0"/>
          </a:p>
        </p:txBody>
      </p:sp>
      <p:pic>
        <p:nvPicPr>
          <p:cNvPr id="11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08627" y="0"/>
            <a:ext cx="528306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8650"/>
            <a:ext cx="11582110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КОНТЕКСТ И ПРАКТИКА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609585" y="971132"/>
            <a:ext cx="10972526" cy="488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50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Деньги во времени: зачем нужны проценты</a:t>
            </a:r>
            <a:endParaRPr lang="en-US" sz="3500" dirty="0"/>
          </a:p>
        </p:txBody>
      </p:sp>
      <p:sp>
        <p:nvSpPr>
          <p:cNvPr id="4" name="Text 2"/>
          <p:cNvSpPr/>
          <p:nvPr/>
        </p:nvSpPr>
        <p:spPr>
          <a:xfrm>
            <a:off x="609585" y="1835745"/>
            <a:ext cx="6309262" cy="11049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Покупательная способность денег меняется: сумма сегодня не равна той же сумме через год из-за инфляции, рисков и возможностей инвестирования.</a:t>
            </a:r>
            <a:endParaRPr lang="en-US" sz="20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585" y="3150195"/>
            <a:ext cx="279393" cy="2794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15975" y="3039070"/>
            <a:ext cx="5902872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Вклады и сбережения: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банк платит за использование ваших средств во времени.</a:t>
            </a:r>
            <a:endParaRPr lang="en-US" sz="20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85" y="4039195"/>
            <a:ext cx="279393" cy="2794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015975" y="3928070"/>
            <a:ext cx="5902872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Кредиты и рассрочки: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плата за покупку сейчас с возвратом частями позже.</a:t>
            </a:r>
            <a:endParaRPr lang="en-US" sz="20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4928195"/>
            <a:ext cx="279393" cy="2794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15975" y="4817070"/>
            <a:ext cx="5902872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Скидки, налоги и кэшбэк: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повседневные операции бюджета, требующие устного счёта.</a:t>
            </a:r>
            <a:endParaRPr lang="en-US" sz="2000" dirty="0"/>
          </a:p>
        </p:txBody>
      </p:sp>
      <p:sp>
        <p:nvSpPr>
          <p:cNvPr id="11" name="Text 6"/>
          <p:cNvSpPr/>
          <p:nvPr/>
        </p:nvSpPr>
        <p:spPr>
          <a:xfrm>
            <a:off x="609585" y="5652095"/>
            <a:ext cx="6309262" cy="368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Цель урока: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считать выгоду и переплату самому.</a:t>
            </a:r>
            <a:endParaRPr lang="en-US" sz="200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0728" y="1908770"/>
            <a:ext cx="3596590" cy="333255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604530" y="5515491"/>
            <a:ext cx="3748986" cy="5117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49566B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Ключевое правило: деньги сегодня ценнее денег завтра</a:t>
            </a:r>
            <a:endParaRPr lang="en-US" sz="1550" dirty="0"/>
          </a:p>
        </p:txBody>
      </p:sp>
      <p:sp>
        <p:nvSpPr>
          <p:cNvPr id="14" name="Text 8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2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8650"/>
            <a:ext cx="11582110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БАЗОВЫЕ ПОНЯТИЯ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609585" y="971132"/>
            <a:ext cx="10972526" cy="488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50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Процент — это сотая часть числа</a:t>
            </a:r>
            <a:endParaRPr lang="en-US" sz="3500" dirty="0"/>
          </a:p>
        </p:txBody>
      </p:sp>
      <p:sp>
        <p:nvSpPr>
          <p:cNvPr id="4" name="Shape 2"/>
          <p:cNvSpPr/>
          <p:nvPr/>
        </p:nvSpPr>
        <p:spPr>
          <a:xfrm>
            <a:off x="609585" y="1603970"/>
            <a:ext cx="4206075" cy="4644430"/>
          </a:xfrm>
          <a:prstGeom prst="roundRect">
            <a:avLst>
              <a:gd name="adj" fmla="val 3623"/>
            </a:avLst>
          </a:prstGeom>
          <a:solidFill>
            <a:srgbClr val="E3F1EA"/>
          </a:solidFill>
          <a:ln/>
        </p:spPr>
      </p:sp>
      <p:sp>
        <p:nvSpPr>
          <p:cNvPr id="5" name="Text 3"/>
          <p:cNvSpPr/>
          <p:nvPr/>
        </p:nvSpPr>
        <p:spPr>
          <a:xfrm>
            <a:off x="888978" y="2745680"/>
            <a:ext cx="3926682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ОПРЕДЕЛЕНИЕ</a:t>
            </a:r>
            <a:endParaRPr lang="en-US" sz="175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8978" y="3091755"/>
            <a:ext cx="3647289" cy="694035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888978" y="3946128"/>
            <a:ext cx="3647190" cy="31651"/>
          </a:xfrm>
          <a:prstGeom prst="roundRect">
            <a:avLst>
              <a:gd name="adj" fmla="val 49998"/>
            </a:avLst>
          </a:prstGeom>
          <a:solidFill>
            <a:srgbClr val="1F8A5B"/>
          </a:solidFill>
          <a:ln/>
        </p:spPr>
      </p:sp>
      <p:sp>
        <p:nvSpPr>
          <p:cNvPr id="8" name="Text 5"/>
          <p:cNvSpPr/>
          <p:nvPr/>
        </p:nvSpPr>
        <p:spPr>
          <a:xfrm>
            <a:off x="888978" y="4145677"/>
            <a:ext cx="3926682" cy="2688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Нахождение </a:t>
            </a:r>
            <a:pPr algn="l" indent="0" marL="0">
              <a:lnSpc>
                <a:spcPct val="108000"/>
              </a:lnSpc>
              <a:buNone/>
            </a:pPr>
            <a:r>
              <a:rPr lang="en-US" sz="145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</a:t>
            </a:r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от величины </a:t>
            </a:r>
            <a:pPr algn="l" indent="0" marL="0">
              <a:lnSpc>
                <a:spcPct val="108000"/>
              </a:lnSpc>
              <a:buNone/>
            </a:pPr>
            <a:r>
              <a:rPr lang="en-US" sz="145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</a:t>
            </a:r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:</a:t>
            </a:r>
            <a:endParaRPr lang="en-US" sz="1550" dirty="0"/>
          </a:p>
        </p:txBody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774" y="4163616"/>
            <a:ext cx="280683" cy="243483"/>
          </a:xfrm>
          <a:prstGeom prst="rect">
            <a:avLst/>
          </a:prstGeom>
        </p:spPr>
      </p:pic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293" y="4163616"/>
            <a:ext cx="167973" cy="243483"/>
          </a:xfrm>
          <a:prstGeom prst="rect">
            <a:avLst/>
          </a:prstGeom>
        </p:spPr>
      </p:pic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978" y="4505523"/>
            <a:ext cx="3647289" cy="620117"/>
          </a:xfrm>
          <a:prstGeom prst="rect">
            <a:avLst/>
          </a:prstGeom>
        </p:spPr>
      </p:pic>
      <p:sp>
        <p:nvSpPr>
          <p:cNvPr id="12" name="Shape 6"/>
          <p:cNvSpPr/>
          <p:nvPr/>
        </p:nvSpPr>
        <p:spPr>
          <a:xfrm>
            <a:off x="5272749" y="1603970"/>
            <a:ext cx="6309361" cy="1323777"/>
          </a:xfrm>
          <a:prstGeom prst="roundRect">
            <a:avLst>
              <a:gd name="adj" fmla="val 11512"/>
            </a:avLst>
          </a:prstGeom>
          <a:solidFill>
            <a:srgbClr val="E3F1EA"/>
          </a:solidFill>
          <a:ln/>
        </p:spPr>
      </p:sp>
      <p:sp>
        <p:nvSpPr>
          <p:cNvPr id="13" name="Text 7"/>
          <p:cNvSpPr/>
          <p:nvPr/>
        </p:nvSpPr>
        <p:spPr>
          <a:xfrm>
            <a:off x="5475944" y="1726696"/>
            <a:ext cx="5902971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2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1. Нахождение части от числа</a:t>
            </a:r>
            <a:endParaRPr lang="en-US" sz="2250" dirty="0"/>
          </a:p>
        </p:txBody>
      </p:sp>
      <p:sp>
        <p:nvSpPr>
          <p:cNvPr id="14" name="Text 8"/>
          <p:cNvSpPr/>
          <p:nvPr/>
        </p:nvSpPr>
        <p:spPr>
          <a:xfrm>
            <a:off x="5475944" y="2184995"/>
            <a:ext cx="6106166" cy="368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от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: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5944" y="2232620"/>
            <a:ext cx="485664" cy="304105"/>
          </a:xfrm>
          <a:prstGeom prst="rect">
            <a:avLst/>
          </a:prstGeom>
        </p:spPr>
      </p:pic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557" y="2232620"/>
            <a:ext cx="1161426" cy="304105"/>
          </a:xfrm>
          <a:prstGeom prst="rect">
            <a:avLst/>
          </a:prstGeom>
        </p:spPr>
      </p:pic>
      <p:pic>
        <p:nvPicPr>
          <p:cNvPr id="17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7507" y="2232620"/>
            <a:ext cx="2485070" cy="304105"/>
          </a:xfrm>
          <a:prstGeom prst="rect">
            <a:avLst/>
          </a:prstGeom>
        </p:spPr>
      </p:pic>
      <p:sp>
        <p:nvSpPr>
          <p:cNvPr id="18" name="Shape 9"/>
          <p:cNvSpPr/>
          <p:nvPr/>
        </p:nvSpPr>
        <p:spPr>
          <a:xfrm>
            <a:off x="5272749" y="3080147"/>
            <a:ext cx="6309361" cy="1692077"/>
          </a:xfrm>
          <a:prstGeom prst="roundRect">
            <a:avLst>
              <a:gd name="adj" fmla="val 9006"/>
            </a:avLst>
          </a:prstGeom>
          <a:solidFill>
            <a:srgbClr val="E3F1EA"/>
          </a:solidFill>
          <a:ln/>
        </p:spPr>
      </p:sp>
      <p:sp>
        <p:nvSpPr>
          <p:cNvPr id="19" name="Text 10"/>
          <p:cNvSpPr/>
          <p:nvPr/>
        </p:nvSpPr>
        <p:spPr>
          <a:xfrm>
            <a:off x="5475944" y="3202873"/>
            <a:ext cx="5902971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2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2. Нахождение числа по его проценту</a:t>
            </a:r>
            <a:endParaRPr lang="en-US" sz="2250" dirty="0"/>
          </a:p>
        </p:txBody>
      </p:sp>
      <p:sp>
        <p:nvSpPr>
          <p:cNvPr id="20" name="Text 11"/>
          <p:cNvSpPr/>
          <p:nvPr/>
        </p:nvSpPr>
        <p:spPr>
          <a:xfrm>
            <a:off x="5475944" y="3661172"/>
            <a:ext cx="5902971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Если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, всё число: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21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60725" y="3708797"/>
            <a:ext cx="1823000" cy="304105"/>
          </a:xfrm>
          <a:prstGeom prst="rect">
            <a:avLst/>
          </a:prstGeom>
        </p:spPr>
      </p:pic>
      <p:pic>
        <p:nvPicPr>
          <p:cNvPr id="22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5944" y="4077097"/>
            <a:ext cx="2429906" cy="304105"/>
          </a:xfrm>
          <a:prstGeom prst="rect">
            <a:avLst/>
          </a:prstGeom>
        </p:spPr>
      </p:pic>
      <p:sp>
        <p:nvSpPr>
          <p:cNvPr id="23" name="Shape 12"/>
          <p:cNvSpPr/>
          <p:nvPr/>
        </p:nvSpPr>
        <p:spPr>
          <a:xfrm>
            <a:off x="5272749" y="4924623"/>
            <a:ext cx="6309361" cy="1323777"/>
          </a:xfrm>
          <a:prstGeom prst="roundRect">
            <a:avLst>
              <a:gd name="adj" fmla="val 11512"/>
            </a:avLst>
          </a:prstGeom>
          <a:solidFill>
            <a:srgbClr val="E3F1EA"/>
          </a:solidFill>
          <a:ln/>
        </p:spPr>
      </p:sp>
      <p:sp>
        <p:nvSpPr>
          <p:cNvPr id="24" name="Text 13"/>
          <p:cNvSpPr/>
          <p:nvPr/>
        </p:nvSpPr>
        <p:spPr>
          <a:xfrm>
            <a:off x="5475944" y="5047349"/>
            <a:ext cx="5902971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2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3. Процентное отношение двух чисел</a:t>
            </a:r>
            <a:endParaRPr lang="en-US" sz="2250" dirty="0"/>
          </a:p>
        </p:txBody>
      </p:sp>
      <p:sp>
        <p:nvSpPr>
          <p:cNvPr id="25" name="Text 14"/>
          <p:cNvSpPr/>
          <p:nvPr/>
        </p:nvSpPr>
        <p:spPr>
          <a:xfrm>
            <a:off x="5475944" y="5505648"/>
            <a:ext cx="6106166" cy="368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Доля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от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: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26" name="Image 9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0887" y="5553273"/>
            <a:ext cx="403016" cy="304105"/>
          </a:xfrm>
          <a:prstGeom prst="rect">
            <a:avLst/>
          </a:prstGeom>
        </p:spPr>
      </p:pic>
      <p:pic>
        <p:nvPicPr>
          <p:cNvPr id="27" name="Image 10" descr="preencoded.png">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54852" y="5553273"/>
            <a:ext cx="527136" cy="304105"/>
          </a:xfrm>
          <a:prstGeom prst="rect">
            <a:avLst/>
          </a:prstGeom>
        </p:spPr>
      </p:pic>
      <p:pic>
        <p:nvPicPr>
          <p:cNvPr id="28" name="Image 11" descr="preencoded.png">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05512" y="5553273"/>
            <a:ext cx="2567221" cy="304105"/>
          </a:xfrm>
          <a:prstGeom prst="rect">
            <a:avLst/>
          </a:prstGeom>
        </p:spPr>
      </p:pic>
      <p:sp>
        <p:nvSpPr>
          <p:cNvPr id="29" name="Text 15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3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9171"/>
            <a:ext cx="11582110" cy="2645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МУЛЬТИПЛИКАТИВНЫЙ ПОДХОД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609585" y="968891"/>
            <a:ext cx="10972526" cy="485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45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Рост и снижение на p процентов</a:t>
            </a:r>
            <a:endParaRPr lang="en-US" sz="3450" dirty="0"/>
          </a:p>
        </p:txBody>
      </p:sp>
      <p:sp>
        <p:nvSpPr>
          <p:cNvPr id="4" name="Shape 2"/>
          <p:cNvSpPr/>
          <p:nvPr/>
        </p:nvSpPr>
        <p:spPr>
          <a:xfrm>
            <a:off x="609585" y="1593552"/>
            <a:ext cx="5333867" cy="3577530"/>
          </a:xfrm>
          <a:prstGeom prst="roundRect">
            <a:avLst>
              <a:gd name="adj" fmla="val 4260"/>
            </a:avLst>
          </a:prstGeom>
          <a:solidFill>
            <a:srgbClr val="E3F1EA"/>
          </a:solidFill>
          <a:ln/>
        </p:spPr>
      </p:sp>
      <p:sp>
        <p:nvSpPr>
          <p:cNvPr id="5" name="Text 3"/>
          <p:cNvSpPr/>
          <p:nvPr/>
        </p:nvSpPr>
        <p:spPr>
          <a:xfrm>
            <a:off x="914377" y="1858135"/>
            <a:ext cx="4724282" cy="442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6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Увеличение на </a:t>
            </a:r>
            <a:pPr algn="l" indent="0" marL="0">
              <a:lnSpc>
                <a:spcPct val="100000"/>
              </a:lnSpc>
              <a:buNone/>
            </a:pPr>
            <a:r>
              <a:rPr lang="en-US" sz="2500" b="1" i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  </a:t>
            </a:r>
            <a:endParaRPr lang="en-US" sz="265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0633" y="1879302"/>
            <a:ext cx="476238" cy="410468"/>
          </a:xfrm>
          <a:prstGeom prst="rect">
            <a:avLst/>
          </a:prstGeom>
        </p:spPr>
      </p:pic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377" y="2386608"/>
            <a:ext cx="4724282" cy="629841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914377" y="3174603"/>
            <a:ext cx="4724282" cy="31651"/>
          </a:xfrm>
          <a:prstGeom prst="roundRect">
            <a:avLst>
              <a:gd name="adj" fmla="val 49998"/>
            </a:avLst>
          </a:prstGeom>
          <a:solidFill>
            <a:srgbClr val="1F8A5B"/>
          </a:solidFill>
          <a:ln/>
        </p:spPr>
      </p:sp>
      <p:sp>
        <p:nvSpPr>
          <p:cNvPr id="9" name="Text 5"/>
          <p:cNvSpPr/>
          <p:nvPr/>
        </p:nvSpPr>
        <p:spPr>
          <a:xfrm>
            <a:off x="914377" y="3368760"/>
            <a:ext cx="4724282" cy="7278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Множитель роста строго больше единицы: при </a:t>
            </a:r>
            <a:pPr algn="l" indent="0" marL="0">
              <a:lnSpc>
                <a:spcPct val="120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</a:t>
            </a:r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умножаем на 1,15.</a:t>
            </a:r>
            <a:endParaRPr lang="en-US" sz="200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318" y="3779242"/>
            <a:ext cx="673282" cy="29547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14377" y="4193466"/>
            <a:ext cx="4724282" cy="7278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Пример: оклад 40 000 MDL вырос на 10%: </a:t>
            </a:r>
            <a:pPr algn="l" indent="0" marL="0">
              <a:lnSpc>
                <a:spcPct val="120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             </a:t>
            </a:r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377" y="4603948"/>
            <a:ext cx="2916661" cy="295473"/>
          </a:xfrm>
          <a:prstGeom prst="rect">
            <a:avLst/>
          </a:prstGeom>
        </p:spPr>
      </p:pic>
      <p:sp>
        <p:nvSpPr>
          <p:cNvPr id="13" name="Shape 7"/>
          <p:cNvSpPr/>
          <p:nvPr/>
        </p:nvSpPr>
        <p:spPr>
          <a:xfrm>
            <a:off x="6248244" y="1593552"/>
            <a:ext cx="5333867" cy="3577530"/>
          </a:xfrm>
          <a:prstGeom prst="roundRect">
            <a:avLst>
              <a:gd name="adj" fmla="val 4260"/>
            </a:avLst>
          </a:prstGeom>
          <a:solidFill>
            <a:srgbClr val="E3F1EA"/>
          </a:solidFill>
          <a:ln/>
        </p:spPr>
      </p:sp>
      <p:sp>
        <p:nvSpPr>
          <p:cNvPr id="14" name="Text 8"/>
          <p:cNvSpPr/>
          <p:nvPr/>
        </p:nvSpPr>
        <p:spPr>
          <a:xfrm>
            <a:off x="6553036" y="1858135"/>
            <a:ext cx="4724282" cy="442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6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Снижение на </a:t>
            </a:r>
            <a:pPr algn="l" indent="0" marL="0">
              <a:lnSpc>
                <a:spcPct val="100000"/>
              </a:lnSpc>
              <a:buNone/>
            </a:pPr>
            <a:r>
              <a:rPr lang="en-US" sz="2500" b="1" i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  </a:t>
            </a:r>
            <a:endParaRPr lang="en-US" sz="265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2223" y="1879302"/>
            <a:ext cx="476238" cy="410468"/>
          </a:xfrm>
          <a:prstGeom prst="rect">
            <a:avLst/>
          </a:prstGeom>
        </p:spPr>
      </p:pic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3036" y="2386608"/>
            <a:ext cx="4724282" cy="629841"/>
          </a:xfrm>
          <a:prstGeom prst="rect">
            <a:avLst/>
          </a:prstGeom>
        </p:spPr>
      </p:pic>
      <p:sp>
        <p:nvSpPr>
          <p:cNvPr id="17" name="Shape 9"/>
          <p:cNvSpPr/>
          <p:nvPr/>
        </p:nvSpPr>
        <p:spPr>
          <a:xfrm>
            <a:off x="6553036" y="3174603"/>
            <a:ext cx="4724282" cy="31651"/>
          </a:xfrm>
          <a:prstGeom prst="roundRect">
            <a:avLst>
              <a:gd name="adj" fmla="val 49998"/>
            </a:avLst>
          </a:prstGeom>
          <a:solidFill>
            <a:srgbClr val="1F8A5B"/>
          </a:solidFill>
          <a:ln/>
        </p:spPr>
      </p:sp>
      <p:sp>
        <p:nvSpPr>
          <p:cNvPr id="18" name="Text 10"/>
          <p:cNvSpPr/>
          <p:nvPr/>
        </p:nvSpPr>
        <p:spPr>
          <a:xfrm>
            <a:off x="6553036" y="3368760"/>
            <a:ext cx="4724282" cy="7278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Множитель снижения меньше единицы: скидка </a:t>
            </a:r>
            <a:pPr algn="l" indent="0" marL="0">
              <a:lnSpc>
                <a:spcPct val="120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</a:t>
            </a:r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означает умножение на 0,80.</a:t>
            </a:r>
            <a:endParaRPr lang="en-US" sz="2000" dirty="0"/>
          </a:p>
        </p:txBody>
      </p:sp>
      <p:pic>
        <p:nvPicPr>
          <p:cNvPr id="19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3555" y="3779242"/>
            <a:ext cx="481695" cy="295473"/>
          </a:xfrm>
          <a:prstGeom prst="rect">
            <a:avLst/>
          </a:prstGeom>
        </p:spPr>
      </p:pic>
      <p:sp>
        <p:nvSpPr>
          <p:cNvPr id="20" name="Text 11"/>
          <p:cNvSpPr/>
          <p:nvPr/>
        </p:nvSpPr>
        <p:spPr>
          <a:xfrm>
            <a:off x="6553036" y="4193466"/>
            <a:ext cx="4724282" cy="7278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Пример: товар за 2500 MDL со скидкой 20%: </a:t>
            </a:r>
            <a:pPr algn="l" indent="0" marL="0">
              <a:lnSpc>
                <a:spcPct val="120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</a:t>
            </a:r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21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4861" y="4603948"/>
            <a:ext cx="2588453" cy="295473"/>
          </a:xfrm>
          <a:prstGeom prst="rect">
            <a:avLst/>
          </a:prstGeom>
        </p:spPr>
      </p:pic>
      <p:sp>
        <p:nvSpPr>
          <p:cNvPr id="22" name="Shape 12"/>
          <p:cNvSpPr/>
          <p:nvPr/>
        </p:nvSpPr>
        <p:spPr>
          <a:xfrm>
            <a:off x="609585" y="5321102"/>
            <a:ext cx="10972526" cy="981869"/>
          </a:xfrm>
          <a:prstGeom prst="rect">
            <a:avLst/>
          </a:prstGeom>
          <a:solidFill>
            <a:srgbClr val="E3F1EA"/>
          </a:solidFill>
          <a:ln/>
        </p:spPr>
      </p:sp>
      <p:sp>
        <p:nvSpPr>
          <p:cNvPr id="23" name="Text 13"/>
          <p:cNvSpPr/>
          <p:nvPr/>
        </p:nvSpPr>
        <p:spPr>
          <a:xfrm>
            <a:off x="812780" y="5452354"/>
            <a:ext cx="10566136" cy="7278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Важное замечание:</a:t>
            </a:r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Снижение на 20%, а затем рост на 20% не возвращает исходную сумму: </a:t>
            </a:r>
            <a:pPr algn="l" indent="0" marL="0">
              <a:lnSpc>
                <a:spcPct val="120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</a:t>
            </a:r>
            <a:pPr algn="l" indent="0" marL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(потеря 4%).</a:t>
            </a:r>
            <a:endParaRPr lang="en-US" sz="2000" dirty="0"/>
          </a:p>
        </p:txBody>
      </p:sp>
      <p:pic>
        <p:nvPicPr>
          <p:cNvPr id="24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2780" y="5862836"/>
            <a:ext cx="1904754" cy="295473"/>
          </a:xfrm>
          <a:prstGeom prst="rect">
            <a:avLst/>
          </a:prstGeom>
        </p:spPr>
      </p:pic>
      <p:sp>
        <p:nvSpPr>
          <p:cNvPr id="25" name="Text 14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4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4500"/>
            <a:ext cx="11582110" cy="245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600" b="1" spc="48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МОДЕЛЬ 1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609585" y="938358"/>
            <a:ext cx="10972526" cy="4494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200" b="1" spc="-48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Простые проценты: прирост всегда от базы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609585" y="2330847"/>
            <a:ext cx="6309262" cy="1913533"/>
          </a:xfrm>
          <a:prstGeom prst="roundRect">
            <a:avLst>
              <a:gd name="adj" fmla="val 7964"/>
            </a:avLst>
          </a:prstGeom>
          <a:solidFill>
            <a:srgbClr val="E3F1EA"/>
          </a:solidFill>
          <a:ln/>
        </p:spPr>
      </p:sp>
      <p:sp>
        <p:nvSpPr>
          <p:cNvPr id="5" name="Text 3"/>
          <p:cNvSpPr/>
          <p:nvPr/>
        </p:nvSpPr>
        <p:spPr>
          <a:xfrm>
            <a:off x="888978" y="2574347"/>
            <a:ext cx="6029869" cy="245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600" b="1" spc="48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ФОРМУЛА ПРОСТЫХ ПРОЦЕНТОВ</a:t>
            </a:r>
            <a:endParaRPr lang="en-US" sz="160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8978" y="2887663"/>
            <a:ext cx="5750476" cy="58360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88978" y="3538159"/>
            <a:ext cx="5750476" cy="4854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4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</a:t>
            </a:r>
            <a:pPr algn="l" indent="0" marL="0">
              <a:lnSpc>
                <a:spcPct val="108000"/>
              </a:lnSpc>
              <a:buNone/>
            </a:pPr>
            <a:r>
              <a:rPr lang="en-US" sz="14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— начальная сумма, </a:t>
            </a:r>
            <a:pPr algn="l" indent="0" marL="0">
              <a:lnSpc>
                <a:spcPct val="108000"/>
              </a:lnSpc>
              <a:buNone/>
            </a:pPr>
            <a:r>
              <a:rPr lang="en-US" sz="14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</a:t>
            </a:r>
            <a:pPr algn="l" indent="0" marL="0">
              <a:lnSpc>
                <a:spcPct val="108000"/>
              </a:lnSpc>
              <a:buNone/>
            </a:pPr>
            <a:r>
              <a:rPr lang="en-US" sz="14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— процентная ставка (% за период), </a:t>
            </a:r>
            <a:pPr algn="l" indent="0" marL="0">
              <a:lnSpc>
                <a:spcPct val="108000"/>
              </a:lnSpc>
              <a:buNone/>
            </a:pPr>
            <a:r>
              <a:rPr lang="en-US" sz="14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</a:t>
            </a:r>
            <a:pPr algn="l" indent="0" marL="0">
              <a:lnSpc>
                <a:spcPct val="108000"/>
              </a:lnSpc>
              <a:buNone/>
            </a:pPr>
            <a:r>
              <a:rPr lang="en-US" sz="14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— число периодов.</a:t>
            </a:r>
            <a:endParaRPr lang="en-US" sz="145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978" y="3555702"/>
            <a:ext cx="159837" cy="224830"/>
          </a:xfrm>
          <a:prstGeom prst="rect">
            <a:avLst/>
          </a:prstGeom>
        </p:spPr>
      </p:pic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158" y="3555702"/>
            <a:ext cx="110725" cy="224830"/>
          </a:xfrm>
          <a:prstGeom prst="rect">
            <a:avLst/>
          </a:prstGeom>
        </p:spPr>
      </p:pic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7416" y="3555702"/>
            <a:ext cx="127890" cy="22483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09585" y="4426665"/>
            <a:ext cx="6309262" cy="10590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8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Ключевое свойство:</a:t>
            </a:r>
            <a:pPr algn="l" indent="0" marL="0">
              <a:lnSpc>
                <a:spcPct val="116000"/>
              </a:lnSpc>
              <a:buNone/>
            </a:pPr>
            <a:r>
              <a:rPr lang="en-US" sz="18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каждый год начисляется одинаковая сумма дохода — ровно </a:t>
            </a:r>
            <a:pPr algn="l" indent="0" marL="0">
              <a:lnSpc>
                <a:spcPct val="116000"/>
              </a:lnSpc>
              <a:buNone/>
            </a:pPr>
            <a:r>
              <a:rPr lang="en-US" sz="175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</a:t>
            </a:r>
            <a:pPr algn="l" indent="0" marL="0">
              <a:lnSpc>
                <a:spcPct val="116000"/>
              </a:lnSpc>
              <a:buNone/>
            </a:pPr>
            <a:r>
              <a:rPr lang="en-US" sz="18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 Капитал растёт по </a:t>
            </a:r>
            <a:pPr algn="l" indent="0" marL="0">
              <a:lnSpc>
                <a:spcPct val="116000"/>
              </a:lnSpc>
              <a:buNone/>
            </a:pPr>
            <a:r>
              <a:rPr lang="en-US" sz="18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арифметической прогрессии</a:t>
            </a:r>
            <a:pPr algn="l" indent="0" marL="0">
              <a:lnSpc>
                <a:spcPct val="116000"/>
              </a:lnSpc>
              <a:buNone/>
            </a:pPr>
            <a:r>
              <a:rPr lang="en-US" sz="18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1850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104" y="4747121"/>
            <a:ext cx="767835" cy="409178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7655329" y="1787245"/>
            <a:ext cx="3926781" cy="245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600" b="1" spc="48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ПРИМЕР РАСЧЁТА</a:t>
            </a:r>
            <a:endParaRPr lang="en-US" sz="1600" dirty="0"/>
          </a:p>
        </p:txBody>
      </p:sp>
      <p:sp>
        <p:nvSpPr>
          <p:cNvPr id="14" name="Text 7"/>
          <p:cNvSpPr/>
          <p:nvPr/>
        </p:nvSpPr>
        <p:spPr>
          <a:xfrm>
            <a:off x="7655329" y="2092886"/>
            <a:ext cx="3647388" cy="315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0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10 000 MDL под 8% на 3 года</a:t>
            </a:r>
            <a:endParaRPr lang="en-US" sz="2050" dirty="0"/>
          </a:p>
        </p:txBody>
      </p:sp>
      <p:sp>
        <p:nvSpPr>
          <p:cNvPr id="15" name="Text 8"/>
          <p:cNvSpPr/>
          <p:nvPr/>
        </p:nvSpPr>
        <p:spPr>
          <a:xfrm>
            <a:off x="7655329" y="2523153"/>
            <a:ext cx="3647388" cy="6498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8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Доход за 1 год: </a:t>
            </a:r>
            <a:pPr algn="l" indent="0" marL="0">
              <a:lnSpc>
                <a:spcPct val="116000"/>
              </a:lnSpc>
              <a:buNone/>
            </a:pPr>
            <a:r>
              <a:rPr lang="en-US" sz="175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</a:t>
            </a:r>
            <a:endParaRPr lang="en-US" sz="1850" dirty="0"/>
          </a:p>
        </p:txBody>
      </p:sp>
      <p:pic>
        <p:nvPicPr>
          <p:cNvPr id="16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5329" y="2888059"/>
            <a:ext cx="2436355" cy="273844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7655329" y="3256181"/>
            <a:ext cx="3647388" cy="6498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8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Доход за 3 года: </a:t>
            </a:r>
            <a:pPr algn="l" indent="0" marL="0">
              <a:lnSpc>
                <a:spcPct val="116000"/>
              </a:lnSpc>
              <a:buNone/>
            </a:pPr>
            <a:r>
              <a:rPr lang="en-US" sz="175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</a:t>
            </a:r>
            <a:endParaRPr lang="en-US" sz="1850" dirty="0"/>
          </a:p>
        </p:txBody>
      </p:sp>
      <p:pic>
        <p:nvPicPr>
          <p:cNvPr id="18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5329" y="3621088"/>
            <a:ext cx="1992660" cy="273844"/>
          </a:xfrm>
          <a:prstGeom prst="rect">
            <a:avLst/>
          </a:prstGeom>
        </p:spPr>
      </p:pic>
      <p:sp>
        <p:nvSpPr>
          <p:cNvPr id="19" name="Shape 10"/>
          <p:cNvSpPr/>
          <p:nvPr/>
        </p:nvSpPr>
        <p:spPr>
          <a:xfrm>
            <a:off x="7655329" y="4041477"/>
            <a:ext cx="3647388" cy="31651"/>
          </a:xfrm>
          <a:prstGeom prst="roundRect">
            <a:avLst>
              <a:gd name="adj" fmla="val 49998"/>
            </a:avLst>
          </a:prstGeom>
          <a:solidFill>
            <a:srgbClr val="1F8A5B"/>
          </a:solidFill>
          <a:ln/>
        </p:spPr>
      </p:sp>
      <p:sp>
        <p:nvSpPr>
          <p:cNvPr id="20" name="Text 11"/>
          <p:cNvSpPr/>
          <p:nvPr/>
        </p:nvSpPr>
        <p:spPr>
          <a:xfrm>
            <a:off x="7655329" y="4217611"/>
            <a:ext cx="3926781" cy="3249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18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Итоговая сумма:</a:t>
            </a:r>
            <a:endParaRPr lang="en-US" sz="1850" dirty="0"/>
          </a:p>
        </p:txBody>
      </p:sp>
      <p:sp>
        <p:nvSpPr>
          <p:cNvPr id="21" name="Text 12"/>
          <p:cNvSpPr/>
          <p:nvPr/>
        </p:nvSpPr>
        <p:spPr>
          <a:xfrm>
            <a:off x="7655329" y="4717646"/>
            <a:ext cx="3647388" cy="13729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5150" b="1" spc="-77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12 400 MDL</a:t>
            </a:r>
            <a:endParaRPr lang="en-US" sz="5150" dirty="0"/>
          </a:p>
        </p:txBody>
      </p:sp>
      <p:sp>
        <p:nvSpPr>
          <p:cNvPr id="22" name="Text 13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5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8650"/>
            <a:ext cx="11582110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МОДЕЛЬ 2 · СРАВНИТЕЛЬНЫЙ АНАЛИЗ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609585" y="971132"/>
            <a:ext cx="10972526" cy="488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50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Сложные проценты: проценты на проценты</a:t>
            </a:r>
            <a:endParaRPr lang="en-US" sz="35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585" y="1888133"/>
            <a:ext cx="6659694" cy="351472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09585" y="5480169"/>
            <a:ext cx="6659694" cy="5117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49566B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Динамика вклада 10 000 MDL под 8% годовых при простом и сложном начислении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7726368" y="1603970"/>
            <a:ext cx="3855743" cy="4664770"/>
          </a:xfrm>
          <a:prstGeom prst="roundRect">
            <a:avLst>
              <a:gd name="adj" fmla="val 3952"/>
            </a:avLst>
          </a:prstGeom>
          <a:solidFill>
            <a:srgbClr val="E3F1EA"/>
          </a:solidFill>
          <a:ln/>
        </p:spPr>
      </p:sp>
      <p:sp>
        <p:nvSpPr>
          <p:cNvPr id="7" name="Text 4"/>
          <p:cNvSpPr/>
          <p:nvPr/>
        </p:nvSpPr>
        <p:spPr>
          <a:xfrm>
            <a:off x="7954962" y="1826220"/>
            <a:ext cx="3627148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КАПИТАЛИЗАЦИЯ</a:t>
            </a:r>
            <a:endParaRPr lang="en-US" sz="175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4962" y="2172295"/>
            <a:ext cx="3398554" cy="65355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954962" y="2927449"/>
            <a:ext cx="3398554" cy="11861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Рост по </a:t>
            </a:r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геометрической прогрессии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со знаменателем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4962" y="3665339"/>
            <a:ext cx="1340213" cy="445095"/>
          </a:xfrm>
          <a:prstGeom prst="rect">
            <a:avLst/>
          </a:prstGeom>
        </p:spPr>
      </p:pic>
      <p:sp>
        <p:nvSpPr>
          <p:cNvPr id="11" name="Shape 6"/>
          <p:cNvSpPr/>
          <p:nvPr/>
        </p:nvSpPr>
        <p:spPr>
          <a:xfrm>
            <a:off x="7954962" y="4270772"/>
            <a:ext cx="3398455" cy="31651"/>
          </a:xfrm>
          <a:prstGeom prst="roundRect">
            <a:avLst>
              <a:gd name="adj" fmla="val 49998"/>
            </a:avLst>
          </a:prstGeom>
          <a:solidFill>
            <a:srgbClr val="1F8A5B"/>
          </a:solidFill>
          <a:ln/>
        </p:spPr>
      </p:sp>
      <p:sp>
        <p:nvSpPr>
          <p:cNvPr id="12" name="Text 7"/>
          <p:cNvSpPr/>
          <p:nvPr/>
        </p:nvSpPr>
        <p:spPr>
          <a:xfrm>
            <a:off x="7954962" y="4466034"/>
            <a:ext cx="3398554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Через 3 года: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12 597 MDL.</a:t>
            </a:r>
            <a:endParaRPr lang="en-US" sz="200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4962" y="4881959"/>
            <a:ext cx="1867349" cy="30410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954962" y="5305346"/>
            <a:ext cx="3398554" cy="7676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Дополнительный доход от капитализации: +197 MDL за счёт процентов на проценты.</a:t>
            </a:r>
            <a:endParaRPr lang="en-US" sz="1550" dirty="0"/>
          </a:p>
        </p:txBody>
      </p:sp>
      <p:sp>
        <p:nvSpPr>
          <p:cNvPr id="15" name="Text 9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6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8650"/>
            <a:ext cx="11582110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СТРАТЕГИЯ ИНВЕСТОРА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609585" y="971132"/>
            <a:ext cx="10972526" cy="488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50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Простые или сложные: что выгоднее?</a:t>
            </a:r>
            <a:endParaRPr lang="en-US" sz="3500" dirty="0"/>
          </a:p>
        </p:txBody>
      </p:sp>
      <p:sp>
        <p:nvSpPr>
          <p:cNvPr id="4" name="Shape 2"/>
          <p:cNvSpPr/>
          <p:nvPr/>
        </p:nvSpPr>
        <p:spPr>
          <a:xfrm>
            <a:off x="609585" y="1674813"/>
            <a:ext cx="888879" cy="50701"/>
          </a:xfrm>
          <a:prstGeom prst="roundRect">
            <a:avLst>
              <a:gd name="adj" fmla="val 49999"/>
            </a:avLst>
          </a:prstGeom>
          <a:solidFill>
            <a:srgbClr val="1F8A5B"/>
          </a:solidFill>
          <a:ln/>
        </p:spPr>
      </p:sp>
      <p:sp>
        <p:nvSpPr>
          <p:cNvPr id="5" name="Text 3"/>
          <p:cNvSpPr/>
          <p:nvPr/>
        </p:nvSpPr>
        <p:spPr>
          <a:xfrm>
            <a:off x="609585" y="1962785"/>
            <a:ext cx="3555911" cy="807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6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Короткий горизонт (до 1 года)</a:t>
            </a:r>
            <a:endParaRPr lang="en-US" sz="2650" dirty="0"/>
          </a:p>
        </p:txBody>
      </p:sp>
      <p:sp>
        <p:nvSpPr>
          <p:cNvPr id="6" name="Text 4"/>
          <p:cNvSpPr/>
          <p:nvPr/>
        </p:nvSpPr>
        <p:spPr>
          <a:xfrm>
            <a:off x="4470288" y="1815108"/>
            <a:ext cx="7111822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Разница мала; при ежегодном начислении за первый период её нет.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609585" y="2936478"/>
            <a:ext cx="888879" cy="50701"/>
          </a:xfrm>
          <a:prstGeom prst="roundRect">
            <a:avLst>
              <a:gd name="adj" fmla="val 49999"/>
            </a:avLst>
          </a:prstGeom>
          <a:solidFill>
            <a:srgbClr val="1F8A5B"/>
          </a:solidFill>
          <a:ln/>
        </p:spPr>
      </p:sp>
      <p:sp>
        <p:nvSpPr>
          <p:cNvPr id="8" name="Text 6"/>
          <p:cNvSpPr/>
          <p:nvPr/>
        </p:nvSpPr>
        <p:spPr>
          <a:xfrm>
            <a:off x="609585" y="3224451"/>
            <a:ext cx="3555911" cy="807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6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Длинный горизонт (от 3–5 лет)</a:t>
            </a:r>
            <a:endParaRPr lang="en-US" sz="2650" dirty="0"/>
          </a:p>
        </p:txBody>
      </p:sp>
      <p:sp>
        <p:nvSpPr>
          <p:cNvPr id="9" name="Text 7"/>
          <p:cNvSpPr/>
          <p:nvPr/>
        </p:nvSpPr>
        <p:spPr>
          <a:xfrm>
            <a:off x="4470288" y="2892623"/>
            <a:ext cx="7111822" cy="11049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Вклад с капитализацией заметно обгоняет вклад без неё: экспоненциальный рост опережает линейный, а капитализация — главный источник прибыли.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609585" y="4169092"/>
            <a:ext cx="11582110" cy="2558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49566B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Время — главный союзник сложного процента</a:t>
            </a:r>
            <a:endParaRPr lang="en-US" sz="1550" dirty="0"/>
          </a:p>
        </p:txBody>
      </p:sp>
      <p:sp>
        <p:nvSpPr>
          <p:cNvPr id="11" name="Shape 9"/>
          <p:cNvSpPr/>
          <p:nvPr/>
        </p:nvSpPr>
        <p:spPr>
          <a:xfrm>
            <a:off x="609585" y="4595316"/>
            <a:ext cx="10972526" cy="1629172"/>
          </a:xfrm>
          <a:prstGeom prst="roundRect">
            <a:avLst>
              <a:gd name="adj" fmla="val 9354"/>
            </a:avLst>
          </a:prstGeom>
          <a:solidFill>
            <a:srgbClr val="E3F1EA"/>
          </a:solidFill>
          <a:ln/>
        </p:spPr>
      </p:sp>
      <p:sp>
        <p:nvSpPr>
          <p:cNvPr id="12" name="Text 10"/>
          <p:cNvSpPr/>
          <p:nvPr/>
        </p:nvSpPr>
        <p:spPr>
          <a:xfrm>
            <a:off x="914377" y="4827091"/>
            <a:ext cx="10667733" cy="368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Частота капитализации.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Ежемесячное причисление выгоднее ежегодного:</a:t>
            </a:r>
            <a:endParaRPr lang="en-US" sz="2000" dirty="0"/>
          </a:p>
        </p:txBody>
      </p:sp>
      <p:pic>
        <p:nvPicPr>
          <p:cNvPr id="1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377" y="5290641"/>
            <a:ext cx="10362941" cy="705247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7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585" y="609600"/>
            <a:ext cx="2221551" cy="395982"/>
          </a:xfrm>
          <a:prstGeom prst="roundRect">
            <a:avLst>
              <a:gd name="adj" fmla="val 21552"/>
            </a:avLst>
          </a:prstGeom>
          <a:noFill/>
          <a:ln w="6350">
            <a:solidFill>
              <a:srgbClr val="1E2A44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61882" y="700941"/>
            <a:ext cx="2526542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600" b="1" spc="48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Практикум · Вклады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609585" y="1144865"/>
            <a:ext cx="10972526" cy="488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50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Задача: вклад с капитализацией</a:t>
            </a:r>
            <a:endParaRPr lang="en-US" sz="3500" dirty="0"/>
          </a:p>
        </p:txBody>
      </p:sp>
      <p:sp>
        <p:nvSpPr>
          <p:cNvPr id="5" name="Text 3"/>
          <p:cNvSpPr/>
          <p:nvPr/>
        </p:nvSpPr>
        <p:spPr>
          <a:xfrm>
            <a:off x="609585" y="1780282"/>
            <a:ext cx="10972526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Условие: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Семья открыла вклад на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под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годовых с ежегодной капитализацией на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года. Какова итоговая сумма и чистый доход?</a:t>
            </a:r>
            <a:endParaRPr lang="en-US" sz="200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12445" y="1827907"/>
            <a:ext cx="1326819" cy="304105"/>
          </a:xfrm>
          <a:prstGeom prst="rect">
            <a:avLst/>
          </a:prstGeom>
        </p:spPr>
      </p:pic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2870" y="1827907"/>
            <a:ext cx="361544" cy="304105"/>
          </a:xfrm>
          <a:prstGeom prst="rect">
            <a:avLst/>
          </a:prstGeom>
        </p:spPr>
      </p:pic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0023" y="1827907"/>
            <a:ext cx="154877" cy="304105"/>
          </a:xfrm>
          <a:prstGeom prst="rect">
            <a:avLst/>
          </a:prstGeom>
        </p:spPr>
      </p:pic>
      <p:sp>
        <p:nvSpPr>
          <p:cNvPr id="9" name="Shape 4"/>
          <p:cNvSpPr/>
          <p:nvPr/>
        </p:nvSpPr>
        <p:spPr>
          <a:xfrm>
            <a:off x="609585" y="2666107"/>
            <a:ext cx="10972526" cy="647700"/>
          </a:xfrm>
          <a:prstGeom prst="roundRect">
            <a:avLst>
              <a:gd name="adj" fmla="val 23529"/>
            </a:avLst>
          </a:prstGeom>
          <a:solidFill>
            <a:srgbClr val="E3F1EA"/>
          </a:solidFill>
          <a:ln/>
        </p:spPr>
      </p:sp>
      <p:sp>
        <p:nvSpPr>
          <p:cNvPr id="10" name="Shape 5"/>
          <p:cNvSpPr/>
          <p:nvPr/>
        </p:nvSpPr>
        <p:spPr>
          <a:xfrm>
            <a:off x="812780" y="2831207"/>
            <a:ext cx="355591" cy="355600"/>
          </a:xfrm>
          <a:prstGeom prst="ellipse">
            <a:avLst/>
          </a:prstGeom>
          <a:solidFill>
            <a:srgbClr val="4CA17C"/>
          </a:solidFill>
          <a:ln w="6350">
            <a:solidFill>
              <a:srgbClr val="BBDCCD"/>
            </a:solidFill>
            <a:prstDash val="solid"/>
          </a:ln>
        </p:spPr>
      </p:sp>
      <p:sp>
        <p:nvSpPr>
          <p:cNvPr id="11" name="Text 6"/>
          <p:cNvSpPr/>
          <p:nvPr/>
        </p:nvSpPr>
        <p:spPr>
          <a:xfrm>
            <a:off x="953171" y="2913757"/>
            <a:ext cx="684295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500" b="1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1</a:t>
            </a:r>
            <a:endParaRPr lang="en-US" sz="1500" dirty="0"/>
          </a:p>
        </p:txBody>
      </p:sp>
      <p:sp>
        <p:nvSpPr>
          <p:cNvPr id="12" name="Text 7"/>
          <p:cNvSpPr/>
          <p:nvPr/>
        </p:nvSpPr>
        <p:spPr>
          <a:xfrm>
            <a:off x="1295368" y="2796282"/>
            <a:ext cx="10286743" cy="3739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Дано: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капитал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, ставка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, множитель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, срок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года.</a:t>
            </a:r>
            <a:endParaRPr lang="en-US" sz="200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0493" y="2843907"/>
            <a:ext cx="1851376" cy="323155"/>
          </a:xfrm>
          <a:prstGeom prst="rect">
            <a:avLst/>
          </a:prstGeom>
        </p:spPr>
      </p:pic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6580" y="2843907"/>
            <a:ext cx="817244" cy="323155"/>
          </a:xfrm>
          <a:prstGeom prst="rect">
            <a:avLst/>
          </a:prstGeom>
        </p:spPr>
      </p:pic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5688" y="2843907"/>
            <a:ext cx="922513" cy="323155"/>
          </a:xfrm>
          <a:prstGeom prst="rect">
            <a:avLst/>
          </a:prstGeom>
        </p:spPr>
      </p:pic>
      <p:pic>
        <p:nvPicPr>
          <p:cNvPr id="16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0710" y="2843907"/>
            <a:ext cx="634587" cy="323155"/>
          </a:xfrm>
          <a:prstGeom prst="rect">
            <a:avLst/>
          </a:prstGeom>
        </p:spPr>
      </p:pic>
      <p:sp>
        <p:nvSpPr>
          <p:cNvPr id="17" name="Shape 8"/>
          <p:cNvSpPr/>
          <p:nvPr/>
        </p:nvSpPr>
        <p:spPr>
          <a:xfrm>
            <a:off x="609585" y="3466207"/>
            <a:ext cx="10972526" cy="647700"/>
          </a:xfrm>
          <a:prstGeom prst="roundRect">
            <a:avLst>
              <a:gd name="adj" fmla="val 23529"/>
            </a:avLst>
          </a:prstGeom>
          <a:solidFill>
            <a:srgbClr val="E3F1EA"/>
          </a:solidFill>
          <a:ln/>
        </p:spPr>
      </p:sp>
      <p:sp>
        <p:nvSpPr>
          <p:cNvPr id="18" name="Shape 9"/>
          <p:cNvSpPr/>
          <p:nvPr/>
        </p:nvSpPr>
        <p:spPr>
          <a:xfrm>
            <a:off x="812780" y="3631307"/>
            <a:ext cx="355591" cy="355600"/>
          </a:xfrm>
          <a:prstGeom prst="ellipse">
            <a:avLst/>
          </a:prstGeom>
          <a:solidFill>
            <a:srgbClr val="4CA17C"/>
          </a:solidFill>
          <a:ln w="6350">
            <a:solidFill>
              <a:srgbClr val="BBDCCD"/>
            </a:solidFill>
            <a:prstDash val="solid"/>
          </a:ln>
        </p:spPr>
      </p:sp>
      <p:sp>
        <p:nvSpPr>
          <p:cNvPr id="19" name="Text 10"/>
          <p:cNvSpPr/>
          <p:nvPr/>
        </p:nvSpPr>
        <p:spPr>
          <a:xfrm>
            <a:off x="934320" y="3713857"/>
            <a:ext cx="721997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500" b="1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2</a:t>
            </a:r>
            <a:endParaRPr lang="en-US" sz="1500" dirty="0"/>
          </a:p>
        </p:txBody>
      </p:sp>
      <p:sp>
        <p:nvSpPr>
          <p:cNvPr id="20" name="Text 11"/>
          <p:cNvSpPr/>
          <p:nvPr/>
        </p:nvSpPr>
        <p:spPr>
          <a:xfrm>
            <a:off x="1295368" y="3596382"/>
            <a:ext cx="10286743" cy="3739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Подставляем: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                        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pic>
        <p:nvPicPr>
          <p:cNvPr id="21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0488" y="3644007"/>
            <a:ext cx="5649573" cy="323155"/>
          </a:xfrm>
          <a:prstGeom prst="rect">
            <a:avLst/>
          </a:prstGeom>
        </p:spPr>
      </p:pic>
      <p:sp>
        <p:nvSpPr>
          <p:cNvPr id="22" name="Shape 12"/>
          <p:cNvSpPr/>
          <p:nvPr/>
        </p:nvSpPr>
        <p:spPr>
          <a:xfrm>
            <a:off x="609585" y="4266307"/>
            <a:ext cx="10972526" cy="996255"/>
          </a:xfrm>
          <a:prstGeom prst="roundRect">
            <a:avLst>
              <a:gd name="adj" fmla="val 15297"/>
            </a:avLst>
          </a:prstGeom>
          <a:solidFill>
            <a:srgbClr val="E3F1EA"/>
          </a:solidFill>
          <a:ln/>
        </p:spPr>
      </p:sp>
      <p:sp>
        <p:nvSpPr>
          <p:cNvPr id="23" name="Shape 13"/>
          <p:cNvSpPr/>
          <p:nvPr/>
        </p:nvSpPr>
        <p:spPr>
          <a:xfrm>
            <a:off x="812780" y="4431407"/>
            <a:ext cx="355591" cy="355600"/>
          </a:xfrm>
          <a:prstGeom prst="ellipse">
            <a:avLst/>
          </a:prstGeom>
          <a:solidFill>
            <a:srgbClr val="4CA17C"/>
          </a:solidFill>
          <a:ln w="6350">
            <a:solidFill>
              <a:srgbClr val="BBDCCD"/>
            </a:solidFill>
            <a:prstDash val="solid"/>
          </a:ln>
        </p:spPr>
      </p:sp>
      <p:sp>
        <p:nvSpPr>
          <p:cNvPr id="24" name="Text 14"/>
          <p:cNvSpPr/>
          <p:nvPr/>
        </p:nvSpPr>
        <p:spPr>
          <a:xfrm>
            <a:off x="934121" y="4513957"/>
            <a:ext cx="722394" cy="190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83000"/>
              </a:lnSpc>
              <a:buNone/>
            </a:pPr>
            <a:r>
              <a:rPr lang="en-US" sz="1500" b="1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3</a:t>
            </a:r>
            <a:endParaRPr lang="en-US" sz="1500" dirty="0"/>
          </a:p>
        </p:txBody>
      </p:sp>
      <p:sp>
        <p:nvSpPr>
          <p:cNvPr id="25" name="Text 15"/>
          <p:cNvSpPr/>
          <p:nvPr/>
        </p:nvSpPr>
        <p:spPr>
          <a:xfrm>
            <a:off x="1295368" y="4396482"/>
            <a:ext cx="10083548" cy="7422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Итог: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около 63 123 MDL, доход около 13 123 MDL. При округлении до лея: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63 124 MDL; доход </a:t>
            </a:r>
            <a:pPr algn="l" indent="0" marL="0">
              <a:lnSpc>
                <a:spcPct val="121000"/>
              </a:lnSpc>
              <a:buNone/>
            </a:pPr>
            <a:r>
              <a:rPr lang="en-US" sz="190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13 124 MDL.</a:t>
            </a:r>
            <a:endParaRPr lang="en-US" sz="2000" dirty="0"/>
          </a:p>
        </p:txBody>
      </p:sp>
      <p:pic>
        <p:nvPicPr>
          <p:cNvPr id="26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63069" y="4444107"/>
            <a:ext cx="459173" cy="323155"/>
          </a:xfrm>
          <a:prstGeom prst="rect">
            <a:avLst/>
          </a:prstGeom>
        </p:spPr>
      </p:pic>
      <p:pic>
        <p:nvPicPr>
          <p:cNvPr id="27" name="Image 9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9591" y="4818063"/>
            <a:ext cx="1919438" cy="304105"/>
          </a:xfrm>
          <a:prstGeom prst="rect">
            <a:avLst/>
          </a:prstGeom>
        </p:spPr>
      </p:pic>
      <p:sp>
        <p:nvSpPr>
          <p:cNvPr id="28" name="Shape 16"/>
          <p:cNvSpPr/>
          <p:nvPr/>
        </p:nvSpPr>
        <p:spPr>
          <a:xfrm>
            <a:off x="609585" y="5414963"/>
            <a:ext cx="10972526" cy="766068"/>
          </a:xfrm>
          <a:prstGeom prst="rect">
            <a:avLst/>
          </a:prstGeom>
          <a:solidFill>
            <a:srgbClr val="E3F1EA"/>
          </a:solidFill>
          <a:ln/>
        </p:spPr>
      </p:sp>
      <p:sp>
        <p:nvSpPr>
          <p:cNvPr id="29" name="Text 17"/>
          <p:cNvSpPr/>
          <p:nvPr/>
        </p:nvSpPr>
        <p:spPr>
          <a:xfrm>
            <a:off x="812780" y="5549424"/>
            <a:ext cx="10566136" cy="5120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Без капитализации (простые проценты) доход составил бы ровно </a:t>
            </a:r>
            <a:pPr algn="l" indent="0" marL="0">
              <a:lnSpc>
                <a:spcPct val="108000"/>
              </a:lnSpc>
              <a:buNone/>
            </a:pPr>
            <a:r>
              <a:rPr lang="en-US" sz="1450" i="1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              </a:t>
            </a:r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 Капитализация добавила </a:t>
            </a:r>
            <a:pPr algn="l" indent="0" marL="0">
              <a:lnSpc>
                <a:spcPct val="108000"/>
              </a:lnSpc>
              <a:buNone/>
            </a:pPr>
            <a:r>
              <a:rPr lang="en-US" sz="155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+1 124 MDL</a:t>
            </a:r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1550" dirty="0"/>
          </a:p>
        </p:txBody>
      </p:sp>
      <p:pic>
        <p:nvPicPr>
          <p:cNvPr id="30" name="Image 10" descr="preencoded.png">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12853" y="5567363"/>
            <a:ext cx="2511957" cy="230783"/>
          </a:xfrm>
          <a:prstGeom prst="rect">
            <a:avLst/>
          </a:prstGeom>
        </p:spPr>
      </p:pic>
      <p:sp>
        <p:nvSpPr>
          <p:cNvPr id="31" name="Text 18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8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8650"/>
            <a:ext cx="11582110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750" b="1" spc="52" kern="100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КРЕДИТОВАНИЕ · СХЕМА 1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609585" y="971132"/>
            <a:ext cx="10972526" cy="488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3500" b="1" spc="-52" kern="100" dirty="0">
                <a:solidFill>
                  <a:srgbClr val="1E2A44"/>
                </a:solidFill>
                <a:latin typeface="Montserrat Bold" pitchFamily="34" charset="0"/>
                <a:ea typeface="Montserrat Bold" pitchFamily="34" charset="-122"/>
                <a:cs typeface="Montserrat Bold" pitchFamily="34" charset="0"/>
              </a:rPr>
              <a:t>Кредит: аннуитетные платежи</a:t>
            </a:r>
            <a:endParaRPr lang="en-US" sz="3500" dirty="0"/>
          </a:p>
        </p:txBody>
      </p:sp>
      <p:sp>
        <p:nvSpPr>
          <p:cNvPr id="4" name="Text 2"/>
          <p:cNvSpPr/>
          <p:nvPr/>
        </p:nvSpPr>
        <p:spPr>
          <a:xfrm>
            <a:off x="609585" y="1835745"/>
            <a:ext cx="6309262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Аннуитет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— самая популярная банковская схема: заёмщик каждый месяц платит </a:t>
            </a:r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фиксированную сумму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09585" y="2667595"/>
            <a:ext cx="6309262" cy="2028825"/>
          </a:xfrm>
          <a:prstGeom prst="roundRect">
            <a:avLst>
              <a:gd name="adj" fmla="val 7512"/>
            </a:avLst>
          </a:prstGeom>
          <a:solidFill>
            <a:srgbClr val="E3F1EA"/>
          </a:solidFill>
          <a:ln/>
        </p:spPr>
      </p:sp>
      <p:sp>
        <p:nvSpPr>
          <p:cNvPr id="6" name="Text 4"/>
          <p:cNvSpPr/>
          <p:nvPr/>
        </p:nvSpPr>
        <p:spPr>
          <a:xfrm>
            <a:off x="838179" y="2896195"/>
            <a:ext cx="5852073" cy="1571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1000"/>
              </a:lnSpc>
              <a:spcAft>
                <a:spcPts val="750"/>
              </a:spcAft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В начале срока:</a:t>
            </a:r>
            <a:pPr algn="l" indent="0" marL="0">
              <a:lnSpc>
                <a:spcPct val="121000"/>
              </a:lnSpc>
              <a:spcAft>
                <a:spcPts val="750"/>
              </a:spcAft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большая часть платежа идёт на проценты, долг уменьшается медленно.</a:t>
            </a:r>
            <a:endParaRPr lang="en-US" sz="2000" dirty="0"/>
          </a:p>
          <a:p>
            <a:pPr algn="l" indent="0" marL="0">
              <a:lnSpc>
                <a:spcPct val="121000"/>
              </a:lnSpc>
              <a:buNone/>
            </a:pPr>
            <a:r>
              <a:rPr lang="en-US" sz="2000" b="1" dirty="0">
                <a:solidFill>
                  <a:srgbClr val="1E2A44"/>
                </a:solidFill>
                <a:latin typeface="PT Sans Bold" pitchFamily="34" charset="0"/>
                <a:ea typeface="PT Sans Bold" pitchFamily="34" charset="-122"/>
                <a:cs typeface="PT Sans Bold" pitchFamily="34" charset="0"/>
              </a:rPr>
              <a:t>В конце срока:</a:t>
            </a:r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 проценты начисляются на меньший остаток, большая часть платежа погашает долг.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609585" y="4798020"/>
            <a:ext cx="6309262" cy="368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20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Сумма известна на весь срок — расходы предсказуемы.</a:t>
            </a:r>
            <a:endParaRPr lang="en-US" sz="2000" dirty="0"/>
          </a:p>
        </p:txBody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0728" y="1908770"/>
            <a:ext cx="3596590" cy="3396059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7604530" y="5515491"/>
            <a:ext cx="3748986" cy="5117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1550" dirty="0">
                <a:solidFill>
                  <a:srgbClr val="49566B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Платёж равен каждый месяц, но его внутренняя структура меняется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11840569" y="6411615"/>
            <a:ext cx="351126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21000"/>
              </a:lnSpc>
              <a:buNone/>
            </a:pPr>
            <a:r>
              <a:rPr lang="en-US" sz="1400" dirty="0">
                <a:solidFill>
                  <a:srgbClr val="1E2A44"/>
                </a:solidFill>
                <a:latin typeface="PT Sans" pitchFamily="34" charset="0"/>
                <a:ea typeface="PT Sans" pitchFamily="34" charset="-122"/>
                <a:cs typeface="PT Sans" pitchFamily="34" charset="0"/>
              </a:rPr>
              <a:t>9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346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7" y="0"/>
            <a:ext cx="121439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2026-11-01T15:24:28Z</dcterms:created>
  <dcterms:modified xsi:type="dcterms:W3CDTF">2026-11-01T15:24:28Z</dcterms:modified>
</cp:coreProperties>
</file>