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301" r:id="rId5"/>
    <p:sldId id="294" r:id="rId6"/>
    <p:sldId id="290" r:id="rId7"/>
    <p:sldId id="289" r:id="rId8"/>
    <p:sldId id="282" r:id="rId9"/>
    <p:sldId id="296" r:id="rId10"/>
    <p:sldId id="271" r:id="rId11"/>
    <p:sldId id="295" r:id="rId12"/>
    <p:sldId id="297" r:id="rId13"/>
    <p:sldId id="298" r:id="rId14"/>
    <p:sldId id="277" r:id="rId15"/>
    <p:sldId id="299" r:id="rId16"/>
    <p:sldId id="300" r:id="rId17"/>
    <p:sldId id="302" r:id="rId18"/>
    <p:sldId id="303" r:id="rId19"/>
    <p:sldId id="276"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 Ciuvaga" initials="VC" lastIdx="1" clrIdx="0">
    <p:extLst>
      <p:ext uri="{19B8F6BF-5375-455C-9EA6-DF929625EA0E}">
        <p15:presenceInfo xmlns:p15="http://schemas.microsoft.com/office/powerpoint/2012/main" userId="51e03f85bd2c54a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p:cViewPr varScale="1">
        <p:scale>
          <a:sx n="86" d="100"/>
          <a:sy n="86" d="100"/>
        </p:scale>
        <p:origin x="115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1F525D78-F14E-4389-A453-314CBBDB8D2B}" type="datetimeFigureOut">
              <a:rPr lang="ru-RU"/>
              <a:pPr>
                <a:defRPr/>
              </a:pPr>
              <a:t>13.03.2022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4877F32-B2B9-4D59-BD8A-A4F3AC684CD4}" type="slidenum">
              <a:rPr lang="ru-RU" altLang="ru-RU"/>
              <a:pPr/>
              <a:t>‹#›</a:t>
            </a:fld>
            <a:endParaRPr lang="ru-RU" altLang="ru-RU"/>
          </a:p>
        </p:txBody>
      </p:sp>
    </p:spTree>
    <p:extLst>
      <p:ext uri="{BB962C8B-B14F-4D97-AF65-F5344CB8AC3E}">
        <p14:creationId xmlns:p14="http://schemas.microsoft.com/office/powerpoint/2010/main" val="3053915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ECD202C0-9C1F-4C15-9D4D-FB35E73F9DA3}" type="datetimeFigureOut">
              <a:rPr lang="ru-RU"/>
              <a:pPr>
                <a:defRPr/>
              </a:pPr>
              <a:t>13.03.2022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DB101F7-C26D-4FE9-9BDA-D464FEC06BF0}" type="slidenum">
              <a:rPr lang="ru-RU" altLang="ru-RU"/>
              <a:pPr/>
              <a:t>‹#›</a:t>
            </a:fld>
            <a:endParaRPr lang="ru-RU" altLang="ru-RU"/>
          </a:p>
        </p:txBody>
      </p:sp>
    </p:spTree>
    <p:extLst>
      <p:ext uri="{BB962C8B-B14F-4D97-AF65-F5344CB8AC3E}">
        <p14:creationId xmlns:p14="http://schemas.microsoft.com/office/powerpoint/2010/main" val="390385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AC7C1EC6-FE3F-4EC3-BB7B-01487F94FEB6}" type="datetimeFigureOut">
              <a:rPr lang="ru-RU"/>
              <a:pPr>
                <a:defRPr/>
              </a:pPr>
              <a:t>13.03.2022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5F23534-2971-4C39-B2CC-D86E960449B8}" type="slidenum">
              <a:rPr lang="ru-RU" altLang="ru-RU"/>
              <a:pPr/>
              <a:t>‹#›</a:t>
            </a:fld>
            <a:endParaRPr lang="ru-RU" altLang="ru-RU"/>
          </a:p>
        </p:txBody>
      </p:sp>
    </p:spTree>
    <p:extLst>
      <p:ext uri="{BB962C8B-B14F-4D97-AF65-F5344CB8AC3E}">
        <p14:creationId xmlns:p14="http://schemas.microsoft.com/office/powerpoint/2010/main" val="167476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5983461C-DF0E-4995-96F0-2AFE95CC29AB}" type="datetimeFigureOut">
              <a:rPr lang="ru-RU"/>
              <a:pPr>
                <a:defRPr/>
              </a:pPr>
              <a:t>13.03.2022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E4AF4E6-10BC-42E9-A2CA-14A129A91A0B}" type="slidenum">
              <a:rPr lang="ru-RU" altLang="ru-RU"/>
              <a:pPr/>
              <a:t>‹#›</a:t>
            </a:fld>
            <a:endParaRPr lang="ru-RU" altLang="ru-RU"/>
          </a:p>
        </p:txBody>
      </p:sp>
    </p:spTree>
    <p:extLst>
      <p:ext uri="{BB962C8B-B14F-4D97-AF65-F5344CB8AC3E}">
        <p14:creationId xmlns:p14="http://schemas.microsoft.com/office/powerpoint/2010/main" val="103900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D4341AF5-3932-495D-8FD2-026B2ED3A7A6}" type="datetimeFigureOut">
              <a:rPr lang="ru-RU"/>
              <a:pPr>
                <a:defRPr/>
              </a:pPr>
              <a:t>13.03.2022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A79938E-A657-43F2-8CF3-3E9D4B40698D}" type="slidenum">
              <a:rPr lang="ru-RU" altLang="ru-RU"/>
              <a:pPr/>
              <a:t>‹#›</a:t>
            </a:fld>
            <a:endParaRPr lang="ru-RU" altLang="ru-RU"/>
          </a:p>
        </p:txBody>
      </p:sp>
    </p:spTree>
    <p:extLst>
      <p:ext uri="{BB962C8B-B14F-4D97-AF65-F5344CB8AC3E}">
        <p14:creationId xmlns:p14="http://schemas.microsoft.com/office/powerpoint/2010/main" val="387354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34D523BF-F412-4BA5-9FB2-9D44CE91A5AE}" type="datetimeFigureOut">
              <a:rPr lang="ru-RU"/>
              <a:pPr>
                <a:defRPr/>
              </a:pPr>
              <a:t>13.03.2022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650F73DF-0DEE-4571-8166-F9D60748C05F}" type="slidenum">
              <a:rPr lang="ru-RU" altLang="ru-RU"/>
              <a:pPr/>
              <a:t>‹#›</a:t>
            </a:fld>
            <a:endParaRPr lang="ru-RU" altLang="ru-RU"/>
          </a:p>
        </p:txBody>
      </p:sp>
    </p:spTree>
    <p:extLst>
      <p:ext uri="{BB962C8B-B14F-4D97-AF65-F5344CB8AC3E}">
        <p14:creationId xmlns:p14="http://schemas.microsoft.com/office/powerpoint/2010/main" val="227685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2F51CE5F-02E0-469A-BF33-57DB74C87BC7}" type="datetimeFigureOut">
              <a:rPr lang="ru-RU"/>
              <a:pPr>
                <a:defRPr/>
              </a:pPr>
              <a:t>13.03.2022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2091AE81-3483-43CD-9CF6-EDC5243D6920}" type="slidenum">
              <a:rPr lang="ru-RU" altLang="ru-RU"/>
              <a:pPr/>
              <a:t>‹#›</a:t>
            </a:fld>
            <a:endParaRPr lang="ru-RU" altLang="ru-RU"/>
          </a:p>
        </p:txBody>
      </p:sp>
    </p:spTree>
    <p:extLst>
      <p:ext uri="{BB962C8B-B14F-4D97-AF65-F5344CB8AC3E}">
        <p14:creationId xmlns:p14="http://schemas.microsoft.com/office/powerpoint/2010/main" val="35821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76BDDEA4-F523-4E16-97A0-89835A8966F0}" type="datetimeFigureOut">
              <a:rPr lang="ru-RU"/>
              <a:pPr>
                <a:defRPr/>
              </a:pPr>
              <a:t>13.03.2022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33C74C59-55E3-4037-A25D-F8475AECB4E3}" type="slidenum">
              <a:rPr lang="ru-RU" altLang="ru-RU"/>
              <a:pPr/>
              <a:t>‹#›</a:t>
            </a:fld>
            <a:endParaRPr lang="ru-RU" altLang="ru-RU"/>
          </a:p>
        </p:txBody>
      </p:sp>
    </p:spTree>
    <p:extLst>
      <p:ext uri="{BB962C8B-B14F-4D97-AF65-F5344CB8AC3E}">
        <p14:creationId xmlns:p14="http://schemas.microsoft.com/office/powerpoint/2010/main" val="309066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76ADA0B-C685-4251-B5B6-E867E6F4ECD8}" type="datetimeFigureOut">
              <a:rPr lang="ru-RU"/>
              <a:pPr>
                <a:defRPr/>
              </a:pPr>
              <a:t>13.03.2022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13026AA0-3559-449B-B559-5109BDF50C09}" type="slidenum">
              <a:rPr lang="ru-RU" altLang="ru-RU"/>
              <a:pPr/>
              <a:t>‹#›</a:t>
            </a:fld>
            <a:endParaRPr lang="ru-RU" altLang="ru-RU"/>
          </a:p>
        </p:txBody>
      </p:sp>
    </p:spTree>
    <p:extLst>
      <p:ext uri="{BB962C8B-B14F-4D97-AF65-F5344CB8AC3E}">
        <p14:creationId xmlns:p14="http://schemas.microsoft.com/office/powerpoint/2010/main" val="1202276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6BD3905B-743F-4EC3-9C8A-BDBEBCB4BA5C}" type="datetimeFigureOut">
              <a:rPr lang="ru-RU"/>
              <a:pPr>
                <a:defRPr/>
              </a:pPr>
              <a:t>13.03.2022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2E72B50A-7891-470B-9EE8-DA962002D690}" type="slidenum">
              <a:rPr lang="ru-RU" altLang="ru-RU"/>
              <a:pPr/>
              <a:t>‹#›</a:t>
            </a:fld>
            <a:endParaRPr lang="ru-RU" altLang="ru-RU"/>
          </a:p>
        </p:txBody>
      </p:sp>
    </p:spTree>
    <p:extLst>
      <p:ext uri="{BB962C8B-B14F-4D97-AF65-F5344CB8AC3E}">
        <p14:creationId xmlns:p14="http://schemas.microsoft.com/office/powerpoint/2010/main" val="3196158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32F71E41-8F9E-4E91-B884-DBA02F4D8A96}" type="datetimeFigureOut">
              <a:rPr lang="ru-RU"/>
              <a:pPr>
                <a:defRPr/>
              </a:pPr>
              <a:t>13.03.2022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D704F19C-8900-4E60-A06D-BF53CDD3176D}" type="slidenum">
              <a:rPr lang="ru-RU" altLang="ru-RU"/>
              <a:pPr/>
              <a:t>‹#›</a:t>
            </a:fld>
            <a:endParaRPr lang="ru-RU" altLang="ru-RU"/>
          </a:p>
        </p:txBody>
      </p:sp>
    </p:spTree>
    <p:extLst>
      <p:ext uri="{BB962C8B-B14F-4D97-AF65-F5344CB8AC3E}">
        <p14:creationId xmlns:p14="http://schemas.microsoft.com/office/powerpoint/2010/main" val="588832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346D855-CBB4-42D0-B9CA-76678252764E}" type="datetimeFigureOut">
              <a:rPr lang="ru-RU"/>
              <a:pPr>
                <a:defRPr/>
              </a:pPr>
              <a:t>13.03.2022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B6DD97"/>
                </a:solidFill>
                <a:latin typeface="Calibri" panose="020F0502020204030204" pitchFamily="34" charset="0"/>
              </a:defRPr>
            </a:lvl1pPr>
          </a:lstStyle>
          <a:p>
            <a:fld id="{712F00B4-C9F0-49BF-AF03-F603EDE42160}"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59832" y="3573016"/>
            <a:ext cx="6084168" cy="1889715"/>
          </a:xfrm>
          <a:solidFill>
            <a:srgbClr val="92D050"/>
          </a:solidFill>
        </p:spPr>
        <p:txBody>
          <a:bodyPr rtlCol="0">
            <a:noAutofit/>
          </a:bodyPr>
          <a:lstStyle/>
          <a:p>
            <a:pPr>
              <a:lnSpc>
                <a:spcPct val="150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3600" b="1" dirty="0">
                <a:solidFill>
                  <a:srgbClr val="002060"/>
                </a:solidFill>
                <a:effectLst/>
                <a:latin typeface="Georgia" panose="02040502050405020303" pitchFamily="18" charset="0"/>
                <a:ea typeface="Times New Roman" panose="02020603050405020304" pitchFamily="18" charset="0"/>
                <a:cs typeface="Arial" panose="020B0604020202020204" pitchFamily="34" charset="0"/>
              </a:rPr>
              <a:t>Ce este o clasă inversată </a:t>
            </a:r>
            <a:br>
              <a:rPr lang="ro-RO" sz="3600" b="1" dirty="0">
                <a:solidFill>
                  <a:srgbClr val="002060"/>
                </a:solidFill>
                <a:effectLst/>
                <a:latin typeface="Georgia" panose="02040502050405020303" pitchFamily="18" charset="0"/>
                <a:ea typeface="Times New Roman" panose="02020603050405020304" pitchFamily="18" charset="0"/>
                <a:cs typeface="Arial" panose="020B0604020202020204" pitchFamily="34" charset="0"/>
              </a:rPr>
            </a:br>
            <a:r>
              <a:rPr lang="ro-RO" sz="3600" b="1" dirty="0">
                <a:solidFill>
                  <a:srgbClr val="002060"/>
                </a:solidFill>
                <a:effectLst/>
                <a:latin typeface="Georgia" panose="02040502050405020303" pitchFamily="18" charset="0"/>
                <a:ea typeface="Times New Roman" panose="02020603050405020304" pitchFamily="18" charset="0"/>
                <a:cs typeface="Arial" panose="020B0604020202020204" pitchFamily="34" charset="0"/>
              </a:rPr>
              <a:t>și cum funcționează</a:t>
            </a:r>
            <a:endParaRPr lang="ro-RO" sz="3600" b="1" dirty="0">
              <a:solidFill>
                <a:srgbClr val="002060"/>
              </a:solidFill>
              <a:effectLst/>
              <a:latin typeface="Georgia" panose="02040502050405020303" pitchFamily="18" charset="0"/>
              <a:ea typeface="Calibri" panose="020F0502020204030204" pitchFamily="34" charset="0"/>
              <a:cs typeface="Arial" panose="020B0604020202020204" pitchFamily="34" charset="0"/>
            </a:endParaRPr>
          </a:p>
        </p:txBody>
      </p:sp>
      <p:sp>
        <p:nvSpPr>
          <p:cNvPr id="3" name="Подзаголовок 2"/>
          <p:cNvSpPr>
            <a:spLocks noGrp="1"/>
          </p:cNvSpPr>
          <p:nvPr>
            <p:ph type="subTitle" idx="1"/>
          </p:nvPr>
        </p:nvSpPr>
        <p:spPr>
          <a:xfrm>
            <a:off x="5076825" y="6209928"/>
            <a:ext cx="4067175" cy="648072"/>
          </a:xfrm>
          <a:solidFill>
            <a:schemeClr val="accent3">
              <a:lumMod val="20000"/>
              <a:lumOff val="80000"/>
            </a:schemeClr>
          </a:solidFill>
        </p:spPr>
        <p:txBody>
          <a:bodyPr rtlCol="0">
            <a:normAutofit fontScale="70000" lnSpcReduction="20000"/>
          </a:bodyPr>
          <a:lstStyle/>
          <a:p>
            <a:pPr algn="r" fontAlgn="auto">
              <a:spcAft>
                <a:spcPts val="0"/>
              </a:spcAft>
              <a:defRPr/>
            </a:pPr>
            <a:r>
              <a:rPr lang="ro-RO" b="1" i="1" dirty="0">
                <a:solidFill>
                  <a:srgbClr val="002060"/>
                </a:solidFill>
                <a:latin typeface="Georgia" panose="02040502050405020303" pitchFamily="18" charset="0"/>
              </a:rPr>
              <a:t>Profesor de fizică:      Ciuvaga Victor</a:t>
            </a:r>
            <a:endParaRPr lang="ru-RU" b="1" i="1" dirty="0">
              <a:solidFill>
                <a:srgbClr val="002060"/>
              </a:solidFill>
              <a:latin typeface="Georgia" panose="02040502050405020303" pitchFamily="18" charset="0"/>
            </a:endParaRPr>
          </a:p>
        </p:txBody>
      </p:sp>
      <p:pic>
        <p:nvPicPr>
          <p:cNvPr id="7" name="Imagine 6">
            <a:extLst>
              <a:ext uri="{FF2B5EF4-FFF2-40B4-BE49-F238E27FC236}">
                <a16:creationId xmlns:a16="http://schemas.microsoft.com/office/drawing/2014/main" id="{C3BF1052-61E2-4304-B978-C622E198A2B0}"/>
              </a:ext>
            </a:extLst>
          </p:cNvPr>
          <p:cNvPicPr>
            <a:picLocks noChangeAspect="1"/>
          </p:cNvPicPr>
          <p:nvPr/>
        </p:nvPicPr>
        <p:blipFill>
          <a:blip r:embed="rId3"/>
          <a:stretch>
            <a:fillRect/>
          </a:stretch>
        </p:blipFill>
        <p:spPr>
          <a:xfrm>
            <a:off x="5364088" y="-2523"/>
            <a:ext cx="3779912" cy="1240017"/>
          </a:xfrm>
          <a:prstGeom prst="rect">
            <a:avLst/>
          </a:prstGeom>
        </p:spPr>
      </p:pic>
      <p:pic>
        <p:nvPicPr>
          <p:cNvPr id="4" name="Imagine 3">
            <a:extLst>
              <a:ext uri="{FF2B5EF4-FFF2-40B4-BE49-F238E27FC236}">
                <a16:creationId xmlns:a16="http://schemas.microsoft.com/office/drawing/2014/main" id="{D22B4E44-522F-4041-9699-1A5E732BB94D}"/>
              </a:ext>
            </a:extLst>
          </p:cNvPr>
          <p:cNvPicPr>
            <a:picLocks noChangeAspect="1"/>
          </p:cNvPicPr>
          <p:nvPr/>
        </p:nvPicPr>
        <p:blipFill>
          <a:blip r:embed="rId4"/>
          <a:stretch>
            <a:fillRect/>
          </a:stretch>
        </p:blipFill>
        <p:spPr>
          <a:xfrm>
            <a:off x="-1" y="14002"/>
            <a:ext cx="3353253" cy="17588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770334"/>
          </a:xfrm>
          <a:solidFill>
            <a:srgbClr val="92D050"/>
          </a:solidFill>
        </p:spPr>
        <p:txBody>
          <a:bodyPr rtlCol="0">
            <a:noAutofit/>
          </a:bodyPr>
          <a:lstStyle/>
          <a:p>
            <a:pPr fontAlgn="auto">
              <a:spcAft>
                <a:spcPts val="0"/>
              </a:spcAft>
              <a:defRPr/>
            </a:pPr>
            <a:r>
              <a:rPr lang="ro-RO" sz="3200" b="1" dirty="0">
                <a:ln>
                  <a:solidFill>
                    <a:schemeClr val="accent3">
                      <a:lumMod val="75000"/>
                    </a:schemeClr>
                  </a:solidFill>
                </a:ln>
                <a:solidFill>
                  <a:srgbClr val="002060"/>
                </a:solidFill>
                <a:latin typeface="Georgia" panose="02040502050405020303" pitchFamily="18" charset="0"/>
              </a:rPr>
              <a:t>Clasa inversată</a:t>
            </a:r>
            <a:endParaRPr lang="ru-RU" sz="3200" b="1" dirty="0">
              <a:ln>
                <a:solidFill>
                  <a:schemeClr val="accent3">
                    <a:lumMod val="75000"/>
                  </a:schemeClr>
                </a:solidFill>
              </a:ln>
              <a:solidFill>
                <a:srgbClr val="002060"/>
              </a:solidFill>
              <a:latin typeface="Georgia" panose="02040502050405020303" pitchFamily="18" charset="0"/>
            </a:endParaRPr>
          </a:p>
        </p:txBody>
      </p:sp>
      <p:pic>
        <p:nvPicPr>
          <p:cNvPr id="7" name="Imagine 6">
            <a:extLst>
              <a:ext uri="{FF2B5EF4-FFF2-40B4-BE49-F238E27FC236}">
                <a16:creationId xmlns:a16="http://schemas.microsoft.com/office/drawing/2014/main" id="{8234FC06-A755-46A9-9913-EBCD0F2B7457}"/>
              </a:ext>
            </a:extLst>
          </p:cNvPr>
          <p:cNvPicPr>
            <a:picLocks noChangeAspect="1"/>
          </p:cNvPicPr>
          <p:nvPr/>
        </p:nvPicPr>
        <p:blipFill>
          <a:blip r:embed="rId3"/>
          <a:stretch>
            <a:fillRect/>
          </a:stretch>
        </p:blipFill>
        <p:spPr>
          <a:xfrm>
            <a:off x="827584" y="836712"/>
            <a:ext cx="8125024" cy="4824536"/>
          </a:xfrm>
          <a:prstGeom prst="rect">
            <a:avLst/>
          </a:prstGeom>
        </p:spPr>
      </p:pic>
    </p:spTree>
    <p:extLst>
      <p:ext uri="{BB962C8B-B14F-4D97-AF65-F5344CB8AC3E}">
        <p14:creationId xmlns:p14="http://schemas.microsoft.com/office/powerpoint/2010/main" val="80849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770334"/>
          </a:xfrm>
          <a:solidFill>
            <a:srgbClr val="92D050"/>
          </a:solidFill>
        </p:spPr>
        <p:txBody>
          <a:bodyPr rtlCol="0">
            <a:noAutofit/>
          </a:bodyPr>
          <a:lstStyle/>
          <a:p>
            <a:pPr fontAlgn="auto">
              <a:spcAft>
                <a:spcPts val="0"/>
              </a:spcAft>
              <a:defRPr/>
            </a:pPr>
            <a:r>
              <a:rPr lang="ro-RO" sz="3200" b="1" dirty="0">
                <a:ln>
                  <a:solidFill>
                    <a:schemeClr val="accent3">
                      <a:lumMod val="75000"/>
                    </a:schemeClr>
                  </a:solidFill>
                </a:ln>
                <a:solidFill>
                  <a:srgbClr val="002060"/>
                </a:solidFill>
                <a:latin typeface="Georgia" panose="02040502050405020303" pitchFamily="18" charset="0"/>
              </a:rPr>
              <a:t>Clasa inversată</a:t>
            </a:r>
            <a:endParaRPr lang="ru-RU" sz="3200" b="1" dirty="0">
              <a:ln>
                <a:solidFill>
                  <a:schemeClr val="accent3">
                    <a:lumMod val="75000"/>
                  </a:schemeClr>
                </a:solidFill>
              </a:ln>
              <a:solidFill>
                <a:srgbClr val="002060"/>
              </a:solidFill>
              <a:latin typeface="Georgia" panose="02040502050405020303" pitchFamily="18" charset="0"/>
            </a:endParaRPr>
          </a:p>
        </p:txBody>
      </p:sp>
      <p:pic>
        <p:nvPicPr>
          <p:cNvPr id="3" name="Imagine 2">
            <a:extLst>
              <a:ext uri="{FF2B5EF4-FFF2-40B4-BE49-F238E27FC236}">
                <a16:creationId xmlns:a16="http://schemas.microsoft.com/office/drawing/2014/main" id="{E0EE63A4-FA16-477C-A369-5E090E677ED4}"/>
              </a:ext>
            </a:extLst>
          </p:cNvPr>
          <p:cNvPicPr>
            <a:picLocks noChangeAspect="1"/>
          </p:cNvPicPr>
          <p:nvPr/>
        </p:nvPicPr>
        <p:blipFill>
          <a:blip r:embed="rId3"/>
          <a:stretch>
            <a:fillRect/>
          </a:stretch>
        </p:blipFill>
        <p:spPr>
          <a:xfrm>
            <a:off x="172108" y="707731"/>
            <a:ext cx="8820472" cy="4957105"/>
          </a:xfrm>
          <a:prstGeom prst="rect">
            <a:avLst/>
          </a:prstGeom>
        </p:spPr>
      </p:pic>
    </p:spTree>
    <p:extLst>
      <p:ext uri="{BB962C8B-B14F-4D97-AF65-F5344CB8AC3E}">
        <p14:creationId xmlns:p14="http://schemas.microsoft.com/office/powerpoint/2010/main" val="3871527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770334"/>
          </a:xfrm>
          <a:solidFill>
            <a:srgbClr val="92D050"/>
          </a:solidFill>
        </p:spPr>
        <p:txBody>
          <a:bodyPr rtlCol="0">
            <a:noAutofit/>
          </a:bodyPr>
          <a:lstStyle/>
          <a:p>
            <a:pPr fontAlgn="auto">
              <a:spcAft>
                <a:spcPts val="0"/>
              </a:spcAft>
              <a:defRPr/>
            </a:pPr>
            <a:r>
              <a:rPr lang="ro-RO" sz="3200" b="1" dirty="0">
                <a:ln>
                  <a:solidFill>
                    <a:schemeClr val="accent3">
                      <a:lumMod val="75000"/>
                    </a:schemeClr>
                  </a:solidFill>
                </a:ln>
                <a:solidFill>
                  <a:srgbClr val="002060"/>
                </a:solidFill>
                <a:latin typeface="Georgia" panose="02040502050405020303" pitchFamily="18" charset="0"/>
              </a:rPr>
              <a:t>Clasa inversată – acasă și la școală</a:t>
            </a:r>
            <a:endParaRPr lang="ru-RU" sz="3200" b="1" dirty="0">
              <a:ln>
                <a:solidFill>
                  <a:schemeClr val="accent3">
                    <a:lumMod val="75000"/>
                  </a:schemeClr>
                </a:solidFill>
              </a:ln>
              <a:solidFill>
                <a:srgbClr val="002060"/>
              </a:solidFill>
              <a:latin typeface="Georgia" panose="02040502050405020303" pitchFamily="18" charset="0"/>
            </a:endParaRPr>
          </a:p>
        </p:txBody>
      </p:sp>
      <p:pic>
        <p:nvPicPr>
          <p:cNvPr id="6" name="Imagine 5">
            <a:extLst>
              <a:ext uri="{FF2B5EF4-FFF2-40B4-BE49-F238E27FC236}">
                <a16:creationId xmlns:a16="http://schemas.microsoft.com/office/drawing/2014/main" id="{D1C01F6C-C728-412E-A332-B10E764E9701}"/>
              </a:ext>
            </a:extLst>
          </p:cNvPr>
          <p:cNvPicPr>
            <a:picLocks noChangeAspect="1"/>
          </p:cNvPicPr>
          <p:nvPr/>
        </p:nvPicPr>
        <p:blipFill>
          <a:blip r:embed="rId3"/>
          <a:stretch>
            <a:fillRect/>
          </a:stretch>
        </p:blipFill>
        <p:spPr>
          <a:xfrm>
            <a:off x="4788023" y="1556792"/>
            <a:ext cx="4361561" cy="3024336"/>
          </a:xfrm>
          <a:prstGeom prst="rect">
            <a:avLst/>
          </a:prstGeom>
        </p:spPr>
      </p:pic>
      <p:sp>
        <p:nvSpPr>
          <p:cNvPr id="8" name="Rectangle 1">
            <a:extLst>
              <a:ext uri="{FF2B5EF4-FFF2-40B4-BE49-F238E27FC236}">
                <a16:creationId xmlns:a16="http://schemas.microsoft.com/office/drawing/2014/main" id="{4AE20CA0-2D13-48D7-82B4-B345E26090DA}"/>
              </a:ext>
            </a:extLst>
          </p:cNvPr>
          <p:cNvSpPr>
            <a:spLocks noChangeArrowheads="1"/>
          </p:cNvSpPr>
          <p:nvPr/>
        </p:nvSpPr>
        <p:spPr bwMode="auto">
          <a:xfrm>
            <a:off x="179512" y="836712"/>
            <a:ext cx="4608512" cy="484748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4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Soluția oferită de clasă inversată: varietate de formate și activități. Teoria poate fi transmisă sub formă de paragrafe, articole, videoclipuri, prezentări, link-uri către manuale relevante. Unii profesori își înregistrează propriile prelegeri video și le trimit ca teorie studenților pentru ca aceștia să analizeze subiectul acasă și să vină pregătiți la clasă.</a:t>
            </a:r>
            <a:r>
              <a:rPr kumimoji="0" lang="ro-RO" altLang="ro-RO" sz="2400" b="0" i="0" u="none" strike="noStrike" cap="none" normalizeH="0" baseline="0" dirty="0">
                <a:ln>
                  <a:noFill/>
                </a:ln>
                <a:solidFill>
                  <a:srgbClr val="002060"/>
                </a:solidFill>
                <a:effectLst/>
                <a:latin typeface="Georgia" panose="02040502050405020303" pitchFamily="18" charset="0"/>
              </a:rPr>
              <a:t> </a:t>
            </a:r>
          </a:p>
        </p:txBody>
      </p:sp>
    </p:spTree>
    <p:extLst>
      <p:ext uri="{BB962C8B-B14F-4D97-AF65-F5344CB8AC3E}">
        <p14:creationId xmlns:p14="http://schemas.microsoft.com/office/powerpoint/2010/main" val="4107669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770334"/>
          </a:xfrm>
          <a:solidFill>
            <a:srgbClr val="92D050"/>
          </a:solidFill>
        </p:spPr>
        <p:txBody>
          <a:bodyPr rtlCol="0">
            <a:noAutofit/>
          </a:bodyPr>
          <a:lstStyle/>
          <a:p>
            <a:pPr fontAlgn="auto">
              <a:spcAft>
                <a:spcPts val="0"/>
              </a:spcAft>
              <a:defRPr/>
            </a:pPr>
            <a:r>
              <a:rPr lang="ro-RO" sz="3200" b="1" dirty="0">
                <a:ln>
                  <a:solidFill>
                    <a:schemeClr val="accent3">
                      <a:lumMod val="75000"/>
                    </a:schemeClr>
                  </a:solidFill>
                </a:ln>
                <a:solidFill>
                  <a:srgbClr val="002060"/>
                </a:solidFill>
                <a:latin typeface="Georgia" panose="02040502050405020303" pitchFamily="18" charset="0"/>
              </a:rPr>
              <a:t>Clasa inversată – rezultate decente</a:t>
            </a:r>
            <a:endParaRPr lang="ru-RU" sz="3200" b="1" dirty="0">
              <a:ln>
                <a:solidFill>
                  <a:schemeClr val="accent3">
                    <a:lumMod val="75000"/>
                  </a:schemeClr>
                </a:solidFill>
              </a:ln>
              <a:solidFill>
                <a:srgbClr val="002060"/>
              </a:solidFill>
              <a:latin typeface="Georgia" panose="02040502050405020303" pitchFamily="18" charset="0"/>
            </a:endParaRPr>
          </a:p>
        </p:txBody>
      </p:sp>
      <p:sp>
        <p:nvSpPr>
          <p:cNvPr id="3" name="Rectangle 1">
            <a:extLst>
              <a:ext uri="{FF2B5EF4-FFF2-40B4-BE49-F238E27FC236}">
                <a16:creationId xmlns:a16="http://schemas.microsoft.com/office/drawing/2014/main" id="{9719A8D3-5359-4246-ABA3-92D4A413A746}"/>
              </a:ext>
            </a:extLst>
          </p:cNvPr>
          <p:cNvSpPr>
            <a:spLocks noChangeArrowheads="1"/>
          </p:cNvSpPr>
          <p:nvPr/>
        </p:nvSpPr>
        <p:spPr bwMode="auto">
          <a:xfrm>
            <a:off x="107504" y="1088892"/>
            <a:ext cx="2872928" cy="447814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4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Până acum, nu există suficiente cercetări cu privire la cât de eficient rezolvă problemele clasa inversată. Dar profesorii care lucrează deja la noul sistem notează că studenții au rezultate academice decente.</a:t>
            </a:r>
            <a:r>
              <a:rPr kumimoji="0" lang="ro-RO" altLang="ro-RO" sz="2400" b="0" i="0" u="none" strike="noStrike" cap="none" normalizeH="0" baseline="0" dirty="0">
                <a:ln>
                  <a:noFill/>
                </a:ln>
                <a:solidFill>
                  <a:srgbClr val="002060"/>
                </a:solidFill>
                <a:effectLst/>
                <a:latin typeface="Georgia" panose="02040502050405020303" pitchFamily="18" charset="0"/>
              </a:rPr>
              <a:t> </a:t>
            </a:r>
          </a:p>
        </p:txBody>
      </p:sp>
      <p:pic>
        <p:nvPicPr>
          <p:cNvPr id="4" name="Imagine 3">
            <a:extLst>
              <a:ext uri="{FF2B5EF4-FFF2-40B4-BE49-F238E27FC236}">
                <a16:creationId xmlns:a16="http://schemas.microsoft.com/office/drawing/2014/main" id="{8C289F97-9CDA-4793-BA14-1DE6105E9BFC}"/>
              </a:ext>
            </a:extLst>
          </p:cNvPr>
          <p:cNvPicPr>
            <a:picLocks noChangeAspect="1"/>
          </p:cNvPicPr>
          <p:nvPr/>
        </p:nvPicPr>
        <p:blipFill>
          <a:blip r:embed="rId3"/>
          <a:stretch>
            <a:fillRect/>
          </a:stretch>
        </p:blipFill>
        <p:spPr>
          <a:xfrm>
            <a:off x="3112229" y="1196752"/>
            <a:ext cx="5988849" cy="3849975"/>
          </a:xfrm>
          <a:prstGeom prst="rect">
            <a:avLst/>
          </a:prstGeom>
        </p:spPr>
      </p:pic>
    </p:spTree>
    <p:extLst>
      <p:ext uri="{BB962C8B-B14F-4D97-AF65-F5344CB8AC3E}">
        <p14:creationId xmlns:p14="http://schemas.microsoft.com/office/powerpoint/2010/main" val="2295313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626318"/>
          </a:xfrm>
          <a:solidFill>
            <a:srgbClr val="92D050"/>
          </a:solidFill>
        </p:spPr>
        <p:txBody>
          <a:bodyPr rtlCol="0">
            <a:noAutofit/>
          </a:bodyPr>
          <a:lstStyle/>
          <a:p>
            <a:pPr fontAlgn="auto">
              <a:spcAft>
                <a:spcPts val="0"/>
              </a:spcAft>
              <a:defRPr/>
            </a:pPr>
            <a:r>
              <a:rPr lang="ro-RO" sz="3200" dirty="0">
                <a:ln>
                  <a:solidFill>
                    <a:schemeClr val="accent3">
                      <a:lumMod val="75000"/>
                    </a:schemeClr>
                  </a:solidFill>
                </a:ln>
                <a:solidFill>
                  <a:srgbClr val="002060"/>
                </a:solidFill>
                <a:latin typeface="Georgia" panose="02040502050405020303" pitchFamily="18" charset="0"/>
              </a:rPr>
              <a:t>Avantaje și dezavantaje</a:t>
            </a:r>
            <a:endParaRPr lang="ru-RU" sz="3200" b="1" dirty="0">
              <a:ln>
                <a:solidFill>
                  <a:schemeClr val="accent3">
                    <a:lumMod val="75000"/>
                  </a:schemeClr>
                </a:solidFill>
              </a:ln>
              <a:solidFill>
                <a:srgbClr val="002060"/>
              </a:solidFill>
              <a:latin typeface="Georgia" panose="02040502050405020303" pitchFamily="18" charset="0"/>
            </a:endParaRPr>
          </a:p>
        </p:txBody>
      </p:sp>
      <p:sp>
        <p:nvSpPr>
          <p:cNvPr id="3" name="Rectangle 1">
            <a:extLst>
              <a:ext uri="{FF2B5EF4-FFF2-40B4-BE49-F238E27FC236}">
                <a16:creationId xmlns:a16="http://schemas.microsoft.com/office/drawing/2014/main" id="{06683978-477C-40D2-95DF-BFC8D4E6A142}"/>
              </a:ext>
            </a:extLst>
          </p:cNvPr>
          <p:cNvSpPr>
            <a:spLocks noChangeArrowheads="1"/>
          </p:cNvSpPr>
          <p:nvPr/>
        </p:nvSpPr>
        <p:spPr bwMode="auto">
          <a:xfrm>
            <a:off x="100100" y="796062"/>
            <a:ext cx="8964488" cy="484748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6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Segoe UI Emoji" panose="020B0502040204020203" pitchFamily="34" charset="0"/>
              </a:rPr>
              <a:t>✅ </a:t>
            </a:r>
            <a:r>
              <a:rPr kumimoji="0" lang="ro-RO" altLang="ro-RO" sz="26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Elevii învață materialul într-un ritm confortabil. Clasa inversată vă permite să petreceți atât de mult timp studierii subiectului cât este necesar pentru a înțelege. Elevul poate întrerupe sau derula înapoi înregistrarea prelegerii în orice moment.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6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Segoe UI Emoji" panose="020B0502040204020203" pitchFamily="34" charset="0"/>
              </a:rPr>
              <a:t>✅</a:t>
            </a:r>
            <a:r>
              <a:rPr kumimoji="0" lang="ro-RO" altLang="ro-RO" sz="26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 Clasa inversată dezvoltă independența și capacitatea de a ajunge la esența lucrurilor.</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6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Segoe UI Emoji" panose="020B0502040204020203" pitchFamily="34" charset="0"/>
              </a:rPr>
              <a:t>✅</a:t>
            </a:r>
            <a:r>
              <a:rPr kumimoji="0" lang="ro-RO" altLang="ro-RO" sz="26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Școlarii sunt mai adaptați la rezolvarea problemelor practice decât la posturi teoretice. Ei știu clar cum să aplice cunoștințele în practică.</a:t>
            </a: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6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Segoe UI Emoji" panose="020B0502040204020203" pitchFamily="34" charset="0"/>
              </a:rPr>
              <a:t>✅</a:t>
            </a:r>
            <a:r>
              <a:rPr kumimoji="0" lang="ro-RO" altLang="ro-RO" sz="26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 Dacă sări peste o lecție într-o clasă inversată, vei dobândi în continuare cunoștințe studiind teoria acasă.</a:t>
            </a:r>
            <a:r>
              <a:rPr kumimoji="0" lang="ro-RO" altLang="ro-RO" sz="2600" b="0" i="0" u="none" strike="noStrike" cap="none" normalizeH="0" baseline="0" dirty="0">
                <a:ln>
                  <a:noFill/>
                </a:ln>
                <a:solidFill>
                  <a:srgbClr val="002060"/>
                </a:solidFill>
                <a:effectLst/>
                <a:latin typeface="Georgia" panose="02040502050405020303" pitchFamily="18" charset="0"/>
              </a:rPr>
              <a:t> </a:t>
            </a:r>
          </a:p>
        </p:txBody>
      </p:sp>
    </p:spTree>
    <p:extLst>
      <p:ext uri="{BB962C8B-B14F-4D97-AF65-F5344CB8AC3E}">
        <p14:creationId xmlns:p14="http://schemas.microsoft.com/office/powerpoint/2010/main" val="3738686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626318"/>
          </a:xfrm>
          <a:solidFill>
            <a:srgbClr val="92D050"/>
          </a:solidFill>
        </p:spPr>
        <p:txBody>
          <a:bodyPr rtlCol="0">
            <a:noAutofit/>
          </a:bodyPr>
          <a:lstStyle/>
          <a:p>
            <a:pPr fontAlgn="auto">
              <a:spcAft>
                <a:spcPts val="0"/>
              </a:spcAft>
              <a:defRPr/>
            </a:pPr>
            <a:r>
              <a:rPr lang="ro-RO" sz="3200" dirty="0">
                <a:ln>
                  <a:solidFill>
                    <a:schemeClr val="accent3">
                      <a:lumMod val="75000"/>
                    </a:schemeClr>
                  </a:solidFill>
                </a:ln>
                <a:solidFill>
                  <a:srgbClr val="002060"/>
                </a:solidFill>
                <a:latin typeface="Georgia" panose="02040502050405020303" pitchFamily="18" charset="0"/>
              </a:rPr>
              <a:t>Avantaje și dezavantaje</a:t>
            </a:r>
            <a:endParaRPr lang="ru-RU" sz="3200" b="1" dirty="0">
              <a:ln>
                <a:solidFill>
                  <a:schemeClr val="accent3">
                    <a:lumMod val="75000"/>
                  </a:schemeClr>
                </a:solidFill>
              </a:ln>
              <a:solidFill>
                <a:srgbClr val="002060"/>
              </a:solidFill>
              <a:latin typeface="Georgia" panose="02040502050405020303" pitchFamily="18" charset="0"/>
            </a:endParaRPr>
          </a:p>
        </p:txBody>
      </p:sp>
      <p:sp>
        <p:nvSpPr>
          <p:cNvPr id="5" name="CasetăText 4">
            <a:extLst>
              <a:ext uri="{FF2B5EF4-FFF2-40B4-BE49-F238E27FC236}">
                <a16:creationId xmlns:a16="http://schemas.microsoft.com/office/drawing/2014/main" id="{9B369F88-0BE7-4DFA-A0E0-DCD3219403EC}"/>
              </a:ext>
            </a:extLst>
          </p:cNvPr>
          <p:cNvSpPr txBox="1"/>
          <p:nvPr/>
        </p:nvSpPr>
        <p:spPr>
          <a:xfrm>
            <a:off x="179512" y="764704"/>
            <a:ext cx="4104456" cy="5491247"/>
          </a:xfrm>
          <a:prstGeom prst="rect">
            <a:avLst/>
          </a:prstGeom>
          <a:noFill/>
        </p:spPr>
        <p:txBody>
          <a:bodyPr wrap="square">
            <a:spAutoFit/>
          </a:bodyPr>
          <a:lstStyle/>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400" dirty="0">
                <a:solidFill>
                  <a:srgbClr val="002060"/>
                </a:solidFill>
                <a:effectLst/>
                <a:latin typeface="Georgia" panose="02040502050405020303" pitchFamily="18" charset="0"/>
                <a:ea typeface="Times New Roman" panose="02020603050405020304" pitchFamily="18" charset="0"/>
                <a:cs typeface="Segoe UI Emoji" panose="020B0502040204020203" pitchFamily="34" charset="0"/>
              </a:rPr>
              <a:t>❌</a:t>
            </a:r>
            <a:r>
              <a:rPr lang="ro-RO" sz="2400" dirty="0">
                <a:solidFill>
                  <a:srgbClr val="002060"/>
                </a:solidFill>
                <a:effectLst/>
                <a:latin typeface="Georgia" panose="02040502050405020303" pitchFamily="18" charset="0"/>
                <a:ea typeface="Times New Roman" panose="02020603050405020304" pitchFamily="18" charset="0"/>
              </a:rPr>
              <a:t> „Atribuit verbal înseamnă nealocat.” Dacă un copil nu este prea familiarizat cu conceptul de clasă inversată, este posibil să nu fie obișnuit cu rearanjarea.</a:t>
            </a:r>
            <a:endParaRPr lang="ro-RO" sz="2400" dirty="0">
              <a:solidFill>
                <a:srgbClr val="002060"/>
              </a:solidFill>
              <a:effectLst/>
              <a:latin typeface="Georgia" panose="02040502050405020303" pitchFamily="18" charset="0"/>
              <a:ea typeface="Calibri" panose="020F0502020204030204" pitchFamily="34"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400" dirty="0">
                <a:solidFill>
                  <a:srgbClr val="002060"/>
                </a:solidFill>
                <a:effectLst/>
                <a:latin typeface="Georgia" panose="02040502050405020303" pitchFamily="18" charset="0"/>
                <a:ea typeface="Times New Roman" panose="02020603050405020304" pitchFamily="18" charset="0"/>
                <a:cs typeface="Segoe UI Emoji" panose="020B0502040204020203" pitchFamily="34" charset="0"/>
              </a:rPr>
              <a:t>❌</a:t>
            </a:r>
            <a:r>
              <a:rPr lang="ro-RO" sz="2400" dirty="0">
                <a:solidFill>
                  <a:srgbClr val="002060"/>
                </a:solidFill>
                <a:effectLst/>
                <a:latin typeface="Georgia" panose="02040502050405020303" pitchFamily="18" charset="0"/>
                <a:ea typeface="Times New Roman" panose="02020603050405020304" pitchFamily="18" charset="0"/>
              </a:rPr>
              <a:t> Conceptul implică că într-adevăr trebuie să te pregătești pentru lecție. Nu poți doar să vii la clasă și să aștepți să ți se explice totul.</a:t>
            </a:r>
            <a:endParaRPr lang="ro-RO" sz="2400" dirty="0">
              <a:solidFill>
                <a:srgbClr val="002060"/>
              </a:solidFill>
              <a:effectLst/>
              <a:latin typeface="Georgia" panose="02040502050405020303" pitchFamily="18" charset="0"/>
              <a:ea typeface="Calibri" panose="020F0502020204030204" pitchFamily="34" charset="0"/>
            </a:endParaRPr>
          </a:p>
          <a:p>
            <a:pPr>
              <a:lnSpc>
                <a:spcPts val="27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ro-RO" sz="2400" dirty="0">
                <a:solidFill>
                  <a:srgbClr val="002060"/>
                </a:solidFill>
                <a:effectLst/>
                <a:latin typeface="Georgia" panose="02040502050405020303" pitchFamily="18" charset="0"/>
                <a:ea typeface="Times New Roman" panose="02020603050405020304" pitchFamily="18" charset="0"/>
                <a:cs typeface="Segoe UI Emoji" panose="020B0502040204020203" pitchFamily="34" charset="0"/>
              </a:rPr>
              <a:t>❌</a:t>
            </a:r>
            <a:r>
              <a:rPr lang="ro-RO" sz="2400" dirty="0">
                <a:solidFill>
                  <a:srgbClr val="002060"/>
                </a:solidFill>
                <a:effectLst/>
                <a:latin typeface="Georgia" panose="02040502050405020303" pitchFamily="18" charset="0"/>
                <a:ea typeface="Times New Roman" panose="02020603050405020304" pitchFamily="18" charset="0"/>
              </a:rPr>
              <a:t> Nu puteți pune prompt întrebări lectorului când vizionați o prelegere acasă.</a:t>
            </a:r>
            <a:endParaRPr lang="ro-RO" sz="2400" dirty="0">
              <a:solidFill>
                <a:srgbClr val="002060"/>
              </a:solidFill>
              <a:effectLst/>
              <a:latin typeface="Georgia" panose="02040502050405020303" pitchFamily="18" charset="0"/>
              <a:ea typeface="Calibri" panose="020F0502020204030204" pitchFamily="34" charset="0"/>
            </a:endParaRPr>
          </a:p>
        </p:txBody>
      </p:sp>
      <p:pic>
        <p:nvPicPr>
          <p:cNvPr id="6" name="Imagine 5">
            <a:extLst>
              <a:ext uri="{FF2B5EF4-FFF2-40B4-BE49-F238E27FC236}">
                <a16:creationId xmlns:a16="http://schemas.microsoft.com/office/drawing/2014/main" id="{69A710B2-A702-4D44-9604-9E9E2857D5DE}"/>
              </a:ext>
            </a:extLst>
          </p:cNvPr>
          <p:cNvPicPr>
            <a:picLocks noChangeAspect="1"/>
          </p:cNvPicPr>
          <p:nvPr/>
        </p:nvPicPr>
        <p:blipFill>
          <a:blip r:embed="rId3"/>
          <a:stretch>
            <a:fillRect/>
          </a:stretch>
        </p:blipFill>
        <p:spPr>
          <a:xfrm>
            <a:off x="4320722" y="1268760"/>
            <a:ext cx="4823278" cy="3493678"/>
          </a:xfrm>
          <a:prstGeom prst="rect">
            <a:avLst/>
          </a:prstGeom>
        </p:spPr>
      </p:pic>
    </p:spTree>
    <p:extLst>
      <p:ext uri="{BB962C8B-B14F-4D97-AF65-F5344CB8AC3E}">
        <p14:creationId xmlns:p14="http://schemas.microsoft.com/office/powerpoint/2010/main" val="96034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626318"/>
          </a:xfrm>
          <a:solidFill>
            <a:srgbClr val="92D050"/>
          </a:solidFill>
        </p:spPr>
        <p:txBody>
          <a:bodyPr rtlCol="0">
            <a:noAutofit/>
          </a:bodyPr>
          <a:lstStyle/>
          <a:p>
            <a:pPr fontAlgn="auto">
              <a:spcAft>
                <a:spcPts val="0"/>
              </a:spcAft>
              <a:defRPr/>
            </a:pPr>
            <a:r>
              <a:rPr lang="ro-RO" sz="3200" b="1" dirty="0">
                <a:ln>
                  <a:solidFill>
                    <a:schemeClr val="accent3">
                      <a:lumMod val="75000"/>
                    </a:schemeClr>
                  </a:solidFill>
                </a:ln>
                <a:solidFill>
                  <a:srgbClr val="002060"/>
                </a:solidFill>
                <a:latin typeface="Georgia" panose="02040502050405020303" pitchFamily="18" charset="0"/>
              </a:rPr>
              <a:t>REZUMAT</a:t>
            </a:r>
            <a:endParaRPr lang="ru-RU" sz="3200" b="1" dirty="0">
              <a:ln>
                <a:solidFill>
                  <a:schemeClr val="accent3">
                    <a:lumMod val="75000"/>
                  </a:schemeClr>
                </a:solidFill>
              </a:ln>
              <a:solidFill>
                <a:srgbClr val="002060"/>
              </a:solidFill>
              <a:latin typeface="Georgia" panose="02040502050405020303" pitchFamily="18" charset="0"/>
            </a:endParaRPr>
          </a:p>
        </p:txBody>
      </p:sp>
      <p:sp>
        <p:nvSpPr>
          <p:cNvPr id="8" name="CasetăText 7">
            <a:extLst>
              <a:ext uri="{FF2B5EF4-FFF2-40B4-BE49-F238E27FC236}">
                <a16:creationId xmlns:a16="http://schemas.microsoft.com/office/drawing/2014/main" id="{1598EDC5-3BD0-4660-8597-02811BB89EB2}"/>
              </a:ext>
            </a:extLst>
          </p:cNvPr>
          <p:cNvSpPr txBox="1"/>
          <p:nvPr/>
        </p:nvSpPr>
        <p:spPr>
          <a:xfrm>
            <a:off x="71500" y="764704"/>
            <a:ext cx="9001000" cy="4893647"/>
          </a:xfrm>
          <a:prstGeom prst="rect">
            <a:avLst/>
          </a:prstGeom>
          <a:noFill/>
        </p:spPr>
        <p:txBody>
          <a:bodyPr wrap="square">
            <a:spAutoFit/>
          </a:bodyPr>
          <a:lstStyle/>
          <a:p>
            <a:pPr marL="342900" indent="-342900">
              <a:buFont typeface="Wingdings" panose="05000000000000000000" pitchFamily="2" charset="2"/>
              <a:buChar char="v"/>
            </a:pPr>
            <a:r>
              <a:rPr lang="ro-RO" sz="2400" dirty="0">
                <a:solidFill>
                  <a:srgbClr val="002060"/>
                </a:solidFill>
                <a:latin typeface="Georgia" panose="02040502050405020303" pitchFamily="18" charset="0"/>
              </a:rPr>
              <a:t>Modelul lecției de clasă inversată nu a prins încă rădăcini permanent nici în Occident, nici în Republica Moldova. Există însă clase experimentale în care profesorii lucrează după un astfel de sistem. Fiecare decide cum să organizeze cel mai bine studiul.</a:t>
            </a:r>
          </a:p>
          <a:p>
            <a:pPr marL="342900" indent="-342900">
              <a:buFont typeface="Wingdings" panose="05000000000000000000" pitchFamily="2" charset="2"/>
              <a:buChar char="v"/>
            </a:pPr>
            <a:r>
              <a:rPr lang="ro-RO" sz="2400" dirty="0">
                <a:solidFill>
                  <a:srgbClr val="002060"/>
                </a:solidFill>
                <a:latin typeface="Georgia" panose="02040502050405020303" pitchFamily="18" charset="0"/>
              </a:rPr>
              <a:t>Se crede că o astfel de tehnică compensează deficiențele sistemului educațional tradițional: în special, lipsa timpului pentru a explica teoria și incapacitatea elevilor de a aplica cunoștințele în practică.</a:t>
            </a:r>
          </a:p>
          <a:p>
            <a:pPr marL="342900" indent="-342900">
              <a:buFont typeface="Wingdings" panose="05000000000000000000" pitchFamily="2" charset="2"/>
              <a:buChar char="v"/>
            </a:pPr>
            <a:r>
              <a:rPr lang="ro-RO" sz="2400" dirty="0">
                <a:solidFill>
                  <a:srgbClr val="002060"/>
                </a:solidFill>
                <a:latin typeface="Georgia" panose="02040502050405020303" pitchFamily="18" charset="0"/>
              </a:rPr>
              <a:t>Succesul metodologiei depinde de sinergia dintre profesor și elevi și necesită o motivație constantă înainte, în timpul și după învățare. Este puțin probabil ca acest concept să devină omniprezent în următorii ani - dar devine deja popular.</a:t>
            </a:r>
          </a:p>
        </p:txBody>
      </p:sp>
    </p:spTree>
    <p:extLst>
      <p:ext uri="{BB962C8B-B14F-4D97-AF65-F5344CB8AC3E}">
        <p14:creationId xmlns:p14="http://schemas.microsoft.com/office/powerpoint/2010/main" val="2106537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626318"/>
          </a:xfrm>
          <a:solidFill>
            <a:srgbClr val="92D050"/>
          </a:solidFill>
        </p:spPr>
        <p:txBody>
          <a:bodyPr rtlCol="0">
            <a:noAutofit/>
          </a:bodyPr>
          <a:lstStyle/>
          <a:p>
            <a:pPr fontAlgn="auto">
              <a:spcAft>
                <a:spcPts val="0"/>
              </a:spcAft>
              <a:defRPr/>
            </a:pPr>
            <a:r>
              <a:rPr lang="ro-RO" sz="3200" b="1" dirty="0">
                <a:ln>
                  <a:solidFill>
                    <a:schemeClr val="accent3">
                      <a:lumMod val="75000"/>
                    </a:schemeClr>
                  </a:solidFill>
                </a:ln>
                <a:solidFill>
                  <a:srgbClr val="002060"/>
                </a:solidFill>
                <a:latin typeface="Georgia" panose="02040502050405020303" pitchFamily="18" charset="0"/>
              </a:rPr>
              <a:t>Concluzie</a:t>
            </a:r>
            <a:endParaRPr lang="ru-RU" sz="3200" b="1" dirty="0">
              <a:ln>
                <a:solidFill>
                  <a:schemeClr val="accent3">
                    <a:lumMod val="75000"/>
                  </a:schemeClr>
                </a:solidFill>
              </a:ln>
              <a:solidFill>
                <a:srgbClr val="002060"/>
              </a:solidFill>
              <a:latin typeface="Georgia" panose="02040502050405020303" pitchFamily="18" charset="0"/>
            </a:endParaRPr>
          </a:p>
        </p:txBody>
      </p:sp>
      <p:sp>
        <p:nvSpPr>
          <p:cNvPr id="3" name="Rectangle 1">
            <a:extLst>
              <a:ext uri="{FF2B5EF4-FFF2-40B4-BE49-F238E27FC236}">
                <a16:creationId xmlns:a16="http://schemas.microsoft.com/office/drawing/2014/main" id="{45B78813-959F-43C9-98BE-7384DC58B10F}"/>
              </a:ext>
            </a:extLst>
          </p:cNvPr>
          <p:cNvSpPr>
            <a:spLocks noChangeArrowheads="1"/>
          </p:cNvSpPr>
          <p:nvPr/>
        </p:nvSpPr>
        <p:spPr bwMode="auto">
          <a:xfrm>
            <a:off x="163713" y="671831"/>
            <a:ext cx="4680520" cy="551433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ro-RO" altLang="ro-RO" sz="2400" b="0" i="0" u="none" strike="noStrike" cap="none" normalizeH="0" baseline="0" dirty="0">
                <a:ln>
                  <a:noFill/>
                </a:ln>
                <a:solidFill>
                  <a:srgbClr val="0070C0"/>
                </a:solidFill>
                <a:effectLst/>
                <a:latin typeface="Georgia" panose="02040502050405020303" pitchFamily="18" charset="0"/>
              </a:rPr>
              <a:t>Implică faptul că, în locul temelor tradiționale, elevii studiază singuri materiale teoretice înainte de începerea lecției cu ajutorul TIC (prelegeri video, materiale interactive, prezentări) oferite de profesor. Iar la lecție, împreună cu profesorul, efectuează sarcini practice, consolidând cunoștințele teoretice.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ro-RO" altLang="ro-RO" sz="2400" b="0" i="0" u="none" strike="noStrike" cap="none" normalizeH="0" baseline="0" dirty="0">
                <a:ln>
                  <a:noFill/>
                </a:ln>
                <a:solidFill>
                  <a:srgbClr val="0070C0"/>
                </a:solidFill>
                <a:effectLst/>
                <a:latin typeface="Georgia" panose="02040502050405020303" pitchFamily="18" charset="0"/>
              </a:rPr>
              <a:t>Cu alte cuvinte, copiii își fac temele acasă și își fac temele la clasă, inversând astfel procesul de învățare. </a:t>
            </a:r>
          </a:p>
        </p:txBody>
      </p:sp>
      <p:sp>
        <p:nvSpPr>
          <p:cNvPr id="6" name="Rectangle 3">
            <a:extLst>
              <a:ext uri="{FF2B5EF4-FFF2-40B4-BE49-F238E27FC236}">
                <a16:creationId xmlns:a16="http://schemas.microsoft.com/office/drawing/2014/main" id="{675DF6C2-8B1D-4243-9510-75DA00F50874}"/>
              </a:ext>
            </a:extLst>
          </p:cNvPr>
          <p:cNvSpPr>
            <a:spLocks noChangeArrowheads="1"/>
          </p:cNvSpPr>
          <p:nvPr/>
        </p:nvSpPr>
        <p:spPr bwMode="auto">
          <a:xfrm>
            <a:off x="5602000" y="548680"/>
            <a:ext cx="3342764" cy="147732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2400" b="1" i="0" u="none" strike="noStrike" cap="none" normalizeH="0" baseline="0" dirty="0">
                <a:ln>
                  <a:noFill/>
                </a:ln>
                <a:solidFill>
                  <a:srgbClr val="C00000"/>
                </a:solidFill>
                <a:effectLst/>
                <a:latin typeface="Georgia" panose="02040502050405020303" pitchFamily="18" charset="0"/>
              </a:rPr>
              <a:t>Clasa inversată - metodă de predare inovatoare</a:t>
            </a:r>
          </a:p>
          <a:p>
            <a:pPr marL="0" marR="0" lvl="0" indent="0" algn="l" defTabSz="914400" rtl="0" eaLnBrk="0" fontAlgn="base" latinLnBrk="0" hangingPunct="0">
              <a:lnSpc>
                <a:spcPct val="100000"/>
              </a:lnSpc>
              <a:spcBef>
                <a:spcPct val="0"/>
              </a:spcBef>
              <a:spcAft>
                <a:spcPct val="0"/>
              </a:spcAft>
              <a:buClrTx/>
              <a:buSzTx/>
              <a:buFontTx/>
              <a:buNone/>
              <a:tabLst/>
            </a:pPr>
            <a:br>
              <a:rPr kumimoji="0" lang="ro-RO" altLang="ro-RO" sz="600"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pic>
        <p:nvPicPr>
          <p:cNvPr id="9" name="Imagine 8">
            <a:extLst>
              <a:ext uri="{FF2B5EF4-FFF2-40B4-BE49-F238E27FC236}">
                <a16:creationId xmlns:a16="http://schemas.microsoft.com/office/drawing/2014/main" id="{B819B6FC-C772-483F-891C-F8EDFCFA3AD0}"/>
              </a:ext>
            </a:extLst>
          </p:cNvPr>
          <p:cNvPicPr>
            <a:picLocks noChangeAspect="1"/>
          </p:cNvPicPr>
          <p:nvPr/>
        </p:nvPicPr>
        <p:blipFill>
          <a:blip r:embed="rId3"/>
          <a:stretch>
            <a:fillRect/>
          </a:stretch>
        </p:blipFill>
        <p:spPr>
          <a:xfrm>
            <a:off x="5382076" y="1798275"/>
            <a:ext cx="1998236" cy="2260740"/>
          </a:xfrm>
          <a:prstGeom prst="rect">
            <a:avLst/>
          </a:prstGeom>
        </p:spPr>
      </p:pic>
      <p:pic>
        <p:nvPicPr>
          <p:cNvPr id="11" name="Imagine 10">
            <a:extLst>
              <a:ext uri="{FF2B5EF4-FFF2-40B4-BE49-F238E27FC236}">
                <a16:creationId xmlns:a16="http://schemas.microsoft.com/office/drawing/2014/main" id="{C019D368-5E67-456A-8C8E-928C854B585A}"/>
              </a:ext>
            </a:extLst>
          </p:cNvPr>
          <p:cNvPicPr>
            <a:picLocks noChangeAspect="1"/>
          </p:cNvPicPr>
          <p:nvPr/>
        </p:nvPicPr>
        <p:blipFill>
          <a:blip r:embed="rId4"/>
          <a:stretch>
            <a:fillRect/>
          </a:stretch>
        </p:blipFill>
        <p:spPr>
          <a:xfrm>
            <a:off x="6817232" y="3444295"/>
            <a:ext cx="2313956" cy="2016224"/>
          </a:xfrm>
          <a:prstGeom prst="rect">
            <a:avLst/>
          </a:prstGeom>
        </p:spPr>
      </p:pic>
    </p:spTree>
    <p:extLst>
      <p:ext uri="{BB962C8B-B14F-4D97-AF65-F5344CB8AC3E}">
        <p14:creationId xmlns:p14="http://schemas.microsoft.com/office/powerpoint/2010/main" val="3061844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626318"/>
          </a:xfrm>
          <a:solidFill>
            <a:srgbClr val="92D050"/>
          </a:solidFill>
        </p:spPr>
        <p:txBody>
          <a:bodyPr rtlCol="0">
            <a:noAutofit/>
          </a:bodyPr>
          <a:lstStyle/>
          <a:p>
            <a:pPr fontAlgn="auto">
              <a:spcAft>
                <a:spcPts val="0"/>
              </a:spcAft>
              <a:defRPr/>
            </a:pPr>
            <a:r>
              <a:rPr lang="ro-RO" sz="3200" b="1" dirty="0">
                <a:ln>
                  <a:solidFill>
                    <a:schemeClr val="accent3">
                      <a:lumMod val="75000"/>
                    </a:schemeClr>
                  </a:solidFill>
                </a:ln>
                <a:solidFill>
                  <a:srgbClr val="002060"/>
                </a:solidFill>
                <a:latin typeface="Georgia" panose="02040502050405020303" pitchFamily="18" charset="0"/>
              </a:rPr>
              <a:t>Exemplu</a:t>
            </a:r>
            <a:endParaRPr lang="ru-RU" sz="3200" b="1" dirty="0">
              <a:ln>
                <a:solidFill>
                  <a:schemeClr val="accent3">
                    <a:lumMod val="75000"/>
                  </a:schemeClr>
                </a:solidFill>
              </a:ln>
              <a:solidFill>
                <a:srgbClr val="002060"/>
              </a:solidFill>
              <a:latin typeface="Georgia" panose="02040502050405020303" pitchFamily="18" charset="0"/>
            </a:endParaRPr>
          </a:p>
        </p:txBody>
      </p:sp>
      <p:pic>
        <p:nvPicPr>
          <p:cNvPr id="14" name="Imagine 13">
            <a:extLst>
              <a:ext uri="{FF2B5EF4-FFF2-40B4-BE49-F238E27FC236}">
                <a16:creationId xmlns:a16="http://schemas.microsoft.com/office/drawing/2014/main" id="{3C14AB05-78D4-4E73-8798-3F8FB4415A0A}"/>
              </a:ext>
            </a:extLst>
          </p:cNvPr>
          <p:cNvPicPr>
            <a:picLocks noChangeAspect="1"/>
          </p:cNvPicPr>
          <p:nvPr/>
        </p:nvPicPr>
        <p:blipFill>
          <a:blip r:embed="rId3"/>
          <a:stretch>
            <a:fillRect/>
          </a:stretch>
        </p:blipFill>
        <p:spPr>
          <a:xfrm>
            <a:off x="4590748" y="639838"/>
            <a:ext cx="4539204" cy="4589362"/>
          </a:xfrm>
          <a:prstGeom prst="rect">
            <a:avLst/>
          </a:prstGeom>
        </p:spPr>
      </p:pic>
      <p:pic>
        <p:nvPicPr>
          <p:cNvPr id="4" name="Imagine 3">
            <a:extLst>
              <a:ext uri="{FF2B5EF4-FFF2-40B4-BE49-F238E27FC236}">
                <a16:creationId xmlns:a16="http://schemas.microsoft.com/office/drawing/2014/main" id="{23C7DDAB-77B3-4F37-B2E2-BB4D08AAB9F4}"/>
              </a:ext>
            </a:extLst>
          </p:cNvPr>
          <p:cNvPicPr>
            <a:picLocks noChangeAspect="1"/>
          </p:cNvPicPr>
          <p:nvPr/>
        </p:nvPicPr>
        <p:blipFill>
          <a:blip r:embed="rId4"/>
          <a:stretch>
            <a:fillRect/>
          </a:stretch>
        </p:blipFill>
        <p:spPr>
          <a:xfrm>
            <a:off x="35120" y="717718"/>
            <a:ext cx="4555628" cy="2216801"/>
          </a:xfrm>
          <a:prstGeom prst="rect">
            <a:avLst/>
          </a:prstGeom>
        </p:spPr>
      </p:pic>
    </p:spTree>
    <p:extLst>
      <p:ext uri="{BB962C8B-B14F-4D97-AF65-F5344CB8AC3E}">
        <p14:creationId xmlns:p14="http://schemas.microsoft.com/office/powerpoint/2010/main" val="1723322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770334"/>
          </a:xfrm>
          <a:solidFill>
            <a:srgbClr val="92D050"/>
          </a:solidFill>
        </p:spPr>
        <p:txBody>
          <a:bodyPr rtlCol="0">
            <a:noAutofit/>
          </a:bodyPr>
          <a:lstStyle/>
          <a:p>
            <a:pPr fontAlgn="auto">
              <a:spcAft>
                <a:spcPts val="0"/>
              </a:spcAft>
              <a:defRPr/>
            </a:pPr>
            <a:r>
              <a:rPr lang="ro-RO" sz="4800" b="1" dirty="0">
                <a:ln>
                  <a:solidFill>
                    <a:schemeClr val="accent3">
                      <a:lumMod val="75000"/>
                    </a:schemeClr>
                  </a:solidFill>
                </a:ln>
                <a:solidFill>
                  <a:srgbClr val="C00000"/>
                </a:solidFill>
                <a:latin typeface="Georgia" panose="02040502050405020303" pitchFamily="18" charset="0"/>
              </a:rPr>
              <a:t>DA     </a:t>
            </a:r>
            <a:r>
              <a:rPr lang="ro-RO" sz="3200" b="1" dirty="0">
                <a:ln>
                  <a:solidFill>
                    <a:schemeClr val="accent3">
                      <a:lumMod val="75000"/>
                    </a:schemeClr>
                  </a:solidFill>
                </a:ln>
                <a:solidFill>
                  <a:srgbClr val="002060"/>
                </a:solidFill>
                <a:latin typeface="Georgia" panose="02040502050405020303" pitchFamily="18" charset="0"/>
              </a:rPr>
              <a:t>Decideți Dumneavoastră !      </a:t>
            </a:r>
            <a:r>
              <a:rPr lang="ro-RO" sz="4800" b="1" dirty="0">
                <a:ln>
                  <a:solidFill>
                    <a:schemeClr val="accent3">
                      <a:lumMod val="75000"/>
                    </a:schemeClr>
                  </a:solidFill>
                </a:ln>
                <a:solidFill>
                  <a:srgbClr val="C00000"/>
                </a:solidFill>
                <a:latin typeface="Georgia" panose="02040502050405020303" pitchFamily="18" charset="0"/>
              </a:rPr>
              <a:t>NU</a:t>
            </a:r>
            <a:endParaRPr lang="ru-RU" sz="4800" b="1" dirty="0">
              <a:ln>
                <a:solidFill>
                  <a:schemeClr val="accent3">
                    <a:lumMod val="75000"/>
                  </a:schemeClr>
                </a:solidFill>
              </a:ln>
              <a:solidFill>
                <a:srgbClr val="C00000"/>
              </a:solidFill>
              <a:latin typeface="Georgia" panose="02040502050405020303" pitchFamily="18" charset="0"/>
            </a:endParaRPr>
          </a:p>
        </p:txBody>
      </p:sp>
      <p:pic>
        <p:nvPicPr>
          <p:cNvPr id="3" name="Imagine 2">
            <a:extLst>
              <a:ext uri="{FF2B5EF4-FFF2-40B4-BE49-F238E27FC236}">
                <a16:creationId xmlns:a16="http://schemas.microsoft.com/office/drawing/2014/main" id="{C4F57991-DD5F-443F-B3E9-959074366567}"/>
              </a:ext>
            </a:extLst>
          </p:cNvPr>
          <p:cNvPicPr>
            <a:picLocks noChangeAspect="1"/>
          </p:cNvPicPr>
          <p:nvPr/>
        </p:nvPicPr>
        <p:blipFill>
          <a:blip r:embed="rId3"/>
          <a:stretch>
            <a:fillRect/>
          </a:stretch>
        </p:blipFill>
        <p:spPr>
          <a:xfrm>
            <a:off x="113247" y="764704"/>
            <a:ext cx="8917505" cy="4947586"/>
          </a:xfrm>
          <a:prstGeom prst="rect">
            <a:avLst/>
          </a:prstGeom>
        </p:spPr>
      </p:pic>
    </p:spTree>
    <p:extLst>
      <p:ext uri="{BB962C8B-B14F-4D97-AF65-F5344CB8AC3E}">
        <p14:creationId xmlns:p14="http://schemas.microsoft.com/office/powerpoint/2010/main" val="2629427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44" y="-87152"/>
            <a:ext cx="9164688" cy="842342"/>
          </a:xfrm>
          <a:solidFill>
            <a:srgbClr val="92D050"/>
          </a:solidFill>
        </p:spPr>
        <p:txBody>
          <a:bodyPr rtlCol="0">
            <a:noAutofit/>
          </a:bodyPr>
          <a:lstStyle/>
          <a:p>
            <a:pPr algn="r" fontAlgn="auto">
              <a:spcAft>
                <a:spcPts val="0"/>
              </a:spcAft>
              <a:defRPr/>
            </a:pPr>
            <a:r>
              <a:rPr lang="ro-RO" sz="2800" b="1" dirty="0">
                <a:ln>
                  <a:solidFill>
                    <a:schemeClr val="accent3">
                      <a:lumMod val="75000"/>
                    </a:schemeClr>
                  </a:solidFill>
                </a:ln>
                <a:solidFill>
                  <a:srgbClr val="002060"/>
                </a:solidFill>
                <a:latin typeface="Georgia" panose="02040502050405020303" pitchFamily="18" charset="0"/>
              </a:rPr>
              <a:t>Esența modelului de învățare în clasa inversată</a:t>
            </a:r>
            <a:endParaRPr lang="ru-RU" sz="2800" b="1" dirty="0">
              <a:ln>
                <a:solidFill>
                  <a:schemeClr val="accent3">
                    <a:lumMod val="75000"/>
                  </a:schemeClr>
                </a:solidFill>
              </a:ln>
              <a:solidFill>
                <a:srgbClr val="002060"/>
              </a:solidFill>
              <a:latin typeface="Georgia" panose="02040502050405020303" pitchFamily="18" charset="0"/>
            </a:endParaRPr>
          </a:p>
        </p:txBody>
      </p:sp>
      <p:sp>
        <p:nvSpPr>
          <p:cNvPr id="7" name="Rectangle 4">
            <a:extLst>
              <a:ext uri="{FF2B5EF4-FFF2-40B4-BE49-F238E27FC236}">
                <a16:creationId xmlns:a16="http://schemas.microsoft.com/office/drawing/2014/main" id="{A439EA46-78C7-43CE-A139-15E3F6DBA61E}"/>
              </a:ext>
            </a:extLst>
          </p:cNvPr>
          <p:cNvSpPr>
            <a:spLocks noChangeArrowheads="1"/>
          </p:cNvSpPr>
          <p:nvPr/>
        </p:nvSpPr>
        <p:spPr bwMode="auto">
          <a:xfrm>
            <a:off x="77260" y="1082933"/>
            <a:ext cx="5070804" cy="49705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32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Numele „clasă inversată” nu a fost </a:t>
            </a:r>
            <a:r>
              <a:rPr kumimoji="0" lang="ro-RO" altLang="ro-RO" sz="3200" b="0" i="0" u="none" strike="noStrike" cap="none" normalizeH="0" baseline="0" dirty="0" err="1">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aleas</a:t>
            </a:r>
            <a:r>
              <a:rPr kumimoji="0" lang="ro-RO" altLang="ro-RO" sz="32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 întâmplător - se înțelege că totul aici nu este la fel ca într-o lecție obișnuită. Conform acestui concept, elevii studiază teoria acasă, înainte de oră. Și la lecția în sine, o rezolvă în practică sub îndrumarea unui profesor.</a:t>
            </a:r>
            <a:r>
              <a:rPr kumimoji="0" lang="ro-RO" altLang="ro-RO" sz="3200" b="0" i="0" u="none" strike="noStrike" cap="none" normalizeH="0" baseline="0" dirty="0">
                <a:ln>
                  <a:noFill/>
                </a:ln>
                <a:solidFill>
                  <a:srgbClr val="002060"/>
                </a:solidFill>
                <a:effectLst/>
                <a:latin typeface="Georgia" panose="02040502050405020303" pitchFamily="18" charset="0"/>
              </a:rPr>
              <a:t> </a:t>
            </a:r>
          </a:p>
        </p:txBody>
      </p:sp>
      <p:pic>
        <p:nvPicPr>
          <p:cNvPr id="10" name="Imagine 9">
            <a:extLst>
              <a:ext uri="{FF2B5EF4-FFF2-40B4-BE49-F238E27FC236}">
                <a16:creationId xmlns:a16="http://schemas.microsoft.com/office/drawing/2014/main" id="{014FAEB6-C2CF-4473-AF7D-29CA7356314A}"/>
              </a:ext>
            </a:extLst>
          </p:cNvPr>
          <p:cNvPicPr>
            <a:picLocks noChangeAspect="1"/>
          </p:cNvPicPr>
          <p:nvPr/>
        </p:nvPicPr>
        <p:blipFill>
          <a:blip r:embed="rId3"/>
          <a:stretch>
            <a:fillRect/>
          </a:stretch>
        </p:blipFill>
        <p:spPr>
          <a:xfrm>
            <a:off x="5146093" y="1484784"/>
            <a:ext cx="3997907" cy="30025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842342"/>
          </a:xfrm>
          <a:solidFill>
            <a:srgbClr val="92D050"/>
          </a:solidFill>
        </p:spPr>
        <p:txBody>
          <a:bodyPr rtlCol="0">
            <a:noAutofit/>
          </a:bodyPr>
          <a:lstStyle/>
          <a:p>
            <a:pPr fontAlgn="auto">
              <a:spcAft>
                <a:spcPts val="0"/>
              </a:spcAft>
              <a:defRPr/>
            </a:pPr>
            <a:r>
              <a:rPr lang="ro-RO" sz="3600" b="1" dirty="0">
                <a:ln w="12700">
                  <a:solidFill>
                    <a:schemeClr val="accent3">
                      <a:lumMod val="75000"/>
                    </a:schemeClr>
                  </a:solidFill>
                </a:ln>
                <a:solidFill>
                  <a:srgbClr val="002060"/>
                </a:solidFill>
                <a:latin typeface="Georgia" panose="02040502050405020303" pitchFamily="18" charset="0"/>
              </a:rPr>
              <a:t>Proiectează invers !</a:t>
            </a:r>
            <a:endParaRPr lang="ru-RU" sz="3600" b="1" dirty="0">
              <a:ln>
                <a:solidFill>
                  <a:schemeClr val="accent3">
                    <a:lumMod val="75000"/>
                  </a:schemeClr>
                </a:solidFill>
              </a:ln>
              <a:solidFill>
                <a:srgbClr val="002060"/>
              </a:solidFill>
            </a:endParaRPr>
          </a:p>
        </p:txBody>
      </p:sp>
      <p:pic>
        <p:nvPicPr>
          <p:cNvPr id="4" name="Imagine 3">
            <a:extLst>
              <a:ext uri="{FF2B5EF4-FFF2-40B4-BE49-F238E27FC236}">
                <a16:creationId xmlns:a16="http://schemas.microsoft.com/office/drawing/2014/main" id="{C421B3AB-1289-4AF9-BBD0-7E8FCFF3639C}"/>
              </a:ext>
            </a:extLst>
          </p:cNvPr>
          <p:cNvPicPr>
            <a:picLocks noChangeAspect="1"/>
          </p:cNvPicPr>
          <p:nvPr/>
        </p:nvPicPr>
        <p:blipFill>
          <a:blip r:embed="rId3"/>
          <a:stretch>
            <a:fillRect/>
          </a:stretch>
        </p:blipFill>
        <p:spPr>
          <a:xfrm>
            <a:off x="4355976" y="884296"/>
            <a:ext cx="4788024" cy="4788024"/>
          </a:xfrm>
          <a:prstGeom prst="rect">
            <a:avLst/>
          </a:prstGeom>
        </p:spPr>
      </p:pic>
      <p:sp>
        <p:nvSpPr>
          <p:cNvPr id="5" name="Rectangle 1">
            <a:extLst>
              <a:ext uri="{FF2B5EF4-FFF2-40B4-BE49-F238E27FC236}">
                <a16:creationId xmlns:a16="http://schemas.microsoft.com/office/drawing/2014/main" id="{6EF14BF9-3D7E-4286-9D7C-32D759E94A96}"/>
              </a:ext>
            </a:extLst>
          </p:cNvPr>
          <p:cNvSpPr>
            <a:spLocks noChangeArrowheads="1"/>
          </p:cNvSpPr>
          <p:nvPr/>
        </p:nvSpPr>
        <p:spPr bwMode="auto">
          <a:xfrm>
            <a:off x="395536" y="1412776"/>
            <a:ext cx="3672408" cy="34932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32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Tehnica a fost inventată de Jonathan Bergman și Aaron </a:t>
            </a:r>
            <a:r>
              <a:rPr kumimoji="0" lang="ro-RO" altLang="ro-RO" sz="3200" b="0" i="0" u="none" strike="noStrike" cap="none" normalizeH="0" baseline="0" dirty="0" err="1">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Sams</a:t>
            </a:r>
            <a:r>
              <a:rPr kumimoji="0" lang="ro-RO" altLang="ro-RO" sz="32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 profesori de chimie la o școală americană. </a:t>
            </a:r>
            <a:endParaRPr kumimoji="0" lang="ro-RO" altLang="ro-RO" sz="3200" b="0" i="0" u="none" strike="noStrike" cap="none" normalizeH="0" baseline="0" dirty="0">
              <a:ln>
                <a:noFill/>
              </a:ln>
              <a:solidFill>
                <a:srgbClr val="002060"/>
              </a:solidFill>
              <a:effectLst/>
              <a:latin typeface="Georgia" panose="02040502050405020303" pitchFamily="18" charset="0"/>
            </a:endParaRPr>
          </a:p>
        </p:txBody>
      </p:sp>
    </p:spTree>
    <p:extLst>
      <p:ext uri="{BB962C8B-B14F-4D97-AF65-F5344CB8AC3E}">
        <p14:creationId xmlns:p14="http://schemas.microsoft.com/office/powerpoint/2010/main" val="2979202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842342"/>
          </a:xfrm>
          <a:solidFill>
            <a:srgbClr val="92D050"/>
          </a:solidFill>
        </p:spPr>
        <p:txBody>
          <a:bodyPr rtlCol="0">
            <a:noAutofit/>
          </a:bodyPr>
          <a:lstStyle/>
          <a:p>
            <a:pPr fontAlgn="auto">
              <a:spcAft>
                <a:spcPts val="0"/>
              </a:spcAft>
              <a:defRPr/>
            </a:pPr>
            <a:r>
              <a:rPr lang="ro-RO" sz="3600" b="1" dirty="0">
                <a:ln w="12700">
                  <a:solidFill>
                    <a:schemeClr val="accent3">
                      <a:lumMod val="75000"/>
                    </a:schemeClr>
                  </a:solidFill>
                </a:ln>
                <a:solidFill>
                  <a:srgbClr val="002060"/>
                </a:solidFill>
                <a:latin typeface="Georgia" panose="02040502050405020303" pitchFamily="18" charset="0"/>
              </a:rPr>
              <a:t>Proiectează invers !</a:t>
            </a:r>
            <a:endParaRPr lang="ru-RU" sz="3600" b="1" dirty="0">
              <a:ln>
                <a:solidFill>
                  <a:schemeClr val="accent3">
                    <a:lumMod val="75000"/>
                  </a:schemeClr>
                </a:solidFill>
              </a:ln>
              <a:solidFill>
                <a:srgbClr val="002060"/>
              </a:solidFill>
            </a:endParaRPr>
          </a:p>
        </p:txBody>
      </p:sp>
      <p:pic>
        <p:nvPicPr>
          <p:cNvPr id="6" name="Imagine 5">
            <a:extLst>
              <a:ext uri="{FF2B5EF4-FFF2-40B4-BE49-F238E27FC236}">
                <a16:creationId xmlns:a16="http://schemas.microsoft.com/office/drawing/2014/main" id="{D6689454-F11E-4F7A-AE8D-ABC4246203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4704"/>
            <a:ext cx="5040560" cy="1919138"/>
          </a:xfrm>
          <a:prstGeom prst="rect">
            <a:avLst/>
          </a:prstGeom>
        </p:spPr>
      </p:pic>
      <p:pic>
        <p:nvPicPr>
          <p:cNvPr id="8" name="Imagine 7">
            <a:extLst>
              <a:ext uri="{FF2B5EF4-FFF2-40B4-BE49-F238E27FC236}">
                <a16:creationId xmlns:a16="http://schemas.microsoft.com/office/drawing/2014/main" id="{0F693473-F73B-4B66-9C63-A5A007E149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25" y="2780928"/>
            <a:ext cx="8740637" cy="2952328"/>
          </a:xfrm>
          <a:prstGeom prst="rect">
            <a:avLst/>
          </a:prstGeom>
        </p:spPr>
      </p:pic>
      <p:sp>
        <p:nvSpPr>
          <p:cNvPr id="13" name="CasetăText 12">
            <a:extLst>
              <a:ext uri="{FF2B5EF4-FFF2-40B4-BE49-F238E27FC236}">
                <a16:creationId xmlns:a16="http://schemas.microsoft.com/office/drawing/2014/main" id="{1946854F-A58C-4AA7-A59C-9095AF60617A}"/>
              </a:ext>
            </a:extLst>
          </p:cNvPr>
          <p:cNvSpPr txBox="1"/>
          <p:nvPr/>
        </p:nvSpPr>
        <p:spPr>
          <a:xfrm>
            <a:off x="5796136" y="1539607"/>
            <a:ext cx="3156526" cy="461665"/>
          </a:xfrm>
          <a:prstGeom prst="rect">
            <a:avLst/>
          </a:prstGeom>
          <a:noFill/>
        </p:spPr>
        <p:txBody>
          <a:bodyPr wrap="square">
            <a:spAutoFit/>
          </a:bodyPr>
          <a:lstStyle/>
          <a:p>
            <a:r>
              <a:rPr lang="ro-RO" sz="2400" b="1" dirty="0">
                <a:solidFill>
                  <a:srgbClr val="00B0F0"/>
                </a:solidFill>
                <a:latin typeface="Georgia" panose="02040502050405020303" pitchFamily="18" charset="0"/>
              </a:rPr>
              <a:t>https://s9.ro/1kxs</a:t>
            </a:r>
          </a:p>
        </p:txBody>
      </p:sp>
    </p:spTree>
    <p:extLst>
      <p:ext uri="{BB962C8B-B14F-4D97-AF65-F5344CB8AC3E}">
        <p14:creationId xmlns:p14="http://schemas.microsoft.com/office/powerpoint/2010/main" val="68701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626318"/>
          </a:xfrm>
          <a:solidFill>
            <a:srgbClr val="92D050"/>
          </a:solidFill>
        </p:spPr>
        <p:txBody>
          <a:bodyPr rtlCol="0">
            <a:noAutofit/>
          </a:bodyPr>
          <a:lstStyle/>
          <a:p>
            <a:pPr fontAlgn="auto">
              <a:spcAft>
                <a:spcPts val="0"/>
              </a:spcAft>
              <a:defRPr/>
            </a:pPr>
            <a:r>
              <a:rPr lang="ro-RO" sz="3600" b="1" dirty="0">
                <a:ln w="12700">
                  <a:solidFill>
                    <a:schemeClr val="accent3">
                      <a:lumMod val="75000"/>
                    </a:schemeClr>
                  </a:solidFill>
                </a:ln>
                <a:solidFill>
                  <a:srgbClr val="002060"/>
                </a:solidFill>
                <a:latin typeface="Georgia" panose="02040502050405020303" pitchFamily="18" charset="0"/>
              </a:rPr>
              <a:t>Argument !</a:t>
            </a:r>
            <a:endParaRPr lang="ru-RU" sz="3600" b="1" dirty="0">
              <a:ln>
                <a:solidFill>
                  <a:schemeClr val="accent3">
                    <a:lumMod val="75000"/>
                  </a:schemeClr>
                </a:solidFill>
              </a:ln>
              <a:solidFill>
                <a:srgbClr val="002060"/>
              </a:solidFill>
            </a:endParaRPr>
          </a:p>
        </p:txBody>
      </p:sp>
      <p:sp>
        <p:nvSpPr>
          <p:cNvPr id="3" name="Rectangle 1">
            <a:extLst>
              <a:ext uri="{FF2B5EF4-FFF2-40B4-BE49-F238E27FC236}">
                <a16:creationId xmlns:a16="http://schemas.microsoft.com/office/drawing/2014/main" id="{9279C70E-15D4-4CB2-8DD7-FD0654F4D615}"/>
              </a:ext>
            </a:extLst>
          </p:cNvPr>
          <p:cNvSpPr>
            <a:spLocks noChangeArrowheads="1"/>
          </p:cNvSpPr>
          <p:nvPr/>
        </p:nvSpPr>
        <p:spPr bwMode="auto">
          <a:xfrm>
            <a:off x="17745" y="730364"/>
            <a:ext cx="5274335" cy="512448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2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Dacă un elev n-a înțeles ceva dintr-o teorie, este dificil să recupereze la domiciliu. La lecție, profesorul se grăbește să prezinte materialul în așa fel încât să aibă timp de toate. De multe ori acest lucru nu este suficient pentru o explicație completă a temei, iar copilul nu ține pasul cu ritmul explicațiilor profesorului. Sau se pierde din timp pe probleme organizatorice și se ajunge la un subiect nou abia la sfârșitul lecției. Elevii pleacă acasă cu o grămadă de întrebări - trebuie să încerce să înțeleagă care este esența materialului și a temelor.</a:t>
            </a:r>
            <a:r>
              <a:rPr kumimoji="0" lang="ro-RO" altLang="ro-RO" sz="2200" b="0" i="0" u="none" strike="noStrike" cap="none" normalizeH="0" baseline="0" dirty="0">
                <a:ln>
                  <a:noFill/>
                </a:ln>
                <a:solidFill>
                  <a:srgbClr val="002060"/>
                </a:solidFill>
                <a:effectLst/>
                <a:latin typeface="Georgia" panose="02040502050405020303" pitchFamily="18" charset="0"/>
              </a:rPr>
              <a:t> </a:t>
            </a:r>
          </a:p>
        </p:txBody>
      </p:sp>
      <p:pic>
        <p:nvPicPr>
          <p:cNvPr id="6" name="Imagine 5">
            <a:extLst>
              <a:ext uri="{FF2B5EF4-FFF2-40B4-BE49-F238E27FC236}">
                <a16:creationId xmlns:a16="http://schemas.microsoft.com/office/drawing/2014/main" id="{15921D5A-8309-4DF0-A236-B51904B423A5}"/>
              </a:ext>
            </a:extLst>
          </p:cNvPr>
          <p:cNvPicPr>
            <a:picLocks noChangeAspect="1"/>
          </p:cNvPicPr>
          <p:nvPr/>
        </p:nvPicPr>
        <p:blipFill>
          <a:blip r:embed="rId3"/>
          <a:stretch>
            <a:fillRect/>
          </a:stretch>
        </p:blipFill>
        <p:spPr>
          <a:xfrm>
            <a:off x="5148064" y="1700807"/>
            <a:ext cx="3978191" cy="2979803"/>
          </a:xfrm>
          <a:prstGeom prst="rect">
            <a:avLst/>
          </a:prstGeom>
        </p:spPr>
      </p:pic>
    </p:spTree>
    <p:extLst>
      <p:ext uri="{BB962C8B-B14F-4D97-AF65-F5344CB8AC3E}">
        <p14:creationId xmlns:p14="http://schemas.microsoft.com/office/powerpoint/2010/main" val="70362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626318"/>
          </a:xfrm>
          <a:solidFill>
            <a:srgbClr val="92D050"/>
          </a:solidFill>
        </p:spPr>
        <p:txBody>
          <a:bodyPr rtlCol="0">
            <a:noAutofit/>
          </a:bodyPr>
          <a:lstStyle/>
          <a:p>
            <a:pPr fontAlgn="auto">
              <a:spcAft>
                <a:spcPts val="0"/>
              </a:spcAft>
              <a:defRPr/>
            </a:pPr>
            <a:r>
              <a:rPr lang="ro-RO" sz="3200" b="1" dirty="0">
                <a:ln w="12700">
                  <a:solidFill>
                    <a:schemeClr val="accent3">
                      <a:lumMod val="75000"/>
                    </a:schemeClr>
                  </a:solidFill>
                </a:ln>
                <a:solidFill>
                  <a:srgbClr val="002060"/>
                </a:solidFill>
                <a:latin typeface="Georgia" panose="02040502050405020303" pitchFamily="18" charset="0"/>
              </a:rPr>
              <a:t>Planificarea tradițională</a:t>
            </a:r>
            <a:endParaRPr lang="ru-RU" sz="3200" b="1" dirty="0">
              <a:ln>
                <a:solidFill>
                  <a:schemeClr val="accent3">
                    <a:lumMod val="75000"/>
                  </a:schemeClr>
                </a:solidFill>
              </a:ln>
              <a:solidFill>
                <a:srgbClr val="002060"/>
              </a:solidFill>
            </a:endParaRPr>
          </a:p>
        </p:txBody>
      </p:sp>
      <p:sp>
        <p:nvSpPr>
          <p:cNvPr id="3" name="Прямоугольник 2"/>
          <p:cNvSpPr/>
          <p:nvPr/>
        </p:nvSpPr>
        <p:spPr>
          <a:xfrm>
            <a:off x="79582" y="667287"/>
            <a:ext cx="5428521" cy="5909310"/>
          </a:xfrm>
          <a:prstGeom prst="rect">
            <a:avLst/>
          </a:prstGeom>
        </p:spPr>
        <p:txBody>
          <a:bodyPr wrap="square">
            <a:spAutoFit/>
          </a:bodyPr>
          <a:lstStyle/>
          <a:p>
            <a:pPr algn="just" fontAlgn="base"/>
            <a:r>
              <a:rPr lang="ro-RO" sz="2000" b="1" i="0" dirty="0">
                <a:solidFill>
                  <a:srgbClr val="C00000"/>
                </a:solidFill>
                <a:effectLst/>
                <a:latin typeface="Georgia" panose="02040502050405020303" pitchFamily="18" charset="0"/>
              </a:rPr>
              <a:t>Timp de mulți, mulți ani, profesorii au planificat lecțiile astfel:</a:t>
            </a:r>
          </a:p>
          <a:p>
            <a:pPr algn="just" fontAlgn="base"/>
            <a:endParaRPr lang="ro-RO" sz="2000" b="1" i="0" dirty="0">
              <a:solidFill>
                <a:srgbClr val="C00000"/>
              </a:solidFill>
              <a:effectLst/>
              <a:latin typeface="Georgia" panose="02040502050405020303" pitchFamily="18" charset="0"/>
            </a:endParaRPr>
          </a:p>
          <a:p>
            <a:pPr algn="just" fontAlgn="base"/>
            <a:r>
              <a:rPr lang="ro-RO" sz="2000" b="1" i="0" dirty="0">
                <a:solidFill>
                  <a:srgbClr val="002060"/>
                </a:solidFill>
                <a:effectLst/>
                <a:latin typeface="Georgia" panose="02040502050405020303" pitchFamily="18" charset="0"/>
              </a:rPr>
              <a:t>Pasul 1:</a:t>
            </a:r>
            <a:r>
              <a:rPr lang="ro-RO" sz="2000" b="0" i="0" dirty="0">
                <a:solidFill>
                  <a:srgbClr val="002060"/>
                </a:solidFill>
                <a:effectLst/>
                <a:latin typeface="Georgia" panose="02040502050405020303" pitchFamily="18" charset="0"/>
              </a:rPr>
              <a:t> Identifică o temă sau o porțiune din conținut care trebuie acoperită.</a:t>
            </a:r>
          </a:p>
          <a:p>
            <a:pPr algn="just" fontAlgn="base"/>
            <a:r>
              <a:rPr lang="ro-RO" sz="2000" b="1" i="0" dirty="0">
                <a:solidFill>
                  <a:srgbClr val="002060"/>
                </a:solidFill>
                <a:effectLst/>
                <a:latin typeface="Georgia" panose="02040502050405020303" pitchFamily="18" charset="0"/>
              </a:rPr>
              <a:t>Pasul 2:</a:t>
            </a:r>
            <a:r>
              <a:rPr lang="ro-RO" sz="2000" b="0" i="0" dirty="0">
                <a:solidFill>
                  <a:srgbClr val="002060"/>
                </a:solidFill>
                <a:effectLst/>
                <a:latin typeface="Georgia" panose="02040502050405020303" pitchFamily="18" charset="0"/>
              </a:rPr>
              <a:t> Planifică o secvență de lecții pentru a preda conținutul.</a:t>
            </a:r>
          </a:p>
          <a:p>
            <a:pPr algn="just" fontAlgn="base"/>
            <a:r>
              <a:rPr lang="ro-RO" sz="2000" b="1" i="0" dirty="0">
                <a:solidFill>
                  <a:srgbClr val="002060"/>
                </a:solidFill>
                <a:effectLst/>
                <a:latin typeface="Georgia" panose="02040502050405020303" pitchFamily="18" charset="0"/>
              </a:rPr>
              <a:t>Pasul 3:</a:t>
            </a:r>
            <a:r>
              <a:rPr lang="ro-RO" sz="2000" b="0" i="0" dirty="0">
                <a:solidFill>
                  <a:srgbClr val="002060"/>
                </a:solidFill>
                <a:effectLst/>
                <a:latin typeface="Georgia" panose="02040502050405020303" pitchFamily="18" charset="0"/>
              </a:rPr>
              <a:t> Creează o evaluare prin care să măsori învățarea care trebuie să se petreacă în acele lecții.</a:t>
            </a:r>
          </a:p>
          <a:p>
            <a:pPr algn="just" fontAlgn="base"/>
            <a:endParaRPr lang="ro-RO" sz="2000" b="0" i="0" dirty="0">
              <a:solidFill>
                <a:srgbClr val="002060"/>
              </a:solidFill>
              <a:effectLst/>
              <a:latin typeface="Georgia" panose="02040502050405020303" pitchFamily="18" charset="0"/>
            </a:endParaRPr>
          </a:p>
          <a:p>
            <a:pPr fontAlgn="base"/>
            <a:r>
              <a:rPr lang="ro-RO" sz="2000" b="1" i="0" dirty="0">
                <a:solidFill>
                  <a:srgbClr val="002060"/>
                </a:solidFill>
                <a:effectLst/>
                <a:latin typeface="Georgia" panose="02040502050405020303" pitchFamily="18" charset="0"/>
              </a:rPr>
              <a:t>Remarcați</a:t>
            </a:r>
            <a:r>
              <a:rPr lang="ro-RO" sz="2000" b="0" i="0" dirty="0">
                <a:solidFill>
                  <a:srgbClr val="7030A0"/>
                </a:solidFill>
                <a:effectLst/>
                <a:latin typeface="Georgia" panose="02040502050405020303" pitchFamily="18" charset="0"/>
              </a:rPr>
              <a:t> că, în această abordare </a:t>
            </a:r>
            <a:r>
              <a:rPr lang="ro-RO" sz="2000" b="0" i="1" dirty="0">
                <a:solidFill>
                  <a:srgbClr val="C00000"/>
                </a:solidFill>
                <a:effectLst/>
                <a:latin typeface="Georgia" panose="02040502050405020303" pitchFamily="18" charset="0"/>
              </a:rPr>
              <a:t>evaluarea</a:t>
            </a:r>
            <a:r>
              <a:rPr lang="ro-RO" sz="2000" b="0" i="1" dirty="0">
                <a:solidFill>
                  <a:srgbClr val="7030A0"/>
                </a:solidFill>
                <a:effectLst/>
                <a:latin typeface="Georgia" panose="02040502050405020303" pitchFamily="18" charset="0"/>
              </a:rPr>
              <a:t> </a:t>
            </a:r>
            <a:r>
              <a:rPr lang="ro-RO" sz="2000" b="0" i="1" dirty="0">
                <a:solidFill>
                  <a:srgbClr val="C00000"/>
                </a:solidFill>
                <a:effectLst/>
                <a:latin typeface="Georgia" panose="02040502050405020303" pitchFamily="18" charset="0"/>
              </a:rPr>
              <a:t>este creată după ce este planificată lecția</a:t>
            </a:r>
            <a:r>
              <a:rPr lang="ro-RO" sz="2000" b="0" i="0" dirty="0">
                <a:solidFill>
                  <a:srgbClr val="7030A0"/>
                </a:solidFill>
                <a:effectLst/>
                <a:latin typeface="Georgia" panose="02040502050405020303" pitchFamily="18" charset="0"/>
              </a:rPr>
              <a:t>. Câteodată nu este creată până ce majoritatea lecțiilor din acel capitol au avut loc deja. Evaluarea este un fel de gândire ulterioară, o verificare a faptului că elevii au fost atenți la ceea ce le-am predat.</a:t>
            </a:r>
          </a:p>
          <a:p>
            <a:endParaRPr lang="ro-RO"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Imagine 5">
            <a:extLst>
              <a:ext uri="{FF2B5EF4-FFF2-40B4-BE49-F238E27FC236}">
                <a16:creationId xmlns:a16="http://schemas.microsoft.com/office/drawing/2014/main" id="{E331EBDE-B89F-4122-9B1E-EFE3C2DB9BE2}"/>
              </a:ext>
            </a:extLst>
          </p:cNvPr>
          <p:cNvPicPr>
            <a:picLocks noChangeAspect="1"/>
          </p:cNvPicPr>
          <p:nvPr/>
        </p:nvPicPr>
        <p:blipFill>
          <a:blip r:embed="rId3"/>
          <a:stretch>
            <a:fillRect/>
          </a:stretch>
        </p:blipFill>
        <p:spPr>
          <a:xfrm>
            <a:off x="5710436" y="1700808"/>
            <a:ext cx="3433564" cy="2575173"/>
          </a:xfrm>
          <a:prstGeom prst="rect">
            <a:avLst/>
          </a:prstGeom>
        </p:spPr>
      </p:pic>
    </p:spTree>
    <p:extLst>
      <p:ext uri="{BB962C8B-B14F-4D97-AF65-F5344CB8AC3E}">
        <p14:creationId xmlns:p14="http://schemas.microsoft.com/office/powerpoint/2010/main" val="888535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698326"/>
          </a:xfrm>
          <a:solidFill>
            <a:srgbClr val="92D050"/>
          </a:solidFill>
        </p:spPr>
        <p:txBody>
          <a:bodyPr rtlCol="0">
            <a:noAutofit/>
          </a:bodyPr>
          <a:lstStyle/>
          <a:p>
            <a:pPr fontAlgn="auto">
              <a:spcAft>
                <a:spcPts val="0"/>
              </a:spcAft>
              <a:defRPr/>
            </a:pPr>
            <a:r>
              <a:rPr lang="ro-RO" sz="2400" b="1" dirty="0">
                <a:ln w="12700">
                  <a:solidFill>
                    <a:schemeClr val="accent3">
                      <a:lumMod val="75000"/>
                    </a:schemeClr>
                  </a:solidFill>
                </a:ln>
                <a:solidFill>
                  <a:srgbClr val="002060"/>
                </a:solidFill>
                <a:latin typeface="Georgia" panose="02040502050405020303" pitchFamily="18" charset="0"/>
              </a:rPr>
              <a:t>Soluția oferită de clasa inversată</a:t>
            </a:r>
            <a:endParaRPr lang="ru-RU" sz="2400" b="1" dirty="0">
              <a:ln>
                <a:solidFill>
                  <a:schemeClr val="accent3">
                    <a:lumMod val="75000"/>
                  </a:schemeClr>
                </a:solidFill>
              </a:ln>
              <a:solidFill>
                <a:srgbClr val="002060"/>
              </a:solidFill>
            </a:endParaRPr>
          </a:p>
        </p:txBody>
      </p:sp>
      <p:sp>
        <p:nvSpPr>
          <p:cNvPr id="4" name="Rectangle 1">
            <a:extLst>
              <a:ext uri="{FF2B5EF4-FFF2-40B4-BE49-F238E27FC236}">
                <a16:creationId xmlns:a16="http://schemas.microsoft.com/office/drawing/2014/main" id="{768718ED-3FAF-45B2-A109-63696759C9AB}"/>
              </a:ext>
            </a:extLst>
          </p:cNvPr>
          <p:cNvSpPr>
            <a:spLocks noChangeArrowheads="1"/>
          </p:cNvSpPr>
          <p:nvPr/>
        </p:nvSpPr>
        <p:spPr bwMode="auto">
          <a:xfrm>
            <a:off x="0" y="652046"/>
            <a:ext cx="4139952" cy="521681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4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Teoria este prezentată înainte de lecție, iar elevul poate petrece atât de mult timp studiind-o cât este nevoie – cel puțin revizuiește prelegerea de cinci ori și ia câteva note. Acest lucru face materialul mai ușor de digerat.</a:t>
            </a:r>
          </a:p>
          <a:p>
            <a:pPr marL="0" marR="0" lvl="0" indent="0" algn="l" defTabSz="914400" rtl="0" eaLnBrk="0" fontAlgn="base" latinLnBrk="0" hangingPunct="0">
              <a:lnSpc>
                <a:spcPct val="100000"/>
              </a:lnSpc>
              <a:spcBef>
                <a:spcPct val="0"/>
              </a:spcBef>
              <a:spcAft>
                <a:spcPct val="0"/>
              </a:spcAft>
              <a:buClrTx/>
              <a:buSzTx/>
              <a:buFontTx/>
              <a:buNone/>
              <a:tabLst/>
            </a:pPr>
            <a:endParaRPr lang="ro-RO" altLang="ro-RO" sz="240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ro-RO" sz="2400" dirty="0">
                <a:solidFill>
                  <a:srgbClr val="7030A0"/>
                </a:solidFill>
                <a:effectLst/>
                <a:latin typeface="Georgia" panose="02040502050405020303" pitchFamily="18" charset="0"/>
                <a:ea typeface="Calibri" panose="020F0502020204030204" pitchFamily="34" charset="0"/>
              </a:rPr>
              <a:t>Pur și simplu nu este suficient timp pentru antrenament. Și este mai important decât teoria. </a:t>
            </a:r>
            <a:r>
              <a:rPr kumimoji="0" lang="ro-RO" altLang="ro-RO" sz="2400" b="0" i="0" u="none" strike="noStrike" cap="none" normalizeH="0" baseline="0" dirty="0">
                <a:ln>
                  <a:noFill/>
                </a:ln>
                <a:solidFill>
                  <a:srgbClr val="7030A0"/>
                </a:solidFill>
                <a:effectLst/>
                <a:latin typeface="Georgia" panose="02040502050405020303" pitchFamily="18" charset="0"/>
              </a:rPr>
              <a:t> </a:t>
            </a:r>
          </a:p>
        </p:txBody>
      </p:sp>
      <p:pic>
        <p:nvPicPr>
          <p:cNvPr id="6" name="Imagine 5">
            <a:extLst>
              <a:ext uri="{FF2B5EF4-FFF2-40B4-BE49-F238E27FC236}">
                <a16:creationId xmlns:a16="http://schemas.microsoft.com/office/drawing/2014/main" id="{B23CD8A1-5294-4B81-8E98-F8ECCC80E1BC}"/>
              </a:ext>
            </a:extLst>
          </p:cNvPr>
          <p:cNvPicPr>
            <a:picLocks noChangeAspect="1"/>
          </p:cNvPicPr>
          <p:nvPr/>
        </p:nvPicPr>
        <p:blipFill>
          <a:blip r:embed="rId3"/>
          <a:stretch>
            <a:fillRect/>
          </a:stretch>
        </p:blipFill>
        <p:spPr>
          <a:xfrm>
            <a:off x="4283968" y="980728"/>
            <a:ext cx="4752528" cy="4312480"/>
          </a:xfrm>
          <a:prstGeom prst="rect">
            <a:avLst/>
          </a:prstGeom>
        </p:spPr>
      </p:pic>
    </p:spTree>
    <p:extLst>
      <p:ext uri="{BB962C8B-B14F-4D97-AF65-F5344CB8AC3E}">
        <p14:creationId xmlns:p14="http://schemas.microsoft.com/office/powerpoint/2010/main" val="227116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626318"/>
          </a:xfrm>
          <a:solidFill>
            <a:srgbClr val="92D050"/>
          </a:solidFill>
        </p:spPr>
        <p:txBody>
          <a:bodyPr rtlCol="0">
            <a:noAutofit/>
          </a:bodyPr>
          <a:lstStyle/>
          <a:p>
            <a:pPr fontAlgn="auto">
              <a:spcAft>
                <a:spcPts val="0"/>
              </a:spcAft>
              <a:defRPr/>
            </a:pPr>
            <a:r>
              <a:rPr lang="ro-RO" sz="3200" b="1" dirty="0">
                <a:solidFill>
                  <a:srgbClr val="002060"/>
                </a:solidFill>
                <a:latin typeface="Georgia" panose="02040502050405020303" pitchFamily="18" charset="0"/>
                <a:ea typeface="Calibri" panose="020F0502020204030204" pitchFamily="34" charset="0"/>
              </a:rPr>
              <a:t>Mai mult timp pentru exersare</a:t>
            </a:r>
            <a:endParaRPr lang="ru-RU" sz="3200" b="1" dirty="0">
              <a:ln>
                <a:solidFill>
                  <a:schemeClr val="accent3">
                    <a:lumMod val="75000"/>
                  </a:schemeClr>
                </a:solidFill>
              </a:ln>
              <a:solidFill>
                <a:srgbClr val="002060"/>
              </a:solidFill>
              <a:latin typeface="Georgia" panose="02040502050405020303" pitchFamily="18" charset="0"/>
            </a:endParaRPr>
          </a:p>
        </p:txBody>
      </p:sp>
      <p:sp>
        <p:nvSpPr>
          <p:cNvPr id="4" name="Rectangle 1">
            <a:extLst>
              <a:ext uri="{FF2B5EF4-FFF2-40B4-BE49-F238E27FC236}">
                <a16:creationId xmlns:a16="http://schemas.microsoft.com/office/drawing/2014/main" id="{5E4E405C-C958-40A5-98B0-044F842EC0A7}"/>
              </a:ext>
            </a:extLst>
          </p:cNvPr>
          <p:cNvSpPr>
            <a:spLocks noChangeArrowheads="1"/>
          </p:cNvSpPr>
          <p:nvPr/>
        </p:nvSpPr>
        <p:spPr bwMode="auto">
          <a:xfrm>
            <a:off x="107504" y="813767"/>
            <a:ext cx="3687216" cy="484748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2400" b="0" i="0" u="none" strike="noStrike" cap="none" normalizeH="0" baseline="0" dirty="0">
                <a:ln>
                  <a:noFill/>
                </a:ln>
                <a:solidFill>
                  <a:srgbClr val="002060"/>
                </a:solidFill>
                <a:effectLst/>
                <a:latin typeface="Georgia" panose="02040502050405020303" pitchFamily="18" charset="0"/>
                <a:ea typeface="Times New Roman" panose="02020603050405020304" pitchFamily="18" charset="0"/>
                <a:cs typeface="Times New Roman" panose="02020603050405020304" pitchFamily="18" charset="0"/>
              </a:rPr>
              <a:t>Soluția oferită de clasă inversată este că fiecare lecție este dedicată practicării. Elevii nu au întrebări despre cum să rezolve problemele la teme, pentru că fiecare este rezolvat împreună cu profesorul în clasă. Rezultatul este că studenții sunt capabili să aplice cunoștințele în practică.</a:t>
            </a:r>
            <a:r>
              <a:rPr kumimoji="0" lang="ro-RO" altLang="ro-RO" sz="2400" b="0" i="0" u="none" strike="noStrike" cap="none" normalizeH="0" baseline="0" dirty="0">
                <a:ln>
                  <a:noFill/>
                </a:ln>
                <a:solidFill>
                  <a:srgbClr val="002060"/>
                </a:solidFill>
                <a:effectLst/>
                <a:latin typeface="Georgia" panose="02040502050405020303" pitchFamily="18" charset="0"/>
              </a:rPr>
              <a:t> </a:t>
            </a:r>
          </a:p>
        </p:txBody>
      </p:sp>
      <p:pic>
        <p:nvPicPr>
          <p:cNvPr id="6" name="Imagine 5">
            <a:extLst>
              <a:ext uri="{FF2B5EF4-FFF2-40B4-BE49-F238E27FC236}">
                <a16:creationId xmlns:a16="http://schemas.microsoft.com/office/drawing/2014/main" id="{67D56193-F833-4B2E-8782-E5D85951F37D}"/>
              </a:ext>
            </a:extLst>
          </p:cNvPr>
          <p:cNvPicPr>
            <a:picLocks noChangeAspect="1"/>
          </p:cNvPicPr>
          <p:nvPr/>
        </p:nvPicPr>
        <p:blipFill>
          <a:blip r:embed="rId3"/>
          <a:stretch>
            <a:fillRect/>
          </a:stretch>
        </p:blipFill>
        <p:spPr>
          <a:xfrm>
            <a:off x="4097390" y="813767"/>
            <a:ext cx="5029833" cy="4464496"/>
          </a:xfrm>
          <a:prstGeom prst="rect">
            <a:avLst/>
          </a:prstGeom>
        </p:spPr>
      </p:pic>
    </p:spTree>
    <p:extLst>
      <p:ext uri="{BB962C8B-B14F-4D97-AF65-F5344CB8AC3E}">
        <p14:creationId xmlns:p14="http://schemas.microsoft.com/office/powerpoint/2010/main" val="2666861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7638"/>
            <a:ext cx="9164688" cy="770334"/>
          </a:xfrm>
          <a:solidFill>
            <a:srgbClr val="92D050"/>
          </a:solidFill>
        </p:spPr>
        <p:txBody>
          <a:bodyPr rtlCol="0">
            <a:noAutofit/>
          </a:bodyPr>
          <a:lstStyle/>
          <a:p>
            <a:pPr fontAlgn="auto">
              <a:spcAft>
                <a:spcPts val="0"/>
              </a:spcAft>
              <a:defRPr/>
            </a:pPr>
            <a:r>
              <a:rPr lang="ro-RO" sz="3200" b="1" dirty="0">
                <a:ln>
                  <a:solidFill>
                    <a:schemeClr val="accent3">
                      <a:lumMod val="75000"/>
                    </a:schemeClr>
                  </a:solidFill>
                </a:ln>
                <a:solidFill>
                  <a:srgbClr val="002060"/>
                </a:solidFill>
                <a:latin typeface="Georgia" panose="02040502050405020303" pitchFamily="18" charset="0"/>
              </a:rPr>
              <a:t>Clasa inversată</a:t>
            </a:r>
            <a:endParaRPr lang="ru-RU" sz="3200" b="1" dirty="0">
              <a:ln>
                <a:solidFill>
                  <a:schemeClr val="accent3">
                    <a:lumMod val="75000"/>
                  </a:schemeClr>
                </a:solidFill>
              </a:ln>
              <a:solidFill>
                <a:srgbClr val="002060"/>
              </a:solidFill>
              <a:latin typeface="Georgia" panose="02040502050405020303" pitchFamily="18" charset="0"/>
            </a:endParaRPr>
          </a:p>
        </p:txBody>
      </p:sp>
      <p:pic>
        <p:nvPicPr>
          <p:cNvPr id="7" name="Imagine 6">
            <a:extLst>
              <a:ext uri="{FF2B5EF4-FFF2-40B4-BE49-F238E27FC236}">
                <a16:creationId xmlns:a16="http://schemas.microsoft.com/office/drawing/2014/main" id="{17E6A058-5181-44DC-A583-2D1D393D1D63}"/>
              </a:ext>
            </a:extLst>
          </p:cNvPr>
          <p:cNvPicPr>
            <a:picLocks noChangeAspect="1"/>
          </p:cNvPicPr>
          <p:nvPr/>
        </p:nvPicPr>
        <p:blipFill>
          <a:blip r:embed="rId3"/>
          <a:stretch>
            <a:fillRect/>
          </a:stretch>
        </p:blipFill>
        <p:spPr>
          <a:xfrm>
            <a:off x="467544" y="704776"/>
            <a:ext cx="8496944" cy="4969745"/>
          </a:xfrm>
          <a:prstGeom prst="rect">
            <a:avLst/>
          </a:prstGeom>
        </p:spPr>
      </p:pic>
      <p:pic>
        <p:nvPicPr>
          <p:cNvPr id="4" name="Imagine 3">
            <a:extLst>
              <a:ext uri="{FF2B5EF4-FFF2-40B4-BE49-F238E27FC236}">
                <a16:creationId xmlns:a16="http://schemas.microsoft.com/office/drawing/2014/main" id="{734326D7-1958-41B4-9A11-586FE5AC9D92}"/>
              </a:ext>
            </a:extLst>
          </p:cNvPr>
          <p:cNvPicPr>
            <a:picLocks noChangeAspect="1"/>
          </p:cNvPicPr>
          <p:nvPr/>
        </p:nvPicPr>
        <p:blipFill>
          <a:blip r:embed="rId4"/>
          <a:stretch>
            <a:fillRect/>
          </a:stretch>
        </p:blipFill>
        <p:spPr>
          <a:xfrm>
            <a:off x="23360" y="1268760"/>
            <a:ext cx="9097280" cy="4320480"/>
          </a:xfrm>
          <a:prstGeom prst="rect">
            <a:avLst/>
          </a:prstGeom>
        </p:spPr>
      </p:pic>
    </p:spTree>
    <p:extLst>
      <p:ext uri="{BB962C8B-B14F-4D97-AF65-F5344CB8AC3E}">
        <p14:creationId xmlns:p14="http://schemas.microsoft.com/office/powerpoint/2010/main" val="721674402"/>
      </p:ext>
    </p:extLst>
  </p:cSld>
  <p:clrMapOvr>
    <a:masterClrMapping/>
  </p:clrMapOvr>
</p:sld>
</file>

<file path=ppt/theme/theme1.xml><?xml version="1.0" encoding="utf-8"?>
<a:theme xmlns:a="http://schemas.openxmlformats.org/drawingml/2006/main" name="Тема Office">
  <a:themeElements>
    <a:clrScheme name="Кубики">
      <a:dk1>
        <a:srgbClr val="92D050"/>
      </a:dk1>
      <a:lt1>
        <a:srgbClr val="FFFFFF"/>
      </a:lt1>
      <a:dk2>
        <a:srgbClr val="92D050"/>
      </a:dk2>
      <a:lt2>
        <a:srgbClr val="EBF1DD"/>
      </a:lt2>
      <a:accent1>
        <a:srgbClr val="76923C"/>
      </a:accent1>
      <a:accent2>
        <a:srgbClr val="FFC000"/>
      </a:accent2>
      <a:accent3>
        <a:srgbClr val="586D2C"/>
      </a:accent3>
      <a:accent4>
        <a:srgbClr val="5F497A"/>
      </a:accent4>
      <a:accent5>
        <a:srgbClr val="0070C0"/>
      </a:accent5>
      <a:accent6>
        <a:srgbClr val="00B050"/>
      </a:accent6>
      <a:hlink>
        <a:srgbClr val="3F3FFF"/>
      </a:hlink>
      <a:folHlink>
        <a:srgbClr val="7030A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ВС геом ВЕРНО ЛИ</Template>
  <TotalTime>2124</TotalTime>
  <Words>931</Words>
  <Application>Microsoft Office PowerPoint</Application>
  <PresentationFormat>Expunere pe ecran (4:3)</PresentationFormat>
  <Paragraphs>51</Paragraphs>
  <Slides>19</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19</vt:i4>
      </vt:variant>
    </vt:vector>
  </HeadingPairs>
  <TitlesOfParts>
    <vt:vector size="24" baseType="lpstr">
      <vt:lpstr>Arial</vt:lpstr>
      <vt:lpstr>Calibri</vt:lpstr>
      <vt:lpstr>Georgia</vt:lpstr>
      <vt:lpstr>Wingdings</vt:lpstr>
      <vt:lpstr>Тема Office</vt:lpstr>
      <vt:lpstr>Ce este o clasă inversată  și cum funcționează</vt:lpstr>
      <vt:lpstr>Esența modelului de învățare în clasa inversată</vt:lpstr>
      <vt:lpstr>Proiectează invers !</vt:lpstr>
      <vt:lpstr>Proiectează invers !</vt:lpstr>
      <vt:lpstr>Argument !</vt:lpstr>
      <vt:lpstr>Planificarea tradițională</vt:lpstr>
      <vt:lpstr>Soluția oferită de clasa inversată</vt:lpstr>
      <vt:lpstr>Mai mult timp pentru exersare</vt:lpstr>
      <vt:lpstr>Clasa inversată</vt:lpstr>
      <vt:lpstr>Clasa inversată</vt:lpstr>
      <vt:lpstr>Clasa inversată</vt:lpstr>
      <vt:lpstr>Clasa inversată – acasă și la școală</vt:lpstr>
      <vt:lpstr>Clasa inversată – rezultate decente</vt:lpstr>
      <vt:lpstr>Avantaje și dezavantaje</vt:lpstr>
      <vt:lpstr>Avantaje și dezavantaje</vt:lpstr>
      <vt:lpstr>REZUMAT</vt:lpstr>
      <vt:lpstr>Concluzie</vt:lpstr>
      <vt:lpstr>Exemplu</vt:lpstr>
      <vt:lpstr>DA     Decideți Dumneavoastră !      NU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ЧЕТЫРЁХУГОЛЬНИКИ</dc:title>
  <dc:creator>Мартюшева Надежда Николаевна</dc:creator>
  <cp:lastModifiedBy>Victor Ciuvaga</cp:lastModifiedBy>
  <cp:revision>64</cp:revision>
  <dcterms:created xsi:type="dcterms:W3CDTF">2016-11-08T03:54:35Z</dcterms:created>
  <dcterms:modified xsi:type="dcterms:W3CDTF">2022-03-13T13:46:25Z</dcterms:modified>
</cp:coreProperties>
</file>