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097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441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6754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621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71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7942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4627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956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840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605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007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62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03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89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69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1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2007 году запустили Всемирную неделю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помощи голодающим. Работники почти 35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тысяч ресторанов по всему миру (KFC, </a:t>
            </a:r>
            <a:r>
              <a:rPr lang="ru-RU" sz="7200" dirty="0" err="1">
                <a:latin typeface="Corbel" panose="020B0503020204020204" pitchFamily="34" charset="0"/>
              </a:rPr>
              <a:t>Pizza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Hut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r>
              <a:rPr lang="ru-RU" sz="7200" dirty="0" err="1">
                <a:latin typeface="Corbel" panose="020B0503020204020204" pitchFamily="34" charset="0"/>
              </a:rPr>
              <a:t>Taco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Bell</a:t>
            </a:r>
            <a:r>
              <a:rPr lang="ru-RU" sz="7200" dirty="0">
                <a:latin typeface="Corbel" panose="020B0503020204020204" pitchFamily="34" charset="0"/>
              </a:rPr>
              <a:t> и другие) пожертвовали около 4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миллионов ИХ. В начале прошлого века люди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добились, чтобы число ИХ равнялось 40. </a:t>
            </a:r>
          </a:p>
          <a:p>
            <a:pPr fontAlgn="base"/>
            <a:r>
              <a:rPr lang="ru-RU" sz="7200" b="1">
                <a:latin typeface="Corbel" panose="020B0503020204020204" pitchFamily="34" charset="0"/>
              </a:rPr>
              <a:t>Назовите ИХ.</a:t>
            </a:r>
            <a:endParaRPr lang="ru-RU" sz="72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74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одном из рисунков, созданных ко </a:t>
            </a:r>
            <a:r>
              <a:rPr lang="ru-RU" sz="7200" dirty="0" smtClean="0">
                <a:latin typeface="Corbel" panose="020B0503020204020204" pitchFamily="34" charset="0"/>
              </a:rPr>
              <a:t>Дню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продовольствия</a:t>
            </a:r>
            <a:r>
              <a:rPr lang="ru-RU" sz="7200" dirty="0">
                <a:latin typeface="Corbel" panose="020B0503020204020204" pitchFamily="34" charset="0"/>
              </a:rPr>
              <a:t>, люди складывают </a:t>
            </a:r>
            <a:r>
              <a:rPr lang="ru-RU" sz="7200" dirty="0" smtClean="0">
                <a:latin typeface="Corbel" panose="020B0503020204020204" pitchFamily="34" charset="0"/>
              </a:rPr>
              <a:t>овощи,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рыбу</a:t>
            </a:r>
            <a:r>
              <a:rPr lang="ru-RU" sz="7200" dirty="0">
                <a:latin typeface="Corbel" panose="020B0503020204020204" pitchFamily="34" charset="0"/>
              </a:rPr>
              <a:t>, фрукты в Землю, как в НЕЁ. </a:t>
            </a:r>
            <a:r>
              <a:rPr lang="ru-RU" sz="7200" dirty="0" smtClean="0">
                <a:latin typeface="Corbel" panose="020B0503020204020204" pitchFamily="34" charset="0"/>
              </a:rPr>
              <a:t>Видимо,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рассчитывают </a:t>
            </a:r>
            <a:r>
              <a:rPr lang="ru-RU" sz="7200" dirty="0">
                <a:latin typeface="Corbel" panose="020B0503020204020204" pitchFamily="34" charset="0"/>
              </a:rPr>
              <a:t>накопить достаточно,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всем </a:t>
            </a:r>
            <a:r>
              <a:rPr lang="ru-RU" sz="7200" dirty="0">
                <a:latin typeface="Corbel" panose="020B0503020204020204" pitchFamily="34" charset="0"/>
              </a:rPr>
              <a:t>хватило.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виде какого </a:t>
            </a:r>
            <a:r>
              <a:rPr lang="ru-RU" sz="7200" b="1" dirty="0" smtClean="0">
                <a:latin typeface="Corbel" panose="020B0503020204020204" pitchFamily="34" charset="0"/>
              </a:rPr>
              <a:t>животного обычно </a:t>
            </a:r>
            <a:r>
              <a:rPr lang="ru-RU" sz="7200" b="1" dirty="0">
                <a:latin typeface="Corbel" panose="020B0503020204020204" pitchFamily="34" charset="0"/>
              </a:rPr>
              <a:t>делают ЕЁ?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одном из рисунков, созданных ко </a:t>
            </a:r>
            <a:r>
              <a:rPr lang="ru-RU" sz="7200" dirty="0" smtClean="0">
                <a:latin typeface="Corbel" panose="020B0503020204020204" pitchFamily="34" charset="0"/>
              </a:rPr>
              <a:t>Дню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продовольствия</a:t>
            </a:r>
            <a:r>
              <a:rPr lang="ru-RU" sz="7200" dirty="0">
                <a:latin typeface="Corbel" panose="020B0503020204020204" pitchFamily="34" charset="0"/>
              </a:rPr>
              <a:t>, люди складывают </a:t>
            </a:r>
            <a:r>
              <a:rPr lang="ru-RU" sz="7200" dirty="0" smtClean="0">
                <a:latin typeface="Corbel" panose="020B0503020204020204" pitchFamily="34" charset="0"/>
              </a:rPr>
              <a:t>овощи,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рыбу</a:t>
            </a:r>
            <a:r>
              <a:rPr lang="ru-RU" sz="7200" dirty="0">
                <a:latin typeface="Corbel" panose="020B0503020204020204" pitchFamily="34" charset="0"/>
              </a:rPr>
              <a:t>, фрукты в Землю, как в НЕЁ. </a:t>
            </a:r>
            <a:r>
              <a:rPr lang="ru-RU" sz="7200" dirty="0" smtClean="0">
                <a:latin typeface="Corbel" panose="020B0503020204020204" pitchFamily="34" charset="0"/>
              </a:rPr>
              <a:t>Видимо,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рассчитывают </a:t>
            </a:r>
            <a:r>
              <a:rPr lang="ru-RU" sz="7200" dirty="0">
                <a:latin typeface="Corbel" panose="020B0503020204020204" pitchFamily="34" charset="0"/>
              </a:rPr>
              <a:t>накопить достаточно, </a:t>
            </a:r>
            <a:r>
              <a:rPr lang="ru-RU" sz="7200" dirty="0" smtClean="0">
                <a:latin typeface="Corbel" panose="020B0503020204020204" pitchFamily="34" charset="0"/>
              </a:rPr>
              <a:t>чтобы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всем </a:t>
            </a:r>
            <a:r>
              <a:rPr lang="ru-RU" sz="7200" dirty="0">
                <a:latin typeface="Corbel" panose="020B0503020204020204" pitchFamily="34" charset="0"/>
              </a:rPr>
              <a:t>хватило.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виде какого </a:t>
            </a:r>
            <a:r>
              <a:rPr lang="ru-RU" sz="7200" b="1" dirty="0" smtClean="0">
                <a:latin typeface="Corbel" panose="020B0503020204020204" pitchFamily="34" charset="0"/>
              </a:rPr>
              <a:t>животного обычно </a:t>
            </a:r>
            <a:r>
              <a:rPr lang="ru-RU" sz="7200" b="1" dirty="0">
                <a:latin typeface="Corbel" panose="020B0503020204020204" pitchFamily="34" charset="0"/>
              </a:rPr>
              <a:t>делают ЕЁ?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482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UNICEF стремится обеспечить доступ </a:t>
            </a:r>
            <a:r>
              <a:rPr lang="ru-RU" sz="7200" dirty="0" smtClean="0">
                <a:latin typeface="Corbel" panose="020B0503020204020204" pitchFamily="34" charset="0"/>
              </a:rPr>
              <a:t>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безопасной </a:t>
            </a:r>
            <a:r>
              <a:rPr lang="ru-RU" sz="7200" dirty="0">
                <a:latin typeface="Corbel" panose="020B0503020204020204" pitchFamily="34" charset="0"/>
              </a:rPr>
              <a:t>и питательной еде. </a:t>
            </a:r>
            <a:r>
              <a:rPr lang="ru-RU" sz="7200" dirty="0" smtClean="0">
                <a:latin typeface="Corbel" panose="020B0503020204020204" pitchFamily="34" charset="0"/>
              </a:rPr>
              <a:t>Это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иллюстрируют </a:t>
            </a:r>
            <a:r>
              <a:rPr lang="ru-RU" sz="7200" dirty="0">
                <a:latin typeface="Corbel" panose="020B0503020204020204" pitchFamily="34" charset="0"/>
              </a:rPr>
              <a:t>пшеницей, ФОСФОРОМ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КАРОТИНОМ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продукты </a:t>
            </a:r>
            <a:r>
              <a:rPr lang="ru-RU" sz="7200" b="1" dirty="0" smtClean="0">
                <a:latin typeface="Corbel" panose="020B0503020204020204" pitchFamily="34" charset="0"/>
              </a:rPr>
              <a:t>питания мы </a:t>
            </a:r>
            <a:r>
              <a:rPr lang="ru-RU" sz="7200" b="1" dirty="0">
                <a:latin typeface="Corbel" panose="020B0503020204020204" pitchFamily="34" charset="0"/>
              </a:rPr>
              <a:t>заменили?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UNICEF стремится обеспечить доступ </a:t>
            </a:r>
            <a:r>
              <a:rPr lang="ru-RU" sz="7200" dirty="0" smtClean="0">
                <a:latin typeface="Corbel" panose="020B0503020204020204" pitchFamily="34" charset="0"/>
              </a:rPr>
              <a:t>к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безопасной </a:t>
            </a:r>
            <a:r>
              <a:rPr lang="ru-RU" sz="7200" dirty="0">
                <a:latin typeface="Corbel" panose="020B0503020204020204" pitchFamily="34" charset="0"/>
              </a:rPr>
              <a:t>и питательной еде. </a:t>
            </a:r>
            <a:r>
              <a:rPr lang="ru-RU" sz="7200" dirty="0" smtClean="0">
                <a:latin typeface="Corbel" panose="020B0503020204020204" pitchFamily="34" charset="0"/>
              </a:rPr>
              <a:t>Это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иллюстрируют </a:t>
            </a:r>
            <a:r>
              <a:rPr lang="ru-RU" sz="7200" dirty="0">
                <a:latin typeface="Corbel" panose="020B0503020204020204" pitchFamily="34" charset="0"/>
              </a:rPr>
              <a:t>пшеницей, ФОСФОРОМ </a:t>
            </a:r>
            <a:r>
              <a:rPr lang="ru-RU" sz="7200" dirty="0" smtClean="0">
                <a:latin typeface="Corbel" panose="020B0503020204020204" pitchFamily="34" charset="0"/>
              </a:rPr>
              <a:t>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КАРОТИНОМ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Какие </a:t>
            </a:r>
            <a:r>
              <a:rPr lang="ru-RU" sz="7200" b="1" dirty="0">
                <a:latin typeface="Corbel" panose="020B0503020204020204" pitchFamily="34" charset="0"/>
              </a:rPr>
              <a:t>продукты </a:t>
            </a:r>
            <a:r>
              <a:rPr lang="ru-RU" sz="7200" b="1" dirty="0" smtClean="0">
                <a:latin typeface="Corbel" panose="020B0503020204020204" pitchFamily="34" charset="0"/>
              </a:rPr>
              <a:t>питания мы </a:t>
            </a:r>
            <a:r>
              <a:rPr lang="ru-RU" sz="7200" b="1" dirty="0">
                <a:latin typeface="Corbel" panose="020B0503020204020204" pitchFamily="34" charset="0"/>
              </a:rPr>
              <a:t>заменили?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59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Вспомним мифологию!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арене «Голодных </a:t>
            </a:r>
            <a:r>
              <a:rPr lang="ru-RU" sz="7200" dirty="0">
                <a:latin typeface="Corbel" panose="020B0503020204020204" pitchFamily="34" charset="0"/>
              </a:rPr>
              <a:t>игр» есть место,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котором можно </a:t>
            </a:r>
            <a:r>
              <a:rPr lang="ru-RU" sz="7200" dirty="0">
                <a:latin typeface="Corbel" panose="020B0503020204020204" pitchFamily="34" charset="0"/>
              </a:rPr>
              <a:t>найти оружие, </a:t>
            </a:r>
            <a:r>
              <a:rPr lang="ru-RU" sz="7200" dirty="0" smtClean="0">
                <a:latin typeface="Corbel" panose="020B0503020204020204" pitchFamily="34" charset="0"/>
              </a:rPr>
              <a:t>лекарства,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пропитание </a:t>
            </a:r>
            <a:r>
              <a:rPr lang="ru-RU" sz="7200" dirty="0">
                <a:latin typeface="Corbel" panose="020B0503020204020204" pitchFamily="34" charset="0"/>
              </a:rPr>
              <a:t>и многое другое. В книге </a:t>
            </a:r>
            <a:r>
              <a:rPr lang="ru-RU" sz="7200" dirty="0" smtClean="0">
                <a:latin typeface="Corbel" panose="020B0503020204020204" pitchFamily="34" charset="0"/>
              </a:rPr>
              <a:t>это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место </a:t>
            </a:r>
            <a:r>
              <a:rPr lang="ru-RU" sz="7200" dirty="0">
                <a:latin typeface="Corbel" panose="020B0503020204020204" pitchFamily="34" charset="0"/>
              </a:rPr>
              <a:t>описано как большой </a:t>
            </a:r>
            <a:r>
              <a:rPr lang="ru-RU" sz="7200" dirty="0" smtClean="0">
                <a:latin typeface="Corbel" panose="020B0503020204020204" pitchFamily="34" charset="0"/>
              </a:rPr>
              <a:t>изогнутый конус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 </a:t>
            </a:r>
            <a:r>
              <a:rPr lang="ru-RU" sz="7200" b="1" dirty="0">
                <a:latin typeface="Corbel" panose="020B0503020204020204" pitchFamily="34" charset="0"/>
              </a:rPr>
              <a:t>оно называется?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Вспомним мифологию!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арене «Голодных </a:t>
            </a:r>
            <a:r>
              <a:rPr lang="ru-RU" sz="7200" dirty="0">
                <a:latin typeface="Corbel" panose="020B0503020204020204" pitchFamily="34" charset="0"/>
              </a:rPr>
              <a:t>игр» есть место,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котором можно </a:t>
            </a:r>
            <a:r>
              <a:rPr lang="ru-RU" sz="7200" dirty="0">
                <a:latin typeface="Corbel" panose="020B0503020204020204" pitchFamily="34" charset="0"/>
              </a:rPr>
              <a:t>найти оружие, </a:t>
            </a:r>
            <a:r>
              <a:rPr lang="ru-RU" sz="7200" dirty="0" smtClean="0">
                <a:latin typeface="Corbel" panose="020B0503020204020204" pitchFamily="34" charset="0"/>
              </a:rPr>
              <a:t>лекарства,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пропитание </a:t>
            </a:r>
            <a:r>
              <a:rPr lang="ru-RU" sz="7200" dirty="0">
                <a:latin typeface="Corbel" panose="020B0503020204020204" pitchFamily="34" charset="0"/>
              </a:rPr>
              <a:t>и многое другое. В книге </a:t>
            </a:r>
            <a:r>
              <a:rPr lang="ru-RU" sz="7200" dirty="0" smtClean="0">
                <a:latin typeface="Corbel" panose="020B0503020204020204" pitchFamily="34" charset="0"/>
              </a:rPr>
              <a:t>это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место </a:t>
            </a:r>
            <a:r>
              <a:rPr lang="ru-RU" sz="7200" dirty="0">
                <a:latin typeface="Corbel" panose="020B0503020204020204" pitchFamily="34" charset="0"/>
              </a:rPr>
              <a:t>описано как большой </a:t>
            </a:r>
            <a:r>
              <a:rPr lang="ru-RU" sz="7200" dirty="0" smtClean="0">
                <a:latin typeface="Corbel" panose="020B0503020204020204" pitchFamily="34" charset="0"/>
              </a:rPr>
              <a:t>изогнутый конус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 </a:t>
            </a:r>
            <a:r>
              <a:rPr lang="ru-RU" sz="7200" b="1" dirty="0">
                <a:latin typeface="Corbel" panose="020B0503020204020204" pitchFamily="34" charset="0"/>
              </a:rPr>
              <a:t>оно называется?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1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Вспомним мифологию!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арене «Голодных </a:t>
            </a:r>
            <a:r>
              <a:rPr lang="ru-RU" sz="7200" dirty="0">
                <a:latin typeface="Corbel" panose="020B0503020204020204" pitchFamily="34" charset="0"/>
              </a:rPr>
              <a:t>игр» есть место, в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котором можно </a:t>
            </a:r>
            <a:r>
              <a:rPr lang="ru-RU" sz="7200" dirty="0">
                <a:latin typeface="Corbel" panose="020B0503020204020204" pitchFamily="34" charset="0"/>
              </a:rPr>
              <a:t>найти оружие, </a:t>
            </a:r>
            <a:r>
              <a:rPr lang="ru-RU" sz="7200" dirty="0" smtClean="0">
                <a:latin typeface="Corbel" panose="020B0503020204020204" pitchFamily="34" charset="0"/>
              </a:rPr>
              <a:t>лекарства,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пропитание </a:t>
            </a:r>
            <a:r>
              <a:rPr lang="ru-RU" sz="7200" dirty="0">
                <a:latin typeface="Corbel" panose="020B0503020204020204" pitchFamily="34" charset="0"/>
              </a:rPr>
              <a:t>и многое другое. В книге </a:t>
            </a:r>
            <a:r>
              <a:rPr lang="ru-RU" sz="7200" dirty="0" smtClean="0">
                <a:latin typeface="Corbel" panose="020B0503020204020204" pitchFamily="34" charset="0"/>
              </a:rPr>
              <a:t>это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место </a:t>
            </a:r>
            <a:r>
              <a:rPr lang="ru-RU" sz="7200" dirty="0">
                <a:latin typeface="Corbel" panose="020B0503020204020204" pitchFamily="34" charset="0"/>
              </a:rPr>
              <a:t>описано как большой </a:t>
            </a:r>
            <a:r>
              <a:rPr lang="ru-RU" sz="7200" dirty="0" smtClean="0">
                <a:latin typeface="Corbel" panose="020B0503020204020204" pitchFamily="34" charset="0"/>
              </a:rPr>
              <a:t>изогнутый конус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 </a:t>
            </a:r>
            <a:r>
              <a:rPr lang="ru-RU" sz="7200" b="1" dirty="0">
                <a:latin typeface="Corbel" panose="020B0503020204020204" pitchFamily="34" charset="0"/>
              </a:rPr>
              <a:t>оно называется?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3"/>
            <a:ext cx="20104100" cy="34719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1083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6400" dirty="0" smtClean="0">
                <a:latin typeface="Corbel" panose="020B0503020204020204" pitchFamily="34" charset="0"/>
              </a:rPr>
              <a:t>В </a:t>
            </a:r>
            <a:r>
              <a:rPr lang="ru-RU" sz="6400" dirty="0">
                <a:latin typeface="Corbel" panose="020B0503020204020204" pitchFamily="34" charset="0"/>
              </a:rPr>
              <a:t>одной истории рассказывается о трёх </a:t>
            </a:r>
            <a:r>
              <a:rPr lang="ru-RU" sz="6400" dirty="0" smtClean="0">
                <a:latin typeface="Corbel" panose="020B0503020204020204" pitchFamily="34" charset="0"/>
              </a:rPr>
              <a:t>японцах,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которые </a:t>
            </a:r>
            <a:r>
              <a:rPr lang="ru-RU" sz="6400" dirty="0">
                <a:latin typeface="Corbel" panose="020B0503020204020204" pitchFamily="34" charset="0"/>
              </a:rPr>
              <a:t>приготовили ЕЁ и часть отдали нищему.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Через некоторое </a:t>
            </a:r>
            <a:r>
              <a:rPr lang="ru-RU" sz="6400" dirty="0">
                <a:latin typeface="Corbel" panose="020B0503020204020204" pitchFamily="34" charset="0"/>
              </a:rPr>
              <a:t>время они увидели </a:t>
            </a:r>
            <a:r>
              <a:rPr lang="ru-RU" sz="6400" dirty="0" smtClean="0">
                <a:latin typeface="Corbel" panose="020B0503020204020204" pitchFamily="34" charset="0"/>
              </a:rPr>
              <a:t>бедняка,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удостоверились</a:t>
            </a:r>
            <a:r>
              <a:rPr lang="ru-RU" sz="6400" dirty="0">
                <a:latin typeface="Corbel" panose="020B0503020204020204" pitchFamily="34" charset="0"/>
              </a:rPr>
              <a:t>, что с ним все в порядке, и </a:t>
            </a:r>
            <a:r>
              <a:rPr lang="ru-RU" sz="6400" dirty="0" smtClean="0">
                <a:latin typeface="Corbel" panose="020B0503020204020204" pitchFamily="34" charset="0"/>
              </a:rPr>
              <a:t>съели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оставшуюся </a:t>
            </a:r>
            <a:r>
              <a:rPr lang="ru-RU" sz="6400" dirty="0">
                <a:latin typeface="Corbel" panose="020B0503020204020204" pitchFamily="34" charset="0"/>
              </a:rPr>
              <a:t>часть. Только после этого хитрый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бедняк достал </a:t>
            </a:r>
            <a:r>
              <a:rPr lang="ru-RU" sz="6400" dirty="0">
                <a:latin typeface="Corbel" panose="020B0503020204020204" pitchFamily="34" charset="0"/>
              </a:rPr>
              <a:t>свою спрятанную порцию и тоже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начал есть.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400" b="1" dirty="0">
                <a:latin typeface="Corbel" panose="020B0503020204020204" pitchFamily="34" charset="0"/>
              </a:rPr>
              <a:t>ЕЁ.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6400" dirty="0" smtClean="0">
                <a:latin typeface="Corbel" panose="020B0503020204020204" pitchFamily="34" charset="0"/>
              </a:rPr>
              <a:t>В </a:t>
            </a:r>
            <a:r>
              <a:rPr lang="ru-RU" sz="6400" dirty="0">
                <a:latin typeface="Corbel" panose="020B0503020204020204" pitchFamily="34" charset="0"/>
              </a:rPr>
              <a:t>одной истории рассказывается о трёх </a:t>
            </a:r>
            <a:r>
              <a:rPr lang="ru-RU" sz="6400" dirty="0" smtClean="0">
                <a:latin typeface="Corbel" panose="020B0503020204020204" pitchFamily="34" charset="0"/>
              </a:rPr>
              <a:t>японцах,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которые </a:t>
            </a:r>
            <a:r>
              <a:rPr lang="ru-RU" sz="6400" dirty="0">
                <a:latin typeface="Corbel" panose="020B0503020204020204" pitchFamily="34" charset="0"/>
              </a:rPr>
              <a:t>приготовили ЕЁ и часть отдали нищему.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Через некоторое </a:t>
            </a:r>
            <a:r>
              <a:rPr lang="ru-RU" sz="6400" dirty="0">
                <a:latin typeface="Corbel" panose="020B0503020204020204" pitchFamily="34" charset="0"/>
              </a:rPr>
              <a:t>время они увидели </a:t>
            </a:r>
            <a:r>
              <a:rPr lang="ru-RU" sz="6400" dirty="0" smtClean="0">
                <a:latin typeface="Corbel" panose="020B0503020204020204" pitchFamily="34" charset="0"/>
              </a:rPr>
              <a:t>бедняка,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удостоверились</a:t>
            </a:r>
            <a:r>
              <a:rPr lang="ru-RU" sz="6400" dirty="0">
                <a:latin typeface="Corbel" panose="020B0503020204020204" pitchFamily="34" charset="0"/>
              </a:rPr>
              <a:t>, что с ним все в порядке, и </a:t>
            </a:r>
            <a:r>
              <a:rPr lang="ru-RU" sz="6400" dirty="0" smtClean="0">
                <a:latin typeface="Corbel" panose="020B0503020204020204" pitchFamily="34" charset="0"/>
              </a:rPr>
              <a:t>съели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оставшуюся </a:t>
            </a:r>
            <a:r>
              <a:rPr lang="ru-RU" sz="6400" dirty="0">
                <a:latin typeface="Corbel" panose="020B0503020204020204" pitchFamily="34" charset="0"/>
              </a:rPr>
              <a:t>часть. Только после этого хитрый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бедняк</a:t>
            </a:r>
            <a:r>
              <a:rPr lang="ru-MD" sz="6400" dirty="0" smtClean="0">
                <a:latin typeface="Corbel" panose="020B0503020204020204" pitchFamily="34" charset="0"/>
              </a:rPr>
              <a:t> </a:t>
            </a:r>
            <a:r>
              <a:rPr lang="ru-RU" sz="6400" dirty="0" smtClean="0">
                <a:latin typeface="Corbel" panose="020B0503020204020204" pitchFamily="34" charset="0"/>
              </a:rPr>
              <a:t>достал </a:t>
            </a:r>
            <a:r>
              <a:rPr lang="ru-RU" sz="6400" dirty="0">
                <a:latin typeface="Corbel" panose="020B0503020204020204" pitchFamily="34" charset="0"/>
              </a:rPr>
              <a:t>свою спрятанную порцию и тоже </a:t>
            </a:r>
            <a:endParaRPr lang="ru-RU" sz="6400" dirty="0" smtClean="0">
              <a:latin typeface="Corbel" panose="020B0503020204020204" pitchFamily="34" charset="0"/>
            </a:endParaRPr>
          </a:p>
          <a:p>
            <a:r>
              <a:rPr lang="ru-RU" sz="6400" dirty="0" smtClean="0">
                <a:latin typeface="Corbel" panose="020B0503020204020204" pitchFamily="34" charset="0"/>
              </a:rPr>
              <a:t>начал есть.</a:t>
            </a:r>
            <a:endParaRPr lang="en-US" sz="6400" dirty="0" smtClean="0">
              <a:latin typeface="Corbel" panose="020B0503020204020204" pitchFamily="34" charset="0"/>
            </a:endParaRPr>
          </a:p>
          <a:p>
            <a:r>
              <a:rPr lang="ru-RU" sz="6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400" b="1" dirty="0">
                <a:latin typeface="Corbel" panose="020B0503020204020204" pitchFamily="34" charset="0"/>
              </a:rPr>
              <a:t>ЕЁ.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6128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Читая, как Павел </a:t>
            </a:r>
            <a:r>
              <a:rPr lang="ru-RU" sz="7200" dirty="0" err="1">
                <a:latin typeface="Corbel" panose="020B0503020204020204" pitchFamily="34" charset="0"/>
              </a:rPr>
              <a:t>Басинский</a:t>
            </a:r>
            <a:r>
              <a:rPr lang="ru-RU" sz="7200" dirty="0">
                <a:latin typeface="Corbel" panose="020B0503020204020204" pitchFamily="34" charset="0"/>
              </a:rPr>
              <a:t> описал </a:t>
            </a:r>
            <a:r>
              <a:rPr lang="ru-RU" sz="7200" dirty="0" smtClean="0">
                <a:latin typeface="Corbel" panose="020B0503020204020204" pitchFamily="34" charset="0"/>
              </a:rPr>
              <a:t>очередь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</a:t>
            </a:r>
            <a:r>
              <a:rPr lang="ru-RU" sz="7200" dirty="0">
                <a:latin typeface="Corbel" panose="020B0503020204020204" pitchFamily="34" charset="0"/>
              </a:rPr>
              <a:t>зимней ярмарке интеллектуальной </a:t>
            </a:r>
            <a:r>
              <a:rPr lang="ru-RU" sz="7200" dirty="0" smtClean="0">
                <a:latin typeface="Corbel" panose="020B0503020204020204" pitchFamily="34" charset="0"/>
              </a:rPr>
              <a:t>книги,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автор </a:t>
            </a:r>
            <a:r>
              <a:rPr lang="ru-RU" sz="7200" dirty="0">
                <a:latin typeface="Corbel" panose="020B0503020204020204" pitchFamily="34" charset="0"/>
              </a:rPr>
              <a:t>вопроса упомянул «ЕЁ для ума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Басинский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сказал, что очереди за книгами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хорошо, а плохо, когда </a:t>
            </a:r>
            <a:r>
              <a:rPr lang="ru-RU" sz="7200" dirty="0" smtClean="0">
                <a:latin typeface="Corbel" panose="020B0503020204020204" pitchFamily="34" charset="0"/>
              </a:rPr>
              <a:t>очереди…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200" b="1" dirty="0">
                <a:latin typeface="Corbel" panose="020B0503020204020204" pitchFamily="34" charset="0"/>
              </a:rPr>
              <a:t>слова писателя и назовите 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Читая, как Павел </a:t>
            </a:r>
            <a:r>
              <a:rPr lang="ru-RU" sz="7200" dirty="0" err="1">
                <a:latin typeface="Corbel" panose="020B0503020204020204" pitchFamily="34" charset="0"/>
              </a:rPr>
              <a:t>Басинский</a:t>
            </a:r>
            <a:r>
              <a:rPr lang="ru-RU" sz="7200" dirty="0">
                <a:latin typeface="Corbel" panose="020B0503020204020204" pitchFamily="34" charset="0"/>
              </a:rPr>
              <a:t> описал </a:t>
            </a:r>
            <a:r>
              <a:rPr lang="ru-RU" sz="7200" dirty="0" smtClean="0">
                <a:latin typeface="Corbel" panose="020B0503020204020204" pitchFamily="34" charset="0"/>
              </a:rPr>
              <a:t>очередь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на </a:t>
            </a:r>
            <a:r>
              <a:rPr lang="ru-RU" sz="7200" dirty="0">
                <a:latin typeface="Corbel" panose="020B0503020204020204" pitchFamily="34" charset="0"/>
              </a:rPr>
              <a:t>зимней ярмарке интеллектуальной </a:t>
            </a:r>
            <a:r>
              <a:rPr lang="ru-RU" sz="7200" dirty="0" smtClean="0">
                <a:latin typeface="Corbel" panose="020B0503020204020204" pitchFamily="34" charset="0"/>
              </a:rPr>
              <a:t>книги,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автор </a:t>
            </a:r>
            <a:r>
              <a:rPr lang="ru-RU" sz="7200" dirty="0">
                <a:latin typeface="Corbel" panose="020B0503020204020204" pitchFamily="34" charset="0"/>
              </a:rPr>
              <a:t>вопроса упомянул «ЕЁ для ума</a:t>
            </a:r>
            <a:r>
              <a:rPr lang="ru-RU" sz="7200" dirty="0" smtClean="0">
                <a:latin typeface="Corbel" panose="020B0503020204020204" pitchFamily="34" charset="0"/>
              </a:rPr>
              <a:t>».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Басинский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сказал, что очереди за книгами </a:t>
            </a:r>
            <a:r>
              <a:rPr lang="ru-RU" sz="7200" dirty="0" smtClean="0">
                <a:latin typeface="Corbel" panose="020B0503020204020204" pitchFamily="34" charset="0"/>
              </a:rPr>
              <a:t>–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это </a:t>
            </a:r>
            <a:r>
              <a:rPr lang="ru-RU" sz="7200" dirty="0">
                <a:latin typeface="Corbel" panose="020B0503020204020204" pitchFamily="34" charset="0"/>
              </a:rPr>
              <a:t>хорошо, а плохо, когда </a:t>
            </a:r>
            <a:r>
              <a:rPr lang="ru-RU" sz="7200" dirty="0" smtClean="0">
                <a:latin typeface="Corbel" panose="020B0503020204020204" pitchFamily="34" charset="0"/>
              </a:rPr>
              <a:t>очереди…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7200" b="1" dirty="0">
                <a:latin typeface="Corbel" panose="020B0503020204020204" pitchFamily="34" charset="0"/>
              </a:rPr>
              <a:t>слова писателя и назовите ЕЁ.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88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Для ликвидации голода </a:t>
            </a:r>
            <a:r>
              <a:rPr lang="ru-RU" sz="7200" dirty="0" smtClean="0">
                <a:latin typeface="Corbel" panose="020B0503020204020204" pitchFamily="34" charset="0"/>
              </a:rPr>
              <a:t>предлагают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вкладывать </a:t>
            </a:r>
            <a:r>
              <a:rPr lang="ru-RU" sz="7200" dirty="0">
                <a:latin typeface="Corbel" panose="020B0503020204020204" pitchFamily="34" charset="0"/>
              </a:rPr>
              <a:t>деньги в научные </a:t>
            </a:r>
            <a:r>
              <a:rPr lang="ru-RU" sz="7200" dirty="0" smtClean="0">
                <a:latin typeface="Corbel" panose="020B0503020204020204" pitchFamily="34" charset="0"/>
              </a:rPr>
              <a:t>исследования,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технологии </a:t>
            </a:r>
            <a:r>
              <a:rPr lang="ru-RU" sz="7200" dirty="0">
                <a:latin typeface="Corbel" panose="020B0503020204020204" pitchFamily="34" charset="0"/>
              </a:rPr>
              <a:t>и генетические разработки.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картинке</a:t>
            </a:r>
            <a:r>
              <a:rPr lang="ru-RU" sz="7200" dirty="0">
                <a:latin typeface="Corbel" panose="020B0503020204020204" pitchFamily="34" charset="0"/>
              </a:rPr>
              <a:t>, посвящённой этому </a:t>
            </a:r>
            <a:r>
              <a:rPr lang="ru-RU" sz="7200" dirty="0" smtClean="0">
                <a:latin typeface="Corbel" panose="020B0503020204020204" pitchFamily="34" charset="0"/>
              </a:rPr>
              <a:t>предложению,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пшеница </a:t>
            </a:r>
            <a:r>
              <a:rPr lang="ru-RU" sz="7200" dirty="0">
                <a:latin typeface="Corbel" panose="020B0503020204020204" pitchFamily="34" charset="0"/>
              </a:rPr>
              <a:t>растёт из цепочки...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одним </a:t>
            </a:r>
            <a:r>
              <a:rPr lang="ru-RU" sz="7200" b="1" dirty="0">
                <a:latin typeface="Corbel" panose="020B0503020204020204" pitchFamily="34" charset="0"/>
              </a:rPr>
              <a:t>словом.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Для ликвидации голода </a:t>
            </a:r>
            <a:r>
              <a:rPr lang="ru-RU" sz="7200" dirty="0" smtClean="0">
                <a:latin typeface="Corbel" panose="020B0503020204020204" pitchFamily="34" charset="0"/>
              </a:rPr>
              <a:t>предлагают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вкладывать </a:t>
            </a:r>
            <a:r>
              <a:rPr lang="ru-RU" sz="7200" dirty="0">
                <a:latin typeface="Corbel" panose="020B0503020204020204" pitchFamily="34" charset="0"/>
              </a:rPr>
              <a:t>деньги в научные </a:t>
            </a:r>
            <a:r>
              <a:rPr lang="ru-RU" sz="7200" dirty="0" smtClean="0">
                <a:latin typeface="Corbel" panose="020B0503020204020204" pitchFamily="34" charset="0"/>
              </a:rPr>
              <a:t>исследования,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технологии </a:t>
            </a:r>
            <a:r>
              <a:rPr lang="ru-RU" sz="7200" dirty="0">
                <a:latin typeface="Corbel" panose="020B0503020204020204" pitchFamily="34" charset="0"/>
              </a:rPr>
              <a:t>и генетические разработки. </a:t>
            </a:r>
            <a:r>
              <a:rPr lang="ru-RU" sz="7200" dirty="0" smtClean="0">
                <a:latin typeface="Corbel" panose="020B0503020204020204" pitchFamily="34" charset="0"/>
              </a:rPr>
              <a:t>На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картинке</a:t>
            </a:r>
            <a:r>
              <a:rPr lang="ru-RU" sz="7200" dirty="0">
                <a:latin typeface="Corbel" panose="020B0503020204020204" pitchFamily="34" charset="0"/>
              </a:rPr>
              <a:t>, посвящённой этому </a:t>
            </a:r>
            <a:r>
              <a:rPr lang="ru-RU" sz="7200" dirty="0" smtClean="0">
                <a:latin typeface="Corbel" panose="020B0503020204020204" pitchFamily="34" charset="0"/>
              </a:rPr>
              <a:t>предложению,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пшеница </a:t>
            </a:r>
            <a:r>
              <a:rPr lang="ru-RU" sz="7200" dirty="0">
                <a:latin typeface="Corbel" panose="020B0503020204020204" pitchFamily="34" charset="0"/>
              </a:rPr>
              <a:t>растёт из цепочки...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Закончите одним </a:t>
            </a:r>
            <a:r>
              <a:rPr lang="ru-RU" sz="7200" b="1" dirty="0">
                <a:latin typeface="Corbel" panose="020B0503020204020204" pitchFamily="34" charset="0"/>
              </a:rPr>
              <a:t>словом.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25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 2007 году запустили Всемирную неделю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помощи голодающим. Работники почти 35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тысяч ресторанов по всему миру (KFC, </a:t>
            </a:r>
            <a:r>
              <a:rPr lang="ru-RU" sz="7200" dirty="0" err="1">
                <a:latin typeface="Corbel" panose="020B0503020204020204" pitchFamily="34" charset="0"/>
              </a:rPr>
              <a:t>Pizza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>
                <a:latin typeface="Corbel" panose="020B0503020204020204" pitchFamily="34" charset="0"/>
              </a:rPr>
              <a:t>Hut</a:t>
            </a:r>
            <a:r>
              <a:rPr lang="ru-RU" sz="7200" dirty="0">
                <a:latin typeface="Corbel" panose="020B0503020204020204" pitchFamily="34" charset="0"/>
              </a:rPr>
              <a:t>, </a:t>
            </a:r>
            <a:r>
              <a:rPr lang="ru-RU" sz="7200" dirty="0" err="1">
                <a:latin typeface="Corbel" panose="020B0503020204020204" pitchFamily="34" charset="0"/>
              </a:rPr>
              <a:t>Taco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err="1">
                <a:latin typeface="Corbel" panose="020B0503020204020204" pitchFamily="34" charset="0"/>
              </a:rPr>
              <a:t>Bell</a:t>
            </a:r>
            <a:r>
              <a:rPr lang="ru-RU" sz="7200" dirty="0">
                <a:latin typeface="Corbel" panose="020B0503020204020204" pitchFamily="34" charset="0"/>
              </a:rPr>
              <a:t> и другие) пожертвовали около 4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миллионов ИХ. В начале прошлого века люди </a:t>
            </a:r>
          </a:p>
          <a:p>
            <a:pPr fontAlgn="base"/>
            <a:r>
              <a:rPr lang="ru-RU" sz="7200" dirty="0">
                <a:latin typeface="Corbel" panose="020B0503020204020204" pitchFamily="34" charset="0"/>
              </a:rPr>
              <a:t>добились, чтобы число ИХ равнялось 40. </a:t>
            </a: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Назовите ИХ.</a:t>
            </a:r>
            <a:endParaRPr lang="ru-RU" sz="72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704</Words>
  <Application>Microsoft Office PowerPoint</Application>
  <PresentationFormat>Произвольный</PresentationFormat>
  <Paragraphs>126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389</cp:revision>
  <dcterms:modified xsi:type="dcterms:W3CDTF">2021-01-06T10:58:12Z</dcterms:modified>
</cp:coreProperties>
</file>