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928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64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36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96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13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82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08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66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08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8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2381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16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334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7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74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1/12/2021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Учащиеся </a:t>
            </a:r>
            <a:r>
              <a:rPr lang="ru-RU" sz="4800" dirty="0">
                <a:latin typeface="Corbel" panose="020B0503020204020204" pitchFamily="34" charset="0"/>
              </a:rPr>
              <a:t>Минского автомеханического колледжа разработали систему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социальной </a:t>
            </a:r>
            <a:r>
              <a:rPr lang="ru-RU" sz="4800" dirty="0">
                <a:latin typeface="Corbel" panose="020B0503020204020204" pitchFamily="34" charset="0"/>
              </a:rPr>
              <a:t>адаптации для людей с ограниченными возможностями.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Система </a:t>
            </a:r>
            <a:r>
              <a:rPr lang="ru-RU" sz="4800" dirty="0">
                <a:latin typeface="Corbel" panose="020B0503020204020204" pitchFamily="34" charset="0"/>
              </a:rPr>
              <a:t>основана на удалённом телеуправлении роботом.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Это позволяет </a:t>
            </a:r>
            <a:r>
              <a:rPr lang="ru-RU" sz="4800" dirty="0">
                <a:latin typeface="Corbel" panose="020B0503020204020204" pitchFamily="34" charset="0"/>
              </a:rPr>
              <a:t>даже организовать общение в режиме диалога.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 </a:t>
            </a:r>
            <a:r>
              <a:rPr lang="ru-RU" sz="4800" b="1" dirty="0">
                <a:latin typeface="Corbel" panose="020B0503020204020204" pitchFamily="34" charset="0"/>
              </a:rPr>
              <a:t>честь какого оскароносного фильма назвали эту </a:t>
            </a:r>
            <a:r>
              <a:rPr lang="ru-RU" sz="4800" b="1" dirty="0" smtClean="0">
                <a:latin typeface="Corbel" panose="020B0503020204020204" pitchFamily="34" charset="0"/>
              </a:rPr>
              <a:t>систему?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Studenții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Colegiului</a:t>
            </a:r>
            <a:r>
              <a:rPr lang="en-US" sz="4800" dirty="0">
                <a:latin typeface="Corbel" panose="020B0503020204020204" pitchFamily="34" charset="0"/>
              </a:rPr>
              <a:t> Auto-</a:t>
            </a:r>
            <a:r>
              <a:rPr lang="en-US" sz="4800" dirty="0" err="1">
                <a:latin typeface="Corbel" panose="020B0503020204020204" pitchFamily="34" charset="0"/>
              </a:rPr>
              <a:t>mecanic</a:t>
            </a:r>
            <a:r>
              <a:rPr lang="en-US" sz="4800" dirty="0">
                <a:latin typeface="Corbel" panose="020B0503020204020204" pitchFamily="34" charset="0"/>
              </a:rPr>
              <a:t> din Minsk au </a:t>
            </a:r>
            <a:r>
              <a:rPr lang="en-US" sz="4800" dirty="0" err="1">
                <a:latin typeface="Corbel" panose="020B0503020204020204" pitchFamily="34" charset="0"/>
              </a:rPr>
              <a:t>creat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sistem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adaptare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socială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persoanele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dizabilități</a:t>
            </a:r>
            <a:r>
              <a:rPr lang="en-US" sz="4800" dirty="0">
                <a:latin typeface="Corbel" panose="020B0503020204020204" pitchFamily="34" charset="0"/>
              </a:rPr>
              <a:t>, care se </a:t>
            </a:r>
            <a:r>
              <a:rPr lang="en-US" sz="4800" dirty="0" err="1">
                <a:latin typeface="Corbel" panose="020B0503020204020204" pitchFamily="34" charset="0"/>
              </a:rPr>
              <a:t>bazează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telecontrolul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robotului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Acest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fapt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permite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organizarea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comunicării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formă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dialog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cinstea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cărui</a:t>
            </a:r>
            <a:r>
              <a:rPr lang="en-US" sz="4800" b="1" dirty="0">
                <a:latin typeface="Corbel" panose="020B0503020204020204" pitchFamily="34" charset="0"/>
              </a:rPr>
              <a:t> film, </a:t>
            </a:r>
            <a:r>
              <a:rPr lang="en-US" sz="4800" b="1" dirty="0" err="1">
                <a:latin typeface="Corbel" panose="020B0503020204020204" pitchFamily="34" charset="0"/>
              </a:rPr>
              <a:t>laureat</a:t>
            </a:r>
            <a:r>
              <a:rPr lang="en-US" sz="4800" b="1" dirty="0">
                <a:latin typeface="Corbel" panose="020B0503020204020204" pitchFamily="34" charset="0"/>
              </a:rPr>
              <a:t> al </a:t>
            </a:r>
            <a:r>
              <a:rPr lang="en-US" sz="4800" b="1" dirty="0" err="1">
                <a:latin typeface="Corbel" panose="020B0503020204020204" pitchFamily="34" charset="0"/>
              </a:rPr>
              <a:t>premiului</a:t>
            </a:r>
            <a:r>
              <a:rPr lang="en-US" sz="4800" b="1" dirty="0">
                <a:latin typeface="Corbel" panose="020B0503020204020204" pitchFamily="34" charset="0"/>
              </a:rPr>
              <a:t> Oscar, a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denumit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sistemul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805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</a:t>
            </a:r>
            <a:r>
              <a:rPr lang="ru-RU" sz="6500" dirty="0">
                <a:latin typeface="Corbel" panose="020B0503020204020204" pitchFamily="34" charset="0"/>
              </a:rPr>
              <a:t>рамках акции, посвященной борьбе с расовой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дискриминацией</a:t>
            </a:r>
            <a:r>
              <a:rPr lang="ru-RU" sz="6500" dirty="0">
                <a:latin typeface="Corbel" panose="020B0503020204020204" pitchFamily="34" charset="0"/>
              </a:rPr>
              <a:t>, прошла игра, где одно из базовых,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начальных </a:t>
            </a:r>
            <a:r>
              <a:rPr lang="ru-RU" sz="6500" dirty="0">
                <a:latin typeface="Corbel" panose="020B0503020204020204" pitchFamily="34" charset="0"/>
              </a:rPr>
              <a:t>правил заменили на противоположное.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О </a:t>
            </a:r>
            <a:r>
              <a:rPr lang="ru-RU" sz="6500" b="1" dirty="0">
                <a:latin typeface="Corbel" panose="020B0503020204020204" pitchFamily="34" charset="0"/>
              </a:rPr>
              <a:t>какой игре идёт речь? </a:t>
            </a:r>
            <a:endParaRPr lang="ro-RO" sz="6500" dirty="0">
              <a:latin typeface="Corbel" panose="020B0503020204020204" pitchFamily="34" charset="0"/>
            </a:endParaRPr>
          </a:p>
          <a:p>
            <a:pPr fontAlgn="base"/>
            <a:endParaRPr lang="ro-RO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cadrul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unei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campanii</a:t>
            </a:r>
            <a:r>
              <a:rPr lang="en-US" sz="6500" dirty="0">
                <a:latin typeface="Corbel" panose="020B0503020204020204" pitchFamily="34" charset="0"/>
              </a:rPr>
              <a:t> dedicate </a:t>
            </a:r>
            <a:r>
              <a:rPr lang="en-US" sz="6500" dirty="0" err="1">
                <a:latin typeface="Corbel" panose="020B0503020204020204" pitchFamily="34" charset="0"/>
              </a:rPr>
              <a:t>combaterii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discriminării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rasiale</a:t>
            </a:r>
            <a:r>
              <a:rPr lang="en-US" sz="6500" dirty="0">
                <a:latin typeface="Corbel" panose="020B0503020204020204" pitchFamily="34" charset="0"/>
              </a:rPr>
              <a:t>, </a:t>
            </a:r>
            <a:r>
              <a:rPr lang="en-US" sz="6500" dirty="0" err="1">
                <a:latin typeface="Corbel" panose="020B0503020204020204" pitchFamily="34" charset="0"/>
              </a:rPr>
              <a:t>una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regulile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bază</a:t>
            </a:r>
            <a:r>
              <a:rPr lang="en-US" sz="6500" dirty="0">
                <a:latin typeface="Corbel" panose="020B0503020204020204" pitchFamily="34" charset="0"/>
              </a:rPr>
              <a:t> ale </a:t>
            </a:r>
            <a:r>
              <a:rPr lang="en-US" sz="6500" dirty="0" err="1">
                <a:latin typeface="Corbel" panose="020B0503020204020204" pitchFamily="34" charset="0"/>
              </a:rPr>
              <a:t>unui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joc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renumit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fost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modificată</a:t>
            </a:r>
            <a:r>
              <a:rPr lang="en-US" sz="6500" dirty="0">
                <a:latin typeface="Corbel" panose="020B0503020204020204" pitchFamily="34" charset="0"/>
              </a:rPr>
              <a:t> radical. </a:t>
            </a:r>
            <a:r>
              <a:rPr lang="en-US" sz="6500" b="1" dirty="0" err="1">
                <a:latin typeface="Corbel" panose="020B0503020204020204" pitchFamily="34" charset="0"/>
              </a:rPr>
              <a:t>Despre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joc</a:t>
            </a:r>
            <a:r>
              <a:rPr lang="en-US" sz="6500" b="1" dirty="0">
                <a:latin typeface="Corbel" panose="020B0503020204020204" pitchFamily="34" charset="0"/>
              </a:rPr>
              <a:t> e </a:t>
            </a:r>
            <a:r>
              <a:rPr lang="en-US" sz="6500" b="1" dirty="0" err="1">
                <a:latin typeface="Corbel" panose="020B0503020204020204" pitchFamily="34" charset="0"/>
              </a:rPr>
              <a:t>vorba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</a:t>
            </a:r>
            <a:r>
              <a:rPr lang="ru-RU" sz="6500" dirty="0">
                <a:latin typeface="Corbel" panose="020B0503020204020204" pitchFamily="34" charset="0"/>
              </a:rPr>
              <a:t>рамках акции, посвященной борьбе с расовой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дискриминацией</a:t>
            </a:r>
            <a:r>
              <a:rPr lang="ru-RU" sz="6500" dirty="0">
                <a:latin typeface="Corbel" panose="020B0503020204020204" pitchFamily="34" charset="0"/>
              </a:rPr>
              <a:t>, прошла игра, где одно из базовых,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начальных </a:t>
            </a:r>
            <a:r>
              <a:rPr lang="ru-RU" sz="6500" dirty="0">
                <a:latin typeface="Corbel" panose="020B0503020204020204" pitchFamily="34" charset="0"/>
              </a:rPr>
              <a:t>правил заменили на противоположное.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О </a:t>
            </a:r>
            <a:r>
              <a:rPr lang="ru-RU" sz="6500" b="1" dirty="0">
                <a:latin typeface="Corbel" panose="020B0503020204020204" pitchFamily="34" charset="0"/>
              </a:rPr>
              <a:t>какой игре идёт речь? </a:t>
            </a:r>
            <a:endParaRPr lang="ro-RO" sz="6500" dirty="0">
              <a:latin typeface="Corbel" panose="020B0503020204020204" pitchFamily="34" charset="0"/>
            </a:endParaRPr>
          </a:p>
          <a:p>
            <a:pPr fontAlgn="base"/>
            <a:endParaRPr lang="ro-RO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cadrul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unei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campanii</a:t>
            </a:r>
            <a:r>
              <a:rPr lang="en-US" sz="6500" dirty="0">
                <a:latin typeface="Corbel" panose="020B0503020204020204" pitchFamily="34" charset="0"/>
              </a:rPr>
              <a:t> dedicate </a:t>
            </a:r>
            <a:r>
              <a:rPr lang="en-US" sz="6500" dirty="0" err="1">
                <a:latin typeface="Corbel" panose="020B0503020204020204" pitchFamily="34" charset="0"/>
              </a:rPr>
              <a:t>combaterii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discriminării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rasiale</a:t>
            </a:r>
            <a:r>
              <a:rPr lang="en-US" sz="6500" dirty="0">
                <a:latin typeface="Corbel" panose="020B0503020204020204" pitchFamily="34" charset="0"/>
              </a:rPr>
              <a:t>, </a:t>
            </a:r>
            <a:r>
              <a:rPr lang="en-US" sz="6500" dirty="0" err="1">
                <a:latin typeface="Corbel" panose="020B0503020204020204" pitchFamily="34" charset="0"/>
              </a:rPr>
              <a:t>una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regulile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bază</a:t>
            </a:r>
            <a:r>
              <a:rPr lang="en-US" sz="6500" dirty="0">
                <a:latin typeface="Corbel" panose="020B0503020204020204" pitchFamily="34" charset="0"/>
              </a:rPr>
              <a:t> ale </a:t>
            </a:r>
            <a:r>
              <a:rPr lang="en-US" sz="6500" dirty="0" err="1">
                <a:latin typeface="Corbel" panose="020B0503020204020204" pitchFamily="34" charset="0"/>
              </a:rPr>
              <a:t>unui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joc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renumit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fost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modificată</a:t>
            </a:r>
            <a:r>
              <a:rPr lang="en-US" sz="6500" dirty="0">
                <a:latin typeface="Corbel" panose="020B0503020204020204" pitchFamily="34" charset="0"/>
              </a:rPr>
              <a:t> radical. </a:t>
            </a:r>
            <a:r>
              <a:rPr lang="en-US" sz="6500" b="1" dirty="0" err="1">
                <a:latin typeface="Corbel" panose="020B0503020204020204" pitchFamily="34" charset="0"/>
              </a:rPr>
              <a:t>Despre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joc</a:t>
            </a:r>
            <a:r>
              <a:rPr lang="en-US" sz="6500" b="1" dirty="0">
                <a:latin typeface="Corbel" panose="020B0503020204020204" pitchFamily="34" charset="0"/>
              </a:rPr>
              <a:t> e </a:t>
            </a:r>
            <a:r>
              <a:rPr lang="en-US" sz="6500" b="1" dirty="0" err="1">
                <a:latin typeface="Corbel" panose="020B0503020204020204" pitchFamily="34" charset="0"/>
              </a:rPr>
              <a:t>vorba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590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49335" cy="791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Для кого предназначен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такой вариант кубика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>
                <a:latin typeface="Corbel" panose="020B0503020204020204" pitchFamily="34" charset="0"/>
              </a:rPr>
              <a:t>Рубика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r>
              <a:rPr lang="ro-RO" sz="7200" b="1" dirty="0">
                <a:latin typeface="Corbel" panose="020B0503020204020204" pitchFamily="34" charset="0"/>
              </a:rPr>
              <a:t/>
            </a:r>
            <a:br>
              <a:rPr lang="ro-RO" sz="7200" b="1" dirty="0">
                <a:latin typeface="Corbel" panose="020B0503020204020204" pitchFamily="34" charset="0"/>
              </a:rPr>
            </a:b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Pentru ce categorie de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persoane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fr-FR" sz="7200" b="1" dirty="0">
                <a:latin typeface="Corbel" panose="020B0503020204020204" pitchFamily="34" charset="0"/>
              </a:rPr>
              <a:t> destinat 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acest </a:t>
            </a:r>
            <a:r>
              <a:rPr lang="ro-MD" sz="7200" b="1" dirty="0">
                <a:latin typeface="Corbel" panose="020B0503020204020204" pitchFamily="34" charset="0"/>
              </a:rPr>
              <a:t>C</a:t>
            </a:r>
            <a:r>
              <a:rPr lang="fr-FR" sz="7200" b="1" dirty="0">
                <a:latin typeface="Corbel" panose="020B0503020204020204" pitchFamily="34" charset="0"/>
              </a:rPr>
              <a:t>ub Rubik? 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2052" name="Picture 4" descr="https://lh5.googleusercontent.com/96iRNepaqPw2Q0AR2rt5xMGVpEEpVI4eBmLySsbfsqIvH0Okmi0RK-V04LXYSSTnf8PFD3RHuuagu7m_d4Ton50fhFJh1cuU4k2o1EIDuAc6zhp9GmSIwTCJoj9I3dEmFRVa99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465" y="1237672"/>
            <a:ext cx="8951689" cy="89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49335" cy="791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Для кого предназначен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такой вариант кубика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>
                <a:latin typeface="Corbel" panose="020B0503020204020204" pitchFamily="34" charset="0"/>
              </a:rPr>
              <a:t>Рубика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r>
              <a:rPr lang="ro-RO" sz="7200" b="1" dirty="0">
                <a:latin typeface="Corbel" panose="020B0503020204020204" pitchFamily="34" charset="0"/>
              </a:rPr>
              <a:t/>
            </a:r>
            <a:br>
              <a:rPr lang="ro-RO" sz="7200" b="1" dirty="0">
                <a:latin typeface="Corbel" panose="020B0503020204020204" pitchFamily="34" charset="0"/>
              </a:rPr>
            </a:b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Pentru ce categorie de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persoane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fr-FR" sz="7200" b="1" dirty="0">
                <a:latin typeface="Corbel" panose="020B0503020204020204" pitchFamily="34" charset="0"/>
              </a:rPr>
              <a:t> destinat 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>
                <a:latin typeface="Corbel" panose="020B0503020204020204" pitchFamily="34" charset="0"/>
              </a:rPr>
              <a:t>acest </a:t>
            </a:r>
            <a:r>
              <a:rPr lang="ro-MD" sz="7200" b="1" dirty="0">
                <a:latin typeface="Corbel" panose="020B0503020204020204" pitchFamily="34" charset="0"/>
              </a:rPr>
              <a:t>C</a:t>
            </a:r>
            <a:r>
              <a:rPr lang="fr-FR" sz="7200" b="1" dirty="0">
                <a:latin typeface="Corbel" panose="020B0503020204020204" pitchFamily="34" charset="0"/>
              </a:rPr>
              <a:t>ub Rubik? 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2052" name="Picture 4" descr="https://lh5.googleusercontent.com/96iRNepaqPw2Q0AR2rt5xMGVpEEpVI4eBmLySsbfsqIvH0Okmi0RK-V04LXYSSTnf8PFD3RHuuagu7m_d4Ton50fhFJh1cuU4k2o1EIDuAc6zhp9GmSIwTCJoj9I3dEmFRVa9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465" y="1237672"/>
            <a:ext cx="8951689" cy="89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98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3 года мальчик поранился сапожным ножом и потерял ЕГО. Позже во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время </a:t>
            </a:r>
            <a:r>
              <a:rPr lang="ru-RU" sz="4800" dirty="0">
                <a:latin typeface="Corbel" panose="020B0503020204020204" pitchFamily="34" charset="0"/>
              </a:rPr>
              <a:t>учёбы в Парижском государственном институте, узнав о «ночной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азбуке</a:t>
            </a:r>
            <a:r>
              <a:rPr lang="ru-RU" sz="4800" dirty="0">
                <a:latin typeface="Corbel" panose="020B0503020204020204" pitchFamily="34" charset="0"/>
              </a:rPr>
              <a:t>»,  разработанной Шарлем Барбье, придумал её улучшенную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версию</a:t>
            </a:r>
            <a:r>
              <a:rPr lang="ru-RU" sz="4800" dirty="0">
                <a:latin typeface="Corbel" panose="020B0503020204020204" pitchFamily="34" charset="0"/>
              </a:rPr>
              <a:t>. Сейчас его изобретение помогает обеспечить право на равные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возможности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b="1" dirty="0">
                <a:latin typeface="Corbel" panose="020B0503020204020204" pitchFamily="34" charset="0"/>
              </a:rPr>
              <a:t>Назовите, что  потерял мальчик, и его </a:t>
            </a:r>
            <a:r>
              <a:rPr lang="ru-RU" sz="4800" b="1" dirty="0" smtClean="0">
                <a:latin typeface="Corbel" panose="020B0503020204020204" pitchFamily="34" charset="0"/>
              </a:rPr>
              <a:t>фамилию.</a:t>
            </a:r>
            <a:endParaRPr lang="ro-RO" sz="4800" dirty="0">
              <a:latin typeface="Corbel" panose="020B0503020204020204" pitchFamily="34" charset="0"/>
            </a:endParaRP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La </a:t>
            </a:r>
            <a:r>
              <a:rPr lang="en-US" sz="4800" dirty="0">
                <a:latin typeface="Corbel" panose="020B0503020204020204" pitchFamily="34" charset="0"/>
              </a:rPr>
              <a:t>3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s-a </a:t>
            </a:r>
            <a:r>
              <a:rPr lang="en-US" sz="4800" dirty="0" err="1">
                <a:latin typeface="Corbel" panose="020B0503020204020204" pitchFamily="34" charset="0"/>
              </a:rPr>
              <a:t>rănit</a:t>
            </a:r>
            <a:r>
              <a:rPr lang="en-US" sz="4800" dirty="0">
                <a:latin typeface="Corbel" panose="020B0503020204020204" pitchFamily="34" charset="0"/>
              </a:rPr>
              <a:t> cu un </a:t>
            </a:r>
            <a:r>
              <a:rPr lang="en-US" sz="4800" dirty="0" err="1">
                <a:latin typeface="Corbel" panose="020B0503020204020204" pitchFamily="34" charset="0"/>
              </a:rPr>
              <a:t>cuțit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pierdut</a:t>
            </a:r>
            <a:r>
              <a:rPr lang="en-US" sz="4800" dirty="0">
                <a:latin typeface="Corbel" panose="020B0503020204020204" pitchFamily="34" charset="0"/>
              </a:rPr>
              <a:t> ALFA. Mai </a:t>
            </a:r>
            <a:r>
              <a:rPr lang="en-US" sz="4800" dirty="0" err="1">
                <a:latin typeface="Corbel" panose="020B0503020204020204" pitchFamily="34" charset="0"/>
              </a:rPr>
              <a:t>târziu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când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studia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la </a:t>
            </a:r>
            <a:r>
              <a:rPr lang="en-US" sz="4800" dirty="0" err="1">
                <a:latin typeface="Corbel" panose="020B0503020204020204" pitchFamily="34" charset="0"/>
              </a:rPr>
              <a:t>Institutul</a:t>
            </a:r>
            <a:r>
              <a:rPr lang="en-US" sz="4800" dirty="0">
                <a:latin typeface="Corbel" panose="020B0503020204020204" pitchFamily="34" charset="0"/>
              </a:rPr>
              <a:t> de Stat din Paris,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aflat</a:t>
            </a:r>
            <a:r>
              <a:rPr lang="en-US" sz="4800" dirty="0">
                <a:latin typeface="Corbel" panose="020B0503020204020204" pitchFamily="34" charset="0"/>
              </a:rPr>
              <a:t> de ”</a:t>
            </a:r>
            <a:r>
              <a:rPr lang="en-US" sz="4800" dirty="0" err="1">
                <a:latin typeface="Corbel" panose="020B0503020204020204" pitchFamily="34" charset="0"/>
              </a:rPr>
              <a:t>alfabetul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noapte</a:t>
            </a:r>
            <a:r>
              <a:rPr lang="en-US" sz="4800" dirty="0">
                <a:latin typeface="Corbel" panose="020B0503020204020204" pitchFamily="34" charset="0"/>
              </a:rPr>
              <a:t>”,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dezvoltat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Charles </a:t>
            </a:r>
            <a:r>
              <a:rPr lang="en-US" sz="4800" dirty="0" err="1">
                <a:latin typeface="Corbel" panose="020B0503020204020204" pitchFamily="34" charset="0"/>
              </a:rPr>
              <a:t>Barbier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optimizat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Acum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această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versiune</a:t>
            </a:r>
            <a:r>
              <a:rPr lang="en-US" sz="4800" dirty="0">
                <a:latin typeface="Corbel" panose="020B0503020204020204" pitchFamily="34" charset="0"/>
              </a:rPr>
              <a:t> ne </a:t>
            </a:r>
            <a:r>
              <a:rPr lang="en-US" sz="4800" dirty="0" err="1">
                <a:latin typeface="Corbel" panose="020B0503020204020204" pitchFamily="34" charset="0"/>
              </a:rPr>
              <a:t>ajută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realizăm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dreptul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egalitatea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șanse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Numiți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bărbatul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și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a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înlocuit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prin</a:t>
            </a:r>
            <a:r>
              <a:rPr lang="en-US" sz="4800" b="1" dirty="0">
                <a:latin typeface="Corbel" panose="020B0503020204020204" pitchFamily="34" charset="0"/>
              </a:rPr>
              <a:t> ALFA.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10411468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833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3 года мальчик поранился сапожным ножом и потерял ЕГО. Позже во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время учёбы в Парижском государственном институте, узнав о «ночной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азбуке»,  разработанной Шарлем Барбье, придумал её улучшенную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версию. Сейчас его изобретение помогает обеспечить право на равные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возможности. </a:t>
            </a:r>
            <a:r>
              <a:rPr lang="ru-RU" sz="4800" b="1" dirty="0">
                <a:latin typeface="Corbel" panose="020B0503020204020204" pitchFamily="34" charset="0"/>
              </a:rPr>
              <a:t>Назовите, что  потерял мальчик, и его фамилию.</a:t>
            </a:r>
            <a:endParaRPr lang="ro-RO" sz="4800" dirty="0">
              <a:latin typeface="Corbel" panose="020B0503020204020204" pitchFamily="34" charset="0"/>
            </a:endParaRPr>
          </a:p>
          <a:p>
            <a:pPr fontAlgn="base"/>
            <a:endParaRPr lang="ro-MD" sz="20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La 3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s-a </a:t>
            </a:r>
            <a:r>
              <a:rPr lang="en-US" sz="4800" dirty="0" err="1">
                <a:latin typeface="Corbel" panose="020B0503020204020204" pitchFamily="34" charset="0"/>
              </a:rPr>
              <a:t>rănit</a:t>
            </a:r>
            <a:r>
              <a:rPr lang="en-US" sz="4800" dirty="0">
                <a:latin typeface="Corbel" panose="020B0503020204020204" pitchFamily="34" charset="0"/>
              </a:rPr>
              <a:t> cu un </a:t>
            </a:r>
            <a:r>
              <a:rPr lang="en-US" sz="4800" dirty="0" err="1">
                <a:latin typeface="Corbel" panose="020B0503020204020204" pitchFamily="34" charset="0"/>
              </a:rPr>
              <a:t>cuțit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pierdut</a:t>
            </a:r>
            <a:r>
              <a:rPr lang="en-US" sz="4800" dirty="0">
                <a:latin typeface="Corbel" panose="020B0503020204020204" pitchFamily="34" charset="0"/>
              </a:rPr>
              <a:t> ALFA. Mai </a:t>
            </a:r>
            <a:r>
              <a:rPr lang="en-US" sz="4800" dirty="0" err="1">
                <a:latin typeface="Corbel" panose="020B0503020204020204" pitchFamily="34" charset="0"/>
              </a:rPr>
              <a:t>târziu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când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studia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Institutul</a:t>
            </a:r>
            <a:r>
              <a:rPr lang="en-US" sz="4800" dirty="0">
                <a:latin typeface="Corbel" panose="020B0503020204020204" pitchFamily="34" charset="0"/>
              </a:rPr>
              <a:t> de Stat din Paris,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aflat</a:t>
            </a:r>
            <a:r>
              <a:rPr lang="en-US" sz="4800" dirty="0">
                <a:latin typeface="Corbel" panose="020B0503020204020204" pitchFamily="34" charset="0"/>
              </a:rPr>
              <a:t> de ”</a:t>
            </a:r>
            <a:r>
              <a:rPr lang="en-US" sz="4800" dirty="0" err="1">
                <a:latin typeface="Corbel" panose="020B0503020204020204" pitchFamily="34" charset="0"/>
              </a:rPr>
              <a:t>alfabetul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noapte</a:t>
            </a:r>
            <a:r>
              <a:rPr lang="en-US" sz="4800" dirty="0">
                <a:latin typeface="Corbel" panose="020B0503020204020204" pitchFamily="34" charset="0"/>
              </a:rPr>
              <a:t>”,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dezvoltat</a:t>
            </a:r>
            <a:r>
              <a:rPr lang="en-US" sz="4800" dirty="0">
                <a:latin typeface="Corbel" panose="020B0503020204020204" pitchFamily="34" charset="0"/>
              </a:rPr>
              <a:t> de Charles </a:t>
            </a:r>
            <a:r>
              <a:rPr lang="en-US" sz="4800" dirty="0" err="1">
                <a:latin typeface="Corbel" panose="020B0503020204020204" pitchFamily="34" charset="0"/>
              </a:rPr>
              <a:t>Barbier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optimizat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Acum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această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versiune</a:t>
            </a:r>
            <a:r>
              <a:rPr lang="en-US" sz="4800" dirty="0">
                <a:latin typeface="Corbel" panose="020B0503020204020204" pitchFamily="34" charset="0"/>
              </a:rPr>
              <a:t> ne </a:t>
            </a:r>
            <a:r>
              <a:rPr lang="en-US" sz="4800" dirty="0" err="1">
                <a:latin typeface="Corbel" panose="020B0503020204020204" pitchFamily="34" charset="0"/>
              </a:rPr>
              <a:t>ajută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realizăm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dreptul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egalitatea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șanse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Numiți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bărbatul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și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a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înlocuit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prin</a:t>
            </a:r>
            <a:r>
              <a:rPr lang="en-US" sz="4800" b="1" dirty="0">
                <a:latin typeface="Corbel" panose="020B0503020204020204" pitchFamily="34" charset="0"/>
              </a:rPr>
              <a:t> ALFA.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10411468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12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8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3 года мальчик поранился сапожным ножом и потерял ЕГО. Позже во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время учёбы в Парижском государственном институте, узнав о «ночной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азбуке»,  разработанной Шарлем Барбье, придумал её улучшенную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версию. Сейчас его изобретение помогает обеспечить право на равные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возможности. </a:t>
            </a:r>
            <a:r>
              <a:rPr lang="ru-RU" sz="4800" b="1" dirty="0">
                <a:latin typeface="Corbel" panose="020B0503020204020204" pitchFamily="34" charset="0"/>
              </a:rPr>
              <a:t>Назовите, что  потерял мальчик, и его фамилию.</a:t>
            </a:r>
            <a:endParaRPr lang="ro-RO" sz="4800" dirty="0">
              <a:latin typeface="Corbel" panose="020B0503020204020204" pitchFamily="34" charset="0"/>
            </a:endParaRPr>
          </a:p>
          <a:p>
            <a:pPr fontAlgn="base"/>
            <a:endParaRPr lang="ro-MD" sz="20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La 3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s-a </a:t>
            </a:r>
            <a:r>
              <a:rPr lang="en-US" sz="4800" dirty="0" err="1">
                <a:latin typeface="Corbel" panose="020B0503020204020204" pitchFamily="34" charset="0"/>
              </a:rPr>
              <a:t>rănit</a:t>
            </a:r>
            <a:r>
              <a:rPr lang="en-US" sz="4800" dirty="0">
                <a:latin typeface="Corbel" panose="020B0503020204020204" pitchFamily="34" charset="0"/>
              </a:rPr>
              <a:t> cu un </a:t>
            </a:r>
            <a:r>
              <a:rPr lang="en-US" sz="4800" dirty="0" err="1">
                <a:latin typeface="Corbel" panose="020B0503020204020204" pitchFamily="34" charset="0"/>
              </a:rPr>
              <a:t>cuțit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pierdut</a:t>
            </a:r>
            <a:r>
              <a:rPr lang="en-US" sz="4800" dirty="0">
                <a:latin typeface="Corbel" panose="020B0503020204020204" pitchFamily="34" charset="0"/>
              </a:rPr>
              <a:t> ALFA. Mai </a:t>
            </a:r>
            <a:r>
              <a:rPr lang="en-US" sz="4800" dirty="0" err="1">
                <a:latin typeface="Corbel" panose="020B0503020204020204" pitchFamily="34" charset="0"/>
              </a:rPr>
              <a:t>târziu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când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studia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Institutul</a:t>
            </a:r>
            <a:r>
              <a:rPr lang="en-US" sz="4800" dirty="0">
                <a:latin typeface="Corbel" panose="020B0503020204020204" pitchFamily="34" charset="0"/>
              </a:rPr>
              <a:t> de Stat din Paris, </a:t>
            </a:r>
            <a:r>
              <a:rPr lang="en-US" sz="4800" dirty="0" err="1">
                <a:latin typeface="Corbel" panose="020B0503020204020204" pitchFamily="34" charset="0"/>
              </a:rPr>
              <a:t>băiatul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aflat</a:t>
            </a:r>
            <a:r>
              <a:rPr lang="en-US" sz="4800" dirty="0">
                <a:latin typeface="Corbel" panose="020B0503020204020204" pitchFamily="34" charset="0"/>
              </a:rPr>
              <a:t> de ”</a:t>
            </a:r>
            <a:r>
              <a:rPr lang="en-US" sz="4800" dirty="0" err="1">
                <a:latin typeface="Corbel" panose="020B0503020204020204" pitchFamily="34" charset="0"/>
              </a:rPr>
              <a:t>alfabetul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noapte</a:t>
            </a:r>
            <a:r>
              <a:rPr lang="en-US" sz="4800" dirty="0">
                <a:latin typeface="Corbel" panose="020B0503020204020204" pitchFamily="34" charset="0"/>
              </a:rPr>
              <a:t>”,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dezvoltat</a:t>
            </a:r>
            <a:r>
              <a:rPr lang="en-US" sz="4800" dirty="0">
                <a:latin typeface="Corbel" panose="020B0503020204020204" pitchFamily="34" charset="0"/>
              </a:rPr>
              <a:t> de Charles </a:t>
            </a:r>
            <a:r>
              <a:rPr lang="en-US" sz="4800" dirty="0" err="1">
                <a:latin typeface="Corbel" panose="020B0503020204020204" pitchFamily="34" charset="0"/>
              </a:rPr>
              <a:t>Barbier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l-a </a:t>
            </a:r>
            <a:r>
              <a:rPr lang="en-US" sz="4800" dirty="0" err="1">
                <a:latin typeface="Corbel" panose="020B0503020204020204" pitchFamily="34" charset="0"/>
              </a:rPr>
              <a:t>optimizat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Acum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această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versiune</a:t>
            </a:r>
            <a:r>
              <a:rPr lang="en-US" sz="4800" dirty="0">
                <a:latin typeface="Corbel" panose="020B0503020204020204" pitchFamily="34" charset="0"/>
              </a:rPr>
              <a:t> ne </a:t>
            </a:r>
            <a:r>
              <a:rPr lang="en-US" sz="4800" dirty="0" err="1">
                <a:latin typeface="Corbel" panose="020B0503020204020204" pitchFamily="34" charset="0"/>
              </a:rPr>
              <a:t>ajută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realizăm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dreptul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egalitatea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șanse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Numiți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bărbatul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și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a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înlocuit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prin</a:t>
            </a:r>
            <a:r>
              <a:rPr lang="en-US" sz="4800" b="1">
                <a:latin typeface="Corbel" panose="020B0503020204020204" pitchFamily="34" charset="0"/>
              </a:rPr>
              <a:t> ALFA.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10411468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58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20104099" cy="56197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3" name="Google Shape;305;p24"/>
          <p:cNvSpPr txBox="1"/>
          <p:nvPr/>
        </p:nvSpPr>
        <p:spPr>
          <a:xfrm>
            <a:off x="0" y="2914649"/>
            <a:ext cx="20110500" cy="561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0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Людям </a:t>
            </a:r>
            <a:r>
              <a:rPr lang="ru-RU" sz="6000" dirty="0">
                <a:latin typeface="Corbel" panose="020B0503020204020204" pitchFamily="34" charset="0"/>
              </a:rPr>
              <a:t>с аутизмом сложно понимать выражение лиц,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эмоции </a:t>
            </a:r>
            <a:r>
              <a:rPr lang="ru-RU" sz="6000" dirty="0">
                <a:latin typeface="Corbel" panose="020B0503020204020204" pitchFamily="34" charset="0"/>
              </a:rPr>
              <a:t>и жесты окружающих. Поэтому на серии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</a:t>
            </a:r>
            <a:r>
              <a:rPr lang="ru-RU" sz="6000" dirty="0" err="1">
                <a:latin typeface="Corbel" panose="020B0503020204020204" pitchFamily="34" charset="0"/>
              </a:rPr>
              <a:t>каллиграфист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Сильви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Ксин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Чен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изобразила </a:t>
            </a:r>
            <a:r>
              <a:rPr lang="ru-RU" sz="6000" dirty="0">
                <a:latin typeface="Corbel" panose="020B0503020204020204" pitchFamily="34" charset="0"/>
              </a:rPr>
              <a:t>лица людей при помощи… </a:t>
            </a:r>
            <a:r>
              <a:rPr lang="ru-RU" sz="6000" b="1" dirty="0">
                <a:latin typeface="Corbel" panose="020B0503020204020204" pitchFamily="34" charset="0"/>
              </a:rPr>
              <a:t>Чего</a:t>
            </a:r>
            <a:r>
              <a:rPr lang="ru-RU" sz="6000" b="1" dirty="0" smtClean="0">
                <a:latin typeface="Corbel" panose="020B0503020204020204" pitchFamily="34" charset="0"/>
              </a:rPr>
              <a:t>?</a:t>
            </a:r>
            <a:r>
              <a:rPr lang="ru-RU" sz="6000" dirty="0" smtClean="0">
                <a:latin typeface="Corbel" panose="020B0503020204020204" pitchFamily="34" charset="0"/>
              </a:rPr>
              <a:t/>
            </a:r>
            <a:br>
              <a:rPr lang="ru-RU" sz="6000" dirty="0" smtClean="0">
                <a:latin typeface="Corbel" panose="020B0503020204020204" pitchFamily="34" charset="0"/>
              </a:rPr>
            </a:br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Persoanelor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cu autism le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greu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înțeleagă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expresiile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fețelor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emoțiile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gesturile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celorlalți</a:t>
            </a:r>
            <a:r>
              <a:rPr lang="en-US" sz="6000" dirty="0">
                <a:latin typeface="Corbel" panose="020B0503020204020204" pitchFamily="34" charset="0"/>
              </a:rPr>
              <a:t>. De </a:t>
            </a:r>
            <a:r>
              <a:rPr lang="en-US" sz="6000" dirty="0" err="1">
                <a:latin typeface="Corbel" panose="020B0503020204020204" pitchFamily="34" charset="0"/>
              </a:rPr>
              <a:t>aceea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caligrafa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Sylvie </a:t>
            </a:r>
            <a:r>
              <a:rPr lang="en-US" sz="6000" dirty="0">
                <a:latin typeface="Corbel" panose="020B0503020204020204" pitchFamily="34" charset="0"/>
              </a:rPr>
              <a:t>Xin Chen a </a:t>
            </a:r>
            <a:r>
              <a:rPr lang="en-US" sz="6000" dirty="0" err="1">
                <a:latin typeface="Corbel" panose="020B0503020204020204" pitchFamily="34" charset="0"/>
              </a:rPr>
              <a:t>executat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serie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postere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care </a:t>
            </a:r>
            <a:r>
              <a:rPr lang="en-US" sz="6000" dirty="0" err="1">
                <a:latin typeface="Corbel" panose="020B0503020204020204" pitchFamily="34" charset="0"/>
              </a:rPr>
              <a:t>fețele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oamenilor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au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înlocuite</a:t>
            </a:r>
            <a:r>
              <a:rPr lang="en-US" sz="6000" dirty="0">
                <a:latin typeface="Corbel" panose="020B0503020204020204" pitchFamily="34" charset="0"/>
              </a:rPr>
              <a:t> cu…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anume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Людям </a:t>
            </a:r>
            <a:r>
              <a:rPr lang="ru-RU" sz="6000" dirty="0">
                <a:latin typeface="Corbel" panose="020B0503020204020204" pitchFamily="34" charset="0"/>
              </a:rPr>
              <a:t>с аутизмом сложно понимать выражение лиц,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эмоции </a:t>
            </a:r>
            <a:r>
              <a:rPr lang="ru-RU" sz="6000" dirty="0">
                <a:latin typeface="Corbel" panose="020B0503020204020204" pitchFamily="34" charset="0"/>
              </a:rPr>
              <a:t>и жесты окружающих. Поэтому на серии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</a:t>
            </a:r>
            <a:r>
              <a:rPr lang="ru-RU" sz="6000" dirty="0" err="1">
                <a:latin typeface="Corbel" panose="020B0503020204020204" pitchFamily="34" charset="0"/>
              </a:rPr>
              <a:t>каллиграфист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Сильви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Ксин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Чен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изобразила </a:t>
            </a:r>
            <a:r>
              <a:rPr lang="ru-RU" sz="6000" dirty="0">
                <a:latin typeface="Corbel" panose="020B0503020204020204" pitchFamily="34" charset="0"/>
              </a:rPr>
              <a:t>лица людей при помощи… </a:t>
            </a:r>
            <a:r>
              <a:rPr lang="ru-RU" sz="6000" b="1" dirty="0">
                <a:latin typeface="Corbel" panose="020B0503020204020204" pitchFamily="34" charset="0"/>
              </a:rPr>
              <a:t>Чего</a:t>
            </a:r>
            <a:r>
              <a:rPr lang="ru-RU" sz="6000" b="1" dirty="0" smtClean="0">
                <a:latin typeface="Corbel" panose="020B0503020204020204" pitchFamily="34" charset="0"/>
              </a:rPr>
              <a:t>?</a:t>
            </a:r>
            <a:r>
              <a:rPr lang="ru-RU" sz="6000" dirty="0" smtClean="0">
                <a:latin typeface="Corbel" panose="020B0503020204020204" pitchFamily="34" charset="0"/>
              </a:rPr>
              <a:t/>
            </a:r>
            <a:br>
              <a:rPr lang="ru-RU" sz="6000" dirty="0" smtClean="0">
                <a:latin typeface="Corbel" panose="020B0503020204020204" pitchFamily="34" charset="0"/>
              </a:rPr>
            </a:br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Persoanelor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cu autism le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greu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înțeleagă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expresiile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fețelor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emoțiile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gesturile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celorlalți</a:t>
            </a:r>
            <a:r>
              <a:rPr lang="en-US" sz="6000" dirty="0">
                <a:latin typeface="Corbel" panose="020B0503020204020204" pitchFamily="34" charset="0"/>
              </a:rPr>
              <a:t>. De </a:t>
            </a:r>
            <a:r>
              <a:rPr lang="en-US" sz="6000" dirty="0" err="1">
                <a:latin typeface="Corbel" panose="020B0503020204020204" pitchFamily="34" charset="0"/>
              </a:rPr>
              <a:t>aceea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caligrafa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Sylvie </a:t>
            </a:r>
            <a:r>
              <a:rPr lang="en-US" sz="6000" dirty="0">
                <a:latin typeface="Corbel" panose="020B0503020204020204" pitchFamily="34" charset="0"/>
              </a:rPr>
              <a:t>Xin Chen a </a:t>
            </a:r>
            <a:r>
              <a:rPr lang="en-US" sz="6000" dirty="0" err="1">
                <a:latin typeface="Corbel" panose="020B0503020204020204" pitchFamily="34" charset="0"/>
              </a:rPr>
              <a:t>executat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serie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postere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care </a:t>
            </a:r>
            <a:r>
              <a:rPr lang="en-US" sz="6000" dirty="0" err="1">
                <a:latin typeface="Corbel" panose="020B0503020204020204" pitchFamily="34" charset="0"/>
              </a:rPr>
              <a:t>fețele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oamenilor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au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înlocuite</a:t>
            </a:r>
            <a:r>
              <a:rPr lang="en-US" sz="6000" dirty="0">
                <a:latin typeface="Corbel" panose="020B0503020204020204" pitchFamily="34" charset="0"/>
              </a:rPr>
              <a:t> cu…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anume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501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начале 2020 года предложили ввести День борьбы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с </a:t>
            </a:r>
            <a:r>
              <a:rPr lang="ru-RU" sz="6300" dirty="0">
                <a:latin typeface="Corbel" panose="020B0503020204020204" pitchFamily="34" charset="0"/>
              </a:rPr>
              <a:t>дискриминацией по возрасту.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Какого </a:t>
            </a:r>
            <a:r>
              <a:rPr lang="ru-RU" sz="6300" b="1" dirty="0">
                <a:latin typeface="Corbel" panose="020B0503020204020204" pitchFamily="34" charset="0"/>
              </a:rPr>
              <a:t>вымышленного персонажа предложили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сделать </a:t>
            </a:r>
            <a:r>
              <a:rPr lang="ru-RU" sz="6300" b="1" dirty="0">
                <a:latin typeface="Corbel" panose="020B0503020204020204" pitchFamily="34" charset="0"/>
              </a:rPr>
              <a:t>символом </a:t>
            </a:r>
            <a:r>
              <a:rPr lang="ru-RU" sz="6300" b="1" dirty="0" smtClean="0">
                <a:latin typeface="Corbel" panose="020B0503020204020204" pitchFamily="34" charset="0"/>
              </a:rPr>
              <a:t>праздника?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La </a:t>
            </a:r>
            <a:r>
              <a:rPr lang="en-US" sz="6300" dirty="0" err="1">
                <a:latin typeface="Corbel" panose="020B0503020204020204" pitchFamily="34" charset="0"/>
              </a:rPr>
              <a:t>începutul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anului</a:t>
            </a:r>
            <a:r>
              <a:rPr lang="en-US" sz="6300" dirty="0">
                <a:latin typeface="Corbel" panose="020B0503020204020204" pitchFamily="34" charset="0"/>
              </a:rPr>
              <a:t> 2020 s-a </a:t>
            </a:r>
            <a:r>
              <a:rPr lang="en-US" sz="6300" dirty="0" err="1">
                <a:latin typeface="Corbel" panose="020B0503020204020204" pitchFamily="34" charset="0"/>
              </a:rPr>
              <a:t>propus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introducerea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Zilei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împotriva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ageismului</a:t>
            </a:r>
            <a:r>
              <a:rPr lang="en-US" sz="6300" dirty="0">
                <a:latin typeface="Corbel" panose="020B0503020204020204" pitchFamily="34" charset="0"/>
              </a:rPr>
              <a:t> (</a:t>
            </a:r>
            <a:r>
              <a:rPr lang="en-US" sz="6300" dirty="0" err="1">
                <a:latin typeface="Corbel" panose="020B0503020204020204" pitchFamily="34" charset="0"/>
              </a:rPr>
              <a:t>discriminare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bază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vârstă</a:t>
            </a:r>
            <a:r>
              <a:rPr lang="en-US" sz="6300" dirty="0">
                <a:latin typeface="Corbel" panose="020B0503020204020204" pitchFamily="34" charset="0"/>
              </a:rPr>
              <a:t>).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personaj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inventat</a:t>
            </a:r>
            <a:r>
              <a:rPr lang="en-US" sz="6300" b="1" dirty="0">
                <a:latin typeface="Corbel" panose="020B0503020204020204" pitchFamily="34" charset="0"/>
              </a:rPr>
              <a:t> a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propus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drept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simbol</a:t>
            </a:r>
            <a:r>
              <a:rPr lang="en-US" sz="6300" b="1" dirty="0">
                <a:latin typeface="Corbel" panose="020B0503020204020204" pitchFamily="34" charset="0"/>
              </a:rPr>
              <a:t> al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acesteia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начале 2020 года предложили ввести День борьбы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с </a:t>
            </a:r>
            <a:r>
              <a:rPr lang="ru-RU" sz="6300" dirty="0">
                <a:latin typeface="Corbel" panose="020B0503020204020204" pitchFamily="34" charset="0"/>
              </a:rPr>
              <a:t>дискриминацией по возрасту.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Какого </a:t>
            </a:r>
            <a:r>
              <a:rPr lang="ru-RU" sz="6300" b="1" dirty="0">
                <a:latin typeface="Corbel" panose="020B0503020204020204" pitchFamily="34" charset="0"/>
              </a:rPr>
              <a:t>вымышленного персонажа предложили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сделать </a:t>
            </a:r>
            <a:r>
              <a:rPr lang="ru-RU" sz="6300" b="1" dirty="0">
                <a:latin typeface="Corbel" panose="020B0503020204020204" pitchFamily="34" charset="0"/>
              </a:rPr>
              <a:t>символом </a:t>
            </a:r>
            <a:r>
              <a:rPr lang="ru-RU" sz="6300" b="1" dirty="0" smtClean="0">
                <a:latin typeface="Corbel" panose="020B0503020204020204" pitchFamily="34" charset="0"/>
              </a:rPr>
              <a:t>праздника?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La </a:t>
            </a:r>
            <a:r>
              <a:rPr lang="en-US" sz="6300" dirty="0" err="1">
                <a:latin typeface="Corbel" panose="020B0503020204020204" pitchFamily="34" charset="0"/>
              </a:rPr>
              <a:t>începutul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anului</a:t>
            </a:r>
            <a:r>
              <a:rPr lang="en-US" sz="6300" dirty="0">
                <a:latin typeface="Corbel" panose="020B0503020204020204" pitchFamily="34" charset="0"/>
              </a:rPr>
              <a:t> 2020 s-a </a:t>
            </a:r>
            <a:r>
              <a:rPr lang="en-US" sz="6300" dirty="0" err="1">
                <a:latin typeface="Corbel" panose="020B0503020204020204" pitchFamily="34" charset="0"/>
              </a:rPr>
              <a:t>propus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introducerea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Zilei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împotriva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ageismului</a:t>
            </a:r>
            <a:r>
              <a:rPr lang="en-US" sz="6300" dirty="0">
                <a:latin typeface="Corbel" panose="020B0503020204020204" pitchFamily="34" charset="0"/>
              </a:rPr>
              <a:t> (</a:t>
            </a:r>
            <a:r>
              <a:rPr lang="en-US" sz="6300" dirty="0" err="1">
                <a:latin typeface="Corbel" panose="020B0503020204020204" pitchFamily="34" charset="0"/>
              </a:rPr>
              <a:t>discriminare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bază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vârstă</a:t>
            </a:r>
            <a:r>
              <a:rPr lang="en-US" sz="6300" dirty="0">
                <a:latin typeface="Corbel" panose="020B0503020204020204" pitchFamily="34" charset="0"/>
              </a:rPr>
              <a:t>).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personaj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inventat</a:t>
            </a:r>
            <a:r>
              <a:rPr lang="en-US" sz="6300" b="1" dirty="0">
                <a:latin typeface="Corbel" panose="020B0503020204020204" pitchFamily="34" charset="0"/>
              </a:rPr>
              <a:t> a </a:t>
            </a:r>
            <a:r>
              <a:rPr lang="en-US" sz="6300" b="1" dirty="0" err="1">
                <a:latin typeface="Corbel" panose="020B0503020204020204" pitchFamily="34" charset="0"/>
              </a:rPr>
              <a:t>fost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propus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drept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simbol</a:t>
            </a:r>
            <a:r>
              <a:rPr lang="en-US" sz="6300" b="1" dirty="0">
                <a:latin typeface="Corbel" panose="020B0503020204020204" pitchFamily="34" charset="0"/>
              </a:rPr>
              <a:t> al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acesteia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81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1889 году островное государство </a:t>
            </a:r>
            <a:r>
              <a:rPr lang="ru-RU" sz="5000" dirty="0" err="1">
                <a:latin typeface="Corbel" panose="020B0503020204020204" pitchFamily="34" charset="0"/>
              </a:rPr>
              <a:t>Франсвиль</a:t>
            </a:r>
            <a:r>
              <a:rPr lang="ru-RU" sz="5000" dirty="0">
                <a:latin typeface="Corbel" panose="020B0503020204020204" pitchFamily="34" charset="0"/>
              </a:rPr>
              <a:t>, которое населяли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около </a:t>
            </a:r>
            <a:r>
              <a:rPr lang="ru-RU" sz="5000" dirty="0">
                <a:latin typeface="Corbel" panose="020B0503020204020204" pitchFamily="34" charset="0"/>
              </a:rPr>
              <a:t>500 аборигенов и 50 белых, объявило независимость. Чтобы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продемонстрировать </a:t>
            </a:r>
            <a:r>
              <a:rPr lang="ru-RU" sz="5000" dirty="0">
                <a:latin typeface="Corbel" panose="020B0503020204020204" pitchFamily="34" charset="0"/>
              </a:rPr>
              <a:t>плюсы самоуправления, государство стало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первым</a:t>
            </a:r>
            <a:r>
              <a:rPr lang="ru-RU" sz="5000" dirty="0">
                <a:latin typeface="Corbel" panose="020B0503020204020204" pitchFamily="34" charset="0"/>
              </a:rPr>
              <a:t>, где все его жители имели право…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5000" b="1" dirty="0">
                <a:latin typeface="Corbel" panose="020B0503020204020204" pitchFamily="34" charset="0"/>
              </a:rPr>
              <a:t>предложение одним словом</a:t>
            </a:r>
            <a:r>
              <a:rPr lang="ru-RU" sz="5000" b="1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/>
            </a:r>
            <a:br>
              <a:rPr lang="ro-RO" sz="5000" dirty="0" smtClean="0">
                <a:latin typeface="Corbel" panose="020B0503020204020204" pitchFamily="34" charset="0"/>
              </a:rPr>
            </a:br>
            <a:endParaRPr lang="ro-RO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În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1889 </a:t>
            </a:r>
            <a:r>
              <a:rPr lang="en-US" sz="5000" dirty="0" err="1">
                <a:latin typeface="Corbel" panose="020B0503020204020204" pitchFamily="34" charset="0"/>
              </a:rPr>
              <a:t>statul</a:t>
            </a:r>
            <a:r>
              <a:rPr lang="en-US" sz="5000" dirty="0">
                <a:latin typeface="Corbel" panose="020B0503020204020204" pitchFamily="34" charset="0"/>
              </a:rPr>
              <a:t> insular </a:t>
            </a:r>
            <a:r>
              <a:rPr lang="en-US" sz="5000" dirty="0" err="1">
                <a:latin typeface="Corbel" panose="020B0503020204020204" pitchFamily="34" charset="0"/>
              </a:rPr>
              <a:t>Franceville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locuit</a:t>
            </a:r>
            <a:r>
              <a:rPr lang="en-US" sz="5000" dirty="0">
                <a:latin typeface="Corbel" panose="020B0503020204020204" pitchFamily="34" charset="0"/>
              </a:rPr>
              <a:t> de circa 500 de </a:t>
            </a:r>
            <a:r>
              <a:rPr lang="en-US" sz="5000" dirty="0" err="1">
                <a:latin typeface="Corbel" panose="020B0503020204020204" pitchFamily="34" charset="0"/>
              </a:rPr>
              <a:t>aborigeni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50 de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persoane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cu </a:t>
            </a:r>
            <a:r>
              <a:rPr lang="en-US" sz="5000" dirty="0" err="1">
                <a:latin typeface="Corbel" panose="020B0503020204020204" pitchFamily="34" charset="0"/>
              </a:rPr>
              <a:t>culoarea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albă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pielii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-a </a:t>
            </a:r>
            <a:r>
              <a:rPr lang="en-US" sz="5000" dirty="0" err="1">
                <a:latin typeface="Corbel" panose="020B0503020204020204" pitchFamily="34" charset="0"/>
              </a:rPr>
              <a:t>proclamat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independența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Pentru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demonstra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beneficiile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autoguvernării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statul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devenit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primul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care </a:t>
            </a:r>
            <a:r>
              <a:rPr lang="en-US" sz="5000" dirty="0" err="1">
                <a:latin typeface="Corbel" panose="020B0503020204020204" pitchFamily="34" charset="0"/>
              </a:rPr>
              <a:t>toți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locuitorii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aveau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dreptul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… </a:t>
            </a:r>
            <a:r>
              <a:rPr lang="en-US" sz="5000" b="1" dirty="0" err="1">
                <a:latin typeface="Corbel" panose="020B0503020204020204" pitchFamily="34" charset="0"/>
              </a:rPr>
              <a:t>Finisați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propoziția</a:t>
            </a:r>
            <a:r>
              <a:rPr lang="en-US" sz="5000" b="1" dirty="0">
                <a:latin typeface="Corbel" panose="020B0503020204020204" pitchFamily="34" charset="0"/>
              </a:rPr>
              <a:t> cu un </a:t>
            </a:r>
            <a:r>
              <a:rPr lang="en-US" sz="5000" b="1" dirty="0" err="1">
                <a:latin typeface="Corbel" panose="020B0503020204020204" pitchFamily="34" charset="0"/>
              </a:rPr>
              <a:t>singur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cuvânt</a:t>
            </a:r>
            <a:r>
              <a:rPr lang="en-US" sz="5000" b="1" dirty="0">
                <a:latin typeface="Corbel" panose="020B0503020204020204" pitchFamily="34" charset="0"/>
              </a:rPr>
              <a:t>.</a:t>
            </a:r>
            <a:endParaRPr lang="ru-RU" sz="5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1889 году островное государство </a:t>
            </a:r>
            <a:r>
              <a:rPr lang="ru-RU" sz="5000" dirty="0" err="1">
                <a:latin typeface="Corbel" panose="020B0503020204020204" pitchFamily="34" charset="0"/>
              </a:rPr>
              <a:t>Франсвиль</a:t>
            </a:r>
            <a:r>
              <a:rPr lang="ru-RU" sz="5000" dirty="0">
                <a:latin typeface="Corbel" panose="020B0503020204020204" pitchFamily="34" charset="0"/>
              </a:rPr>
              <a:t>, которое населяли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около </a:t>
            </a:r>
            <a:r>
              <a:rPr lang="ru-RU" sz="5000" dirty="0">
                <a:latin typeface="Corbel" panose="020B0503020204020204" pitchFamily="34" charset="0"/>
              </a:rPr>
              <a:t>500 аборигенов и 50 белых, объявило независимость. Чтобы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продемонстрировать </a:t>
            </a:r>
            <a:r>
              <a:rPr lang="ru-RU" sz="5000" dirty="0">
                <a:latin typeface="Corbel" panose="020B0503020204020204" pitchFamily="34" charset="0"/>
              </a:rPr>
              <a:t>плюсы самоуправления, государство стало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первым</a:t>
            </a:r>
            <a:r>
              <a:rPr lang="ru-RU" sz="5000" dirty="0">
                <a:latin typeface="Corbel" panose="020B0503020204020204" pitchFamily="34" charset="0"/>
              </a:rPr>
              <a:t>, где все его жители имели право…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5000" b="1" dirty="0">
                <a:latin typeface="Corbel" panose="020B0503020204020204" pitchFamily="34" charset="0"/>
              </a:rPr>
              <a:t>предложение одним словом</a:t>
            </a:r>
            <a:r>
              <a:rPr lang="ru-RU" sz="5000" b="1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/>
            </a:r>
            <a:br>
              <a:rPr lang="ro-RO" sz="5000" dirty="0" smtClean="0">
                <a:latin typeface="Corbel" panose="020B0503020204020204" pitchFamily="34" charset="0"/>
              </a:rPr>
            </a:br>
            <a:endParaRPr lang="ro-RO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În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1889 </a:t>
            </a:r>
            <a:r>
              <a:rPr lang="en-US" sz="5000" dirty="0" err="1">
                <a:latin typeface="Corbel" panose="020B0503020204020204" pitchFamily="34" charset="0"/>
              </a:rPr>
              <a:t>statul</a:t>
            </a:r>
            <a:r>
              <a:rPr lang="en-US" sz="5000" dirty="0">
                <a:latin typeface="Corbel" panose="020B0503020204020204" pitchFamily="34" charset="0"/>
              </a:rPr>
              <a:t> insular </a:t>
            </a:r>
            <a:r>
              <a:rPr lang="en-US" sz="5000" dirty="0" err="1">
                <a:latin typeface="Corbel" panose="020B0503020204020204" pitchFamily="34" charset="0"/>
              </a:rPr>
              <a:t>Franceville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locuit</a:t>
            </a:r>
            <a:r>
              <a:rPr lang="en-US" sz="5000" dirty="0">
                <a:latin typeface="Corbel" panose="020B0503020204020204" pitchFamily="34" charset="0"/>
              </a:rPr>
              <a:t> de circa 500 de </a:t>
            </a:r>
            <a:r>
              <a:rPr lang="en-US" sz="5000" dirty="0" err="1">
                <a:latin typeface="Corbel" panose="020B0503020204020204" pitchFamily="34" charset="0"/>
              </a:rPr>
              <a:t>aborigeni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50 de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persoane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cu </a:t>
            </a:r>
            <a:r>
              <a:rPr lang="en-US" sz="5000" dirty="0" err="1">
                <a:latin typeface="Corbel" panose="020B0503020204020204" pitchFamily="34" charset="0"/>
              </a:rPr>
              <a:t>culoarea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albă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pielii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-a </a:t>
            </a:r>
            <a:r>
              <a:rPr lang="en-US" sz="5000" dirty="0" err="1">
                <a:latin typeface="Corbel" panose="020B0503020204020204" pitchFamily="34" charset="0"/>
              </a:rPr>
              <a:t>proclamat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independența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dirty="0" err="1">
                <a:latin typeface="Corbel" panose="020B0503020204020204" pitchFamily="34" charset="0"/>
              </a:rPr>
              <a:t>Pentru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demonstra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beneficiile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autoguvernării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statul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devenit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primul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care </a:t>
            </a:r>
            <a:r>
              <a:rPr lang="en-US" sz="5000" dirty="0" err="1">
                <a:latin typeface="Corbel" panose="020B0503020204020204" pitchFamily="34" charset="0"/>
              </a:rPr>
              <a:t>toți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locuitorii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aveau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dreptul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… </a:t>
            </a:r>
            <a:r>
              <a:rPr lang="en-US" sz="5000" b="1" dirty="0" err="1">
                <a:latin typeface="Corbel" panose="020B0503020204020204" pitchFamily="34" charset="0"/>
              </a:rPr>
              <a:t>Finisați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propoziția</a:t>
            </a:r>
            <a:r>
              <a:rPr lang="en-US" sz="5000" b="1" dirty="0">
                <a:latin typeface="Corbel" panose="020B0503020204020204" pitchFamily="34" charset="0"/>
              </a:rPr>
              <a:t> cu un </a:t>
            </a:r>
            <a:r>
              <a:rPr lang="en-US" sz="5000" b="1" dirty="0" err="1">
                <a:latin typeface="Corbel" panose="020B0503020204020204" pitchFamily="34" charset="0"/>
              </a:rPr>
              <a:t>singur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cuvânt</a:t>
            </a:r>
            <a:r>
              <a:rPr lang="en-US" sz="5000" b="1" dirty="0">
                <a:latin typeface="Corbel" panose="020B0503020204020204" pitchFamily="34" charset="0"/>
              </a:rPr>
              <a:t>.</a:t>
            </a:r>
            <a:endParaRPr lang="ru-RU" sz="5000" b="1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055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Учащиеся </a:t>
            </a:r>
            <a:r>
              <a:rPr lang="ru-RU" sz="4800" dirty="0">
                <a:latin typeface="Corbel" panose="020B0503020204020204" pitchFamily="34" charset="0"/>
              </a:rPr>
              <a:t>Минского автомеханического колледжа разработали систему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социальной </a:t>
            </a:r>
            <a:r>
              <a:rPr lang="ru-RU" sz="4800" dirty="0">
                <a:latin typeface="Corbel" panose="020B0503020204020204" pitchFamily="34" charset="0"/>
              </a:rPr>
              <a:t>адаптации для людей с ограниченными возможностями.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Система </a:t>
            </a:r>
            <a:r>
              <a:rPr lang="ru-RU" sz="4800" dirty="0">
                <a:latin typeface="Corbel" panose="020B0503020204020204" pitchFamily="34" charset="0"/>
              </a:rPr>
              <a:t>основана на удалённом телеуправлении роботом.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Это позволяет </a:t>
            </a:r>
            <a:r>
              <a:rPr lang="ru-RU" sz="4800" dirty="0">
                <a:latin typeface="Corbel" panose="020B0503020204020204" pitchFamily="34" charset="0"/>
              </a:rPr>
              <a:t>даже организовать общение в режиме диалога.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В </a:t>
            </a:r>
            <a:r>
              <a:rPr lang="ru-RU" sz="4800" b="1" dirty="0">
                <a:latin typeface="Corbel" panose="020B0503020204020204" pitchFamily="34" charset="0"/>
              </a:rPr>
              <a:t>честь какого оскароносного фильма назвали эту </a:t>
            </a:r>
            <a:r>
              <a:rPr lang="ru-RU" sz="4800" b="1" dirty="0" smtClean="0">
                <a:latin typeface="Corbel" panose="020B0503020204020204" pitchFamily="34" charset="0"/>
              </a:rPr>
              <a:t>систему?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Studenții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Colegiului</a:t>
            </a:r>
            <a:r>
              <a:rPr lang="en-US" sz="4800" dirty="0">
                <a:latin typeface="Corbel" panose="020B0503020204020204" pitchFamily="34" charset="0"/>
              </a:rPr>
              <a:t> Auto-</a:t>
            </a:r>
            <a:r>
              <a:rPr lang="en-US" sz="4800" dirty="0" err="1">
                <a:latin typeface="Corbel" panose="020B0503020204020204" pitchFamily="34" charset="0"/>
              </a:rPr>
              <a:t>mecanic</a:t>
            </a:r>
            <a:r>
              <a:rPr lang="en-US" sz="4800" dirty="0">
                <a:latin typeface="Corbel" panose="020B0503020204020204" pitchFamily="34" charset="0"/>
              </a:rPr>
              <a:t> din Minsk au </a:t>
            </a:r>
            <a:r>
              <a:rPr lang="en-US" sz="4800" dirty="0" err="1">
                <a:latin typeface="Corbel" panose="020B0503020204020204" pitchFamily="34" charset="0"/>
              </a:rPr>
              <a:t>creat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sistem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adaptare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socială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persoanele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dizabilități</a:t>
            </a:r>
            <a:r>
              <a:rPr lang="en-US" sz="4800" dirty="0">
                <a:latin typeface="Corbel" panose="020B0503020204020204" pitchFamily="34" charset="0"/>
              </a:rPr>
              <a:t>, care se </a:t>
            </a:r>
            <a:r>
              <a:rPr lang="en-US" sz="4800" dirty="0" err="1">
                <a:latin typeface="Corbel" panose="020B0503020204020204" pitchFamily="34" charset="0"/>
              </a:rPr>
              <a:t>bazează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telecontrolul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robotului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Acest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fapt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permite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organizarea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comunicării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formă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dialog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cinstea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cărui</a:t>
            </a:r>
            <a:r>
              <a:rPr lang="en-US" sz="4800" b="1" dirty="0">
                <a:latin typeface="Corbel" panose="020B0503020204020204" pitchFamily="34" charset="0"/>
              </a:rPr>
              <a:t> film, </a:t>
            </a:r>
            <a:r>
              <a:rPr lang="en-US" sz="4800" b="1" dirty="0" err="1">
                <a:latin typeface="Corbel" panose="020B0503020204020204" pitchFamily="34" charset="0"/>
              </a:rPr>
              <a:t>laureat</a:t>
            </a:r>
            <a:r>
              <a:rPr lang="en-US" sz="4800" b="1" dirty="0">
                <a:latin typeface="Corbel" panose="020B0503020204020204" pitchFamily="34" charset="0"/>
              </a:rPr>
              <a:t> al </a:t>
            </a:r>
            <a:r>
              <a:rPr lang="en-US" sz="4800" b="1" dirty="0" err="1">
                <a:latin typeface="Corbel" panose="020B0503020204020204" pitchFamily="34" charset="0"/>
              </a:rPr>
              <a:t>premiului</a:t>
            </a:r>
            <a:r>
              <a:rPr lang="en-US" sz="4800" b="1" dirty="0">
                <a:latin typeface="Corbel" panose="020B0503020204020204" pitchFamily="34" charset="0"/>
              </a:rPr>
              <a:t> Oscar, a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denumit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sistemul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792</Words>
  <Application>Microsoft Office PowerPoint</Application>
  <PresentationFormat>Произвольный</PresentationFormat>
  <Paragraphs>166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415</cp:revision>
  <dcterms:modified xsi:type="dcterms:W3CDTF">2021-01-12T10:38:08Z</dcterms:modified>
</cp:coreProperties>
</file>