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9" r:id="rId3"/>
    <p:sldId id="276" r:id="rId4"/>
    <p:sldId id="309" r:id="rId5"/>
    <p:sldId id="298" r:id="rId6"/>
    <p:sldId id="310" r:id="rId7"/>
    <p:sldId id="300" r:id="rId8"/>
    <p:sldId id="311" r:id="rId9"/>
    <p:sldId id="302" r:id="rId10"/>
    <p:sldId id="312" r:id="rId11"/>
    <p:sldId id="304" r:id="rId12"/>
    <p:sldId id="313" r:id="rId13"/>
    <p:sldId id="306" r:id="rId14"/>
    <p:sldId id="314" r:id="rId15"/>
    <p:sldId id="308" r:id="rId16"/>
    <p:sldId id="315" r:id="rId17"/>
    <p:sldId id="318" r:id="rId18"/>
    <p:sldId id="31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155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1509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254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0970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3617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1943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388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6556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539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139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9588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131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5826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955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098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3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1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audio" Target="../media/audio1.bin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Женщины как и мужчины, увлекаются спортом </a:t>
            </a:r>
            <a:r>
              <a:rPr lang="ru-RU" sz="6600" dirty="0" smtClean="0">
                <a:latin typeface="Corbel" panose="020B0503020204020204" pitchFamily="34" charset="0"/>
              </a:rPr>
              <a:t>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часто </a:t>
            </a:r>
            <a:r>
              <a:rPr lang="ru-RU" sz="6600" dirty="0">
                <a:latin typeface="Corbel" panose="020B0503020204020204" pitchFamily="34" charset="0"/>
              </a:rPr>
              <a:t>добиваются больших </a:t>
            </a:r>
            <a:r>
              <a:rPr lang="ru-RU" sz="6600" dirty="0" smtClean="0">
                <a:latin typeface="Corbel" panose="020B0503020204020204" pitchFamily="34" charset="0"/>
              </a:rPr>
              <a:t>успехов.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Неудивительно</a:t>
            </a:r>
            <a:r>
              <a:rPr lang="ru-RU" sz="6600" dirty="0">
                <a:latin typeface="Corbel" panose="020B0503020204020204" pitchFamily="34" charset="0"/>
              </a:rPr>
              <a:t>, что ЮНИСЕФ в </a:t>
            </a:r>
            <a:r>
              <a:rPr lang="ru-RU" sz="6600" dirty="0" smtClean="0">
                <a:latin typeface="Corbel" panose="020B0503020204020204" pitchFamily="34" charset="0"/>
              </a:rPr>
              <a:t>Молдове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совместно </a:t>
            </a:r>
            <a:r>
              <a:rPr lang="ru-RU" sz="6600" dirty="0">
                <a:latin typeface="Corbel" panose="020B0503020204020204" pitchFamily="34" charset="0"/>
              </a:rPr>
              <a:t>с Федерацией организовали ко </a:t>
            </a:r>
            <a:r>
              <a:rPr lang="ru-RU" sz="6600" dirty="0" smtClean="0">
                <a:latin typeface="Corbel" panose="020B0503020204020204" pitchFamily="34" charset="0"/>
              </a:rPr>
              <a:t>Дню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девочек </a:t>
            </a:r>
            <a:r>
              <a:rPr lang="ru-RU" sz="6600" dirty="0">
                <a:latin typeface="Corbel" panose="020B0503020204020204" pitchFamily="34" charset="0"/>
              </a:rPr>
              <a:t>женский турнир по НЕМУ. Также </a:t>
            </a:r>
            <a:r>
              <a:rPr lang="ru-RU" sz="6600" dirty="0" smtClean="0">
                <a:latin typeface="Corbel" panose="020B0503020204020204" pitchFamily="34" charset="0"/>
              </a:rPr>
              <a:t>ОН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бывает </a:t>
            </a:r>
            <a:r>
              <a:rPr lang="ru-RU" sz="6600" dirty="0">
                <a:latin typeface="Corbel" panose="020B0503020204020204" pitchFamily="34" charset="0"/>
              </a:rPr>
              <a:t>настольным или американским.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ЕГО</a:t>
            </a:r>
            <a:r>
              <a:rPr lang="ru-RU" sz="6600" b="1" dirty="0">
                <a:latin typeface="Corbel" panose="020B0503020204020204" pitchFamily="34" charset="0"/>
              </a:rPr>
              <a:t>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703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Какой знак зодиака использовали </a:t>
            </a:r>
            <a:r>
              <a:rPr lang="ru-RU" sz="8000" b="1" dirty="0" smtClean="0">
                <a:latin typeface="Corbel" panose="020B0503020204020204" pitchFamily="34" charset="0"/>
              </a:rPr>
              <a:t>для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демонстрации </a:t>
            </a:r>
            <a:r>
              <a:rPr lang="ru-RU" sz="8000" b="1" dirty="0">
                <a:latin typeface="Corbel" panose="020B0503020204020204" pitchFamily="34" charset="0"/>
              </a:rPr>
              <a:t>равенства </a:t>
            </a:r>
            <a:r>
              <a:rPr lang="ru-RU" sz="8000" b="1" dirty="0" smtClean="0">
                <a:latin typeface="Corbel" panose="020B0503020204020204" pitchFamily="34" charset="0"/>
              </a:rPr>
              <a:t>между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мужчинами </a:t>
            </a:r>
            <a:r>
              <a:rPr lang="ru-RU" sz="8000" b="1" dirty="0">
                <a:latin typeface="Corbel" panose="020B0503020204020204" pitchFamily="34" charset="0"/>
              </a:rPr>
              <a:t>и женщинами?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Какой знак зодиака использовали </a:t>
            </a:r>
            <a:r>
              <a:rPr lang="ru-RU" sz="8000" b="1" dirty="0" smtClean="0">
                <a:latin typeface="Corbel" panose="020B0503020204020204" pitchFamily="34" charset="0"/>
              </a:rPr>
              <a:t>для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демонстрации </a:t>
            </a:r>
            <a:r>
              <a:rPr lang="ru-RU" sz="8000" b="1" dirty="0">
                <a:latin typeface="Corbel" panose="020B0503020204020204" pitchFamily="34" charset="0"/>
              </a:rPr>
              <a:t>равенства </a:t>
            </a:r>
            <a:r>
              <a:rPr lang="ru-RU" sz="8000" b="1" dirty="0" smtClean="0">
                <a:latin typeface="Corbel" panose="020B0503020204020204" pitchFamily="34" charset="0"/>
              </a:rPr>
              <a:t>между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мужчинами </a:t>
            </a:r>
            <a:r>
              <a:rPr lang="ru-RU" sz="8000" b="1" dirty="0">
                <a:latin typeface="Corbel" panose="020B0503020204020204" pitchFamily="34" charset="0"/>
              </a:rPr>
              <a:t>и женщинами?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944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Конвенции о ликвидации </a:t>
            </a:r>
            <a:r>
              <a:rPr lang="ru-RU" sz="6600" dirty="0" smtClean="0">
                <a:latin typeface="Corbel" panose="020B0503020204020204" pitchFamily="34" charset="0"/>
              </a:rPr>
              <a:t>дискриминации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женщин </a:t>
            </a:r>
            <a:r>
              <a:rPr lang="ru-RU" sz="6600" dirty="0">
                <a:latin typeface="Corbel" panose="020B0503020204020204" pitchFamily="34" charset="0"/>
              </a:rPr>
              <a:t>говорится о равных правах мужчин </a:t>
            </a:r>
            <a:r>
              <a:rPr lang="ru-RU" sz="6600" dirty="0" smtClean="0">
                <a:latin typeface="Corbel" panose="020B0503020204020204" pitchFamily="34" charset="0"/>
              </a:rPr>
              <a:t>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женщин </a:t>
            </a:r>
            <a:r>
              <a:rPr lang="ru-RU" sz="6600" dirty="0">
                <a:latin typeface="Corbel" panose="020B0503020204020204" pitchFamily="34" charset="0"/>
              </a:rPr>
              <a:t>как членов семьи</a:t>
            </a:r>
            <a:r>
              <a:rPr lang="ru-RU" sz="6600" b="1" dirty="0">
                <a:latin typeface="Corbel" panose="020B0503020204020204" pitchFamily="34" charset="0"/>
              </a:rPr>
              <a:t>.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А </a:t>
            </a:r>
            <a:r>
              <a:rPr lang="ru-RU" sz="6600" b="1" dirty="0">
                <a:latin typeface="Corbel" panose="020B0503020204020204" pitchFamily="34" charset="0"/>
              </a:rPr>
              <a:t>чьи </a:t>
            </a:r>
            <a:r>
              <a:rPr lang="ru-RU" sz="6600" b="1" dirty="0" smtClean="0">
                <a:latin typeface="Corbel" panose="020B0503020204020204" pitchFamily="34" charset="0"/>
              </a:rPr>
              <a:t>интересы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должны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всегда </a:t>
            </a:r>
            <a:r>
              <a:rPr lang="ru-RU" sz="6600" b="1" dirty="0">
                <a:latin typeface="Corbel" panose="020B0503020204020204" pitchFamily="34" charset="0"/>
              </a:rPr>
              <a:t>быть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приоритетными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Конвенции о ликвидации </a:t>
            </a:r>
            <a:r>
              <a:rPr lang="ru-RU" sz="6600" dirty="0" smtClean="0">
                <a:latin typeface="Corbel" panose="020B0503020204020204" pitchFamily="34" charset="0"/>
              </a:rPr>
              <a:t>дискриминации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женщин </a:t>
            </a:r>
            <a:r>
              <a:rPr lang="ru-RU" sz="6600" dirty="0">
                <a:latin typeface="Corbel" panose="020B0503020204020204" pitchFamily="34" charset="0"/>
              </a:rPr>
              <a:t>говорится о равных правах мужчин </a:t>
            </a:r>
            <a:r>
              <a:rPr lang="ru-RU" sz="6600" dirty="0" smtClean="0">
                <a:latin typeface="Corbel" panose="020B0503020204020204" pitchFamily="34" charset="0"/>
              </a:rPr>
              <a:t>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женщин </a:t>
            </a:r>
            <a:r>
              <a:rPr lang="ru-RU" sz="6600" dirty="0">
                <a:latin typeface="Corbel" panose="020B0503020204020204" pitchFamily="34" charset="0"/>
              </a:rPr>
              <a:t>как членов семьи</a:t>
            </a:r>
            <a:r>
              <a:rPr lang="ru-RU" sz="6600" b="1" dirty="0">
                <a:latin typeface="Corbel" panose="020B0503020204020204" pitchFamily="34" charset="0"/>
              </a:rPr>
              <a:t>.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А </a:t>
            </a:r>
            <a:r>
              <a:rPr lang="ru-RU" sz="6600" b="1" dirty="0">
                <a:latin typeface="Corbel" panose="020B0503020204020204" pitchFamily="34" charset="0"/>
              </a:rPr>
              <a:t>чьи </a:t>
            </a:r>
            <a:r>
              <a:rPr lang="ru-RU" sz="6600" b="1" dirty="0" smtClean="0">
                <a:latin typeface="Corbel" panose="020B0503020204020204" pitchFamily="34" charset="0"/>
              </a:rPr>
              <a:t>интересы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должны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всегда </a:t>
            </a:r>
            <a:r>
              <a:rPr lang="ru-RU" sz="6600" b="1" dirty="0">
                <a:latin typeface="Corbel" panose="020B0503020204020204" pitchFamily="34" charset="0"/>
              </a:rPr>
              <a:t>быть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приоритетными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991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Тульском областном художественном </a:t>
            </a:r>
            <a:r>
              <a:rPr lang="ru-RU" sz="6000" dirty="0" smtClean="0">
                <a:latin typeface="Corbel" panose="020B0503020204020204" pitchFamily="34" charset="0"/>
              </a:rPr>
              <a:t>театре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открылся </a:t>
            </a:r>
            <a:r>
              <a:rPr lang="ru-RU" sz="6000" dirty="0" err="1">
                <a:latin typeface="Corbel" panose="020B0503020204020204" pitchFamily="34" charset="0"/>
              </a:rPr>
              <a:t>квест</a:t>
            </a:r>
            <a:r>
              <a:rPr lang="ru-RU" sz="6000" dirty="0">
                <a:latin typeface="Corbel" panose="020B0503020204020204" pitchFamily="34" charset="0"/>
              </a:rPr>
              <a:t> «</a:t>
            </a:r>
            <a:r>
              <a:rPr lang="ru-RU" sz="6000" dirty="0" err="1">
                <a:latin typeface="Corbel" panose="020B0503020204020204" pitchFamily="34" charset="0"/>
              </a:rPr>
              <a:t>Шерше</a:t>
            </a:r>
            <a:r>
              <a:rPr lang="ru-RU" sz="6000" dirty="0">
                <a:latin typeface="Corbel" panose="020B0503020204020204" pitchFamily="34" charset="0"/>
              </a:rPr>
              <a:t> ля </a:t>
            </a:r>
            <a:r>
              <a:rPr lang="ru-RU" sz="6000" dirty="0" err="1">
                <a:latin typeface="Corbel" panose="020B0503020204020204" pitchFamily="34" charset="0"/>
              </a:rPr>
              <a:t>фам</a:t>
            </a:r>
            <a:r>
              <a:rPr lang="ru-RU" sz="6000" dirty="0">
                <a:latin typeface="Corbel" panose="020B0503020204020204" pitchFamily="34" charset="0"/>
              </a:rPr>
              <a:t>». Посетителей </a:t>
            </a:r>
            <a:r>
              <a:rPr lang="ru-RU" sz="6000" dirty="0" smtClean="0">
                <a:latin typeface="Corbel" panose="020B0503020204020204" pitchFamily="34" charset="0"/>
              </a:rPr>
              <a:t>учили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разбираться </a:t>
            </a:r>
            <a:r>
              <a:rPr lang="ru-RU" sz="6000" dirty="0">
                <a:latin typeface="Corbel" panose="020B0503020204020204" pitchFamily="34" charset="0"/>
              </a:rPr>
              <a:t>в моде, рассказывали о тайнах </a:t>
            </a:r>
            <a:r>
              <a:rPr lang="ru-RU" sz="6000" dirty="0" smtClean="0">
                <a:latin typeface="Corbel" panose="020B0503020204020204" pitchFamily="34" charset="0"/>
              </a:rPr>
              <a:t>женской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красоты </a:t>
            </a:r>
            <a:r>
              <a:rPr lang="ru-RU" sz="6000" dirty="0">
                <a:latin typeface="Corbel" panose="020B0503020204020204" pitchFamily="34" charset="0"/>
              </a:rPr>
              <a:t>и сердца.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Какого </a:t>
            </a:r>
            <a:r>
              <a:rPr lang="ru-RU" sz="6000" b="1" dirty="0">
                <a:latin typeface="Corbel" panose="020B0503020204020204" pitchFamily="34" charset="0"/>
              </a:rPr>
              <a:t>числа состоялось открытие?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Тульском областном художественном </a:t>
            </a:r>
            <a:r>
              <a:rPr lang="ru-RU" sz="6000" dirty="0" smtClean="0">
                <a:latin typeface="Corbel" panose="020B0503020204020204" pitchFamily="34" charset="0"/>
              </a:rPr>
              <a:t>театре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открылся </a:t>
            </a:r>
            <a:r>
              <a:rPr lang="ru-RU" sz="6000" dirty="0" err="1">
                <a:latin typeface="Corbel" panose="020B0503020204020204" pitchFamily="34" charset="0"/>
              </a:rPr>
              <a:t>квест</a:t>
            </a:r>
            <a:r>
              <a:rPr lang="ru-RU" sz="6000" dirty="0">
                <a:latin typeface="Corbel" panose="020B0503020204020204" pitchFamily="34" charset="0"/>
              </a:rPr>
              <a:t> «</a:t>
            </a:r>
            <a:r>
              <a:rPr lang="ru-RU" sz="6000" dirty="0" err="1">
                <a:latin typeface="Corbel" panose="020B0503020204020204" pitchFamily="34" charset="0"/>
              </a:rPr>
              <a:t>Шерше</a:t>
            </a:r>
            <a:r>
              <a:rPr lang="ru-RU" sz="6000" dirty="0">
                <a:latin typeface="Corbel" panose="020B0503020204020204" pitchFamily="34" charset="0"/>
              </a:rPr>
              <a:t> ля </a:t>
            </a:r>
            <a:r>
              <a:rPr lang="ru-RU" sz="6000" dirty="0" err="1">
                <a:latin typeface="Corbel" panose="020B0503020204020204" pitchFamily="34" charset="0"/>
              </a:rPr>
              <a:t>фам</a:t>
            </a:r>
            <a:r>
              <a:rPr lang="ru-RU" sz="6000" dirty="0">
                <a:latin typeface="Corbel" panose="020B0503020204020204" pitchFamily="34" charset="0"/>
              </a:rPr>
              <a:t>». Посетителей </a:t>
            </a:r>
            <a:r>
              <a:rPr lang="ru-RU" sz="6000" dirty="0" smtClean="0">
                <a:latin typeface="Corbel" panose="020B0503020204020204" pitchFamily="34" charset="0"/>
              </a:rPr>
              <a:t>учили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разбираться </a:t>
            </a:r>
            <a:r>
              <a:rPr lang="ru-RU" sz="6000" dirty="0">
                <a:latin typeface="Corbel" panose="020B0503020204020204" pitchFamily="34" charset="0"/>
              </a:rPr>
              <a:t>в моде, рассказывали о тайнах </a:t>
            </a:r>
            <a:r>
              <a:rPr lang="ru-RU" sz="6000" dirty="0" smtClean="0">
                <a:latin typeface="Corbel" panose="020B0503020204020204" pitchFamily="34" charset="0"/>
              </a:rPr>
              <a:t>женской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красоты </a:t>
            </a:r>
            <a:r>
              <a:rPr lang="ru-RU" sz="6000" dirty="0">
                <a:latin typeface="Corbel" panose="020B0503020204020204" pitchFamily="34" charset="0"/>
              </a:rPr>
              <a:t>и сердца.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Какого </a:t>
            </a:r>
            <a:r>
              <a:rPr lang="ru-RU" sz="6000" b="1" dirty="0">
                <a:latin typeface="Corbel" panose="020B0503020204020204" pitchFamily="34" charset="0"/>
              </a:rPr>
              <a:t>числа состоялось открытие?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4880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Тульском областном художественном </a:t>
            </a:r>
            <a:r>
              <a:rPr lang="ru-RU" sz="6000" dirty="0" smtClean="0">
                <a:latin typeface="Corbel" panose="020B0503020204020204" pitchFamily="34" charset="0"/>
              </a:rPr>
              <a:t>театре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открылся </a:t>
            </a:r>
            <a:r>
              <a:rPr lang="ru-RU" sz="6000" dirty="0" err="1">
                <a:latin typeface="Corbel" panose="020B0503020204020204" pitchFamily="34" charset="0"/>
              </a:rPr>
              <a:t>квест</a:t>
            </a:r>
            <a:r>
              <a:rPr lang="ru-RU" sz="6000" dirty="0">
                <a:latin typeface="Corbel" panose="020B0503020204020204" pitchFamily="34" charset="0"/>
              </a:rPr>
              <a:t> «</a:t>
            </a:r>
            <a:r>
              <a:rPr lang="ru-RU" sz="6000" dirty="0" err="1">
                <a:latin typeface="Corbel" panose="020B0503020204020204" pitchFamily="34" charset="0"/>
              </a:rPr>
              <a:t>Шерше</a:t>
            </a:r>
            <a:r>
              <a:rPr lang="ru-RU" sz="6000" dirty="0">
                <a:latin typeface="Corbel" panose="020B0503020204020204" pitchFamily="34" charset="0"/>
              </a:rPr>
              <a:t> ля </a:t>
            </a:r>
            <a:r>
              <a:rPr lang="ru-RU" sz="6000" dirty="0" err="1">
                <a:latin typeface="Corbel" panose="020B0503020204020204" pitchFamily="34" charset="0"/>
              </a:rPr>
              <a:t>фам</a:t>
            </a:r>
            <a:r>
              <a:rPr lang="ru-RU" sz="6000" dirty="0">
                <a:latin typeface="Corbel" panose="020B0503020204020204" pitchFamily="34" charset="0"/>
              </a:rPr>
              <a:t>». Посетителей </a:t>
            </a:r>
            <a:r>
              <a:rPr lang="ru-RU" sz="6000" dirty="0" smtClean="0">
                <a:latin typeface="Corbel" panose="020B0503020204020204" pitchFamily="34" charset="0"/>
              </a:rPr>
              <a:t>учили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разбираться </a:t>
            </a:r>
            <a:r>
              <a:rPr lang="ru-RU" sz="6000" dirty="0">
                <a:latin typeface="Corbel" panose="020B0503020204020204" pitchFamily="34" charset="0"/>
              </a:rPr>
              <a:t>в моде, рассказывали о тайнах </a:t>
            </a:r>
            <a:r>
              <a:rPr lang="ru-RU" sz="6000" dirty="0" smtClean="0">
                <a:latin typeface="Corbel" panose="020B0503020204020204" pitchFamily="34" charset="0"/>
              </a:rPr>
              <a:t>женской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красоты </a:t>
            </a:r>
            <a:r>
              <a:rPr lang="ru-RU" sz="6000" dirty="0">
                <a:latin typeface="Corbel" panose="020B0503020204020204" pitchFamily="34" charset="0"/>
              </a:rPr>
              <a:t>и сердца.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Какого </a:t>
            </a:r>
            <a:r>
              <a:rPr lang="ru-RU" sz="6000" b="1" dirty="0">
                <a:latin typeface="Corbel" panose="020B0503020204020204" pitchFamily="34" charset="0"/>
              </a:rPr>
              <a:t>числа состоялось открытие?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9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sndAc>
          <p:stSnd>
            <p:snd r:embed="rId5" name="chimes.wav"/>
          </p:stSnd>
        </p:sndAc>
      </p:transition>
    </mc:Choice>
    <mc:Fallback xmlns="">
      <p:transition spd="slow" advClick="0" advTm="15000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75271"/>
            <a:ext cx="20104100" cy="3558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752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6000" b="1" dirty="0" smtClean="0">
                <a:latin typeface="Corbel" panose="020B0503020204020204" pitchFamily="34" charset="0"/>
              </a:rPr>
              <a:t>только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гласные.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о </a:t>
            </a:r>
            <a:r>
              <a:rPr lang="ru-RU" sz="6000" dirty="0">
                <a:latin typeface="Corbel" panose="020B0503020204020204" pitchFamily="34" charset="0"/>
              </a:rPr>
              <a:t>а </a:t>
            </a:r>
            <a:r>
              <a:rPr lang="ru-RU" sz="6000" dirty="0" err="1">
                <a:latin typeface="Corbel" panose="020B0503020204020204" pitchFamily="34" charset="0"/>
              </a:rPr>
              <a:t>а</a:t>
            </a:r>
            <a:r>
              <a:rPr lang="ru-RU" sz="6000" dirty="0">
                <a:latin typeface="Corbel" panose="020B0503020204020204" pitchFamily="34" charset="0"/>
              </a:rPr>
              <a:t> – Во второй половине XIX века этим </a:t>
            </a:r>
            <a:r>
              <a:rPr lang="ru-RU" sz="6000" dirty="0" smtClean="0">
                <a:latin typeface="Corbel" panose="020B0503020204020204" pitchFamily="34" charset="0"/>
              </a:rPr>
              <a:t>средством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пользовались </a:t>
            </a:r>
            <a:r>
              <a:rPr lang="ru-RU" sz="6000" dirty="0">
                <a:latin typeface="Corbel" panose="020B0503020204020204" pitchFamily="34" charset="0"/>
              </a:rPr>
              <a:t>только мужчины, а сейчас </a:t>
            </a:r>
            <a:r>
              <a:rPr lang="ru-RU" sz="6000" dirty="0" smtClean="0">
                <a:latin typeface="Corbel" panose="020B0503020204020204" pitchFamily="34" charset="0"/>
              </a:rPr>
              <a:t>гигиенической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версией </a:t>
            </a:r>
            <a:r>
              <a:rPr lang="ru-RU" sz="6000" dirty="0">
                <a:latin typeface="Corbel" panose="020B0503020204020204" pitchFamily="34" charset="0"/>
              </a:rPr>
              <a:t>пользуются </a:t>
            </a:r>
            <a:r>
              <a:rPr lang="ru-RU" sz="6000" dirty="0" smtClean="0">
                <a:latin typeface="Corbel" panose="020B0503020204020204" pitchFamily="34" charset="0"/>
              </a:rPr>
              <a:t>все.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а </a:t>
            </a:r>
            <a:r>
              <a:rPr lang="ru-RU" sz="6000" dirty="0">
                <a:latin typeface="Corbel" panose="020B0503020204020204" pitchFamily="34" charset="0"/>
              </a:rPr>
              <a:t>о а </a:t>
            </a:r>
            <a:r>
              <a:rPr lang="ru-RU" sz="6000" dirty="0" smtClean="0">
                <a:latin typeface="Corbel" panose="020B0503020204020204" pitchFamily="34" charset="0"/>
              </a:rPr>
              <a:t>и е </a:t>
            </a:r>
            <a:r>
              <a:rPr lang="ru-RU" sz="6000" dirty="0">
                <a:latin typeface="Corbel" panose="020B0503020204020204" pitchFamily="34" charset="0"/>
              </a:rPr>
              <a:t>– </a:t>
            </a:r>
            <a:r>
              <a:rPr lang="ru-RU" sz="6000" dirty="0" smtClean="0">
                <a:latin typeface="Corbel" panose="020B0503020204020204" pitchFamily="34" charset="0"/>
              </a:rPr>
              <a:t>М=Ж.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е </a:t>
            </a:r>
            <a:r>
              <a:rPr lang="ru-RU" sz="6000" dirty="0">
                <a:latin typeface="Corbel" panose="020B0503020204020204" pitchFamily="34" charset="0"/>
              </a:rPr>
              <a:t>и </a:t>
            </a:r>
            <a:r>
              <a:rPr lang="ru-RU" sz="6000" dirty="0" err="1">
                <a:latin typeface="Corbel" panose="020B0503020204020204" pitchFamily="34" charset="0"/>
              </a:rPr>
              <a:t>и</a:t>
            </a:r>
            <a:r>
              <a:rPr lang="ru-RU" sz="6000" dirty="0">
                <a:latin typeface="Corbel" panose="020B0503020204020204" pitchFamily="34" charset="0"/>
              </a:rPr>
              <a:t> –  Движение за права женщин.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6000" b="1" dirty="0" smtClean="0">
                <a:latin typeface="Corbel" panose="020B0503020204020204" pitchFamily="34" charset="0"/>
              </a:rPr>
              <a:t>только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гласные.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о </a:t>
            </a:r>
            <a:r>
              <a:rPr lang="ru-RU" sz="6000" dirty="0">
                <a:latin typeface="Corbel" panose="020B0503020204020204" pitchFamily="34" charset="0"/>
              </a:rPr>
              <a:t>а </a:t>
            </a:r>
            <a:r>
              <a:rPr lang="ru-RU" sz="6000" dirty="0" err="1">
                <a:latin typeface="Corbel" panose="020B0503020204020204" pitchFamily="34" charset="0"/>
              </a:rPr>
              <a:t>а</a:t>
            </a:r>
            <a:r>
              <a:rPr lang="ru-RU" sz="6000" dirty="0">
                <a:latin typeface="Corbel" panose="020B0503020204020204" pitchFamily="34" charset="0"/>
              </a:rPr>
              <a:t> – Во второй половине XIX века этим </a:t>
            </a:r>
            <a:r>
              <a:rPr lang="ru-RU" sz="6000" dirty="0" smtClean="0">
                <a:latin typeface="Corbel" panose="020B0503020204020204" pitchFamily="34" charset="0"/>
              </a:rPr>
              <a:t>средством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пользовались </a:t>
            </a:r>
            <a:r>
              <a:rPr lang="ru-RU" sz="6000" dirty="0">
                <a:latin typeface="Corbel" panose="020B0503020204020204" pitchFamily="34" charset="0"/>
              </a:rPr>
              <a:t>только мужчины, а сейчас </a:t>
            </a:r>
            <a:r>
              <a:rPr lang="ru-RU" sz="6000" dirty="0" smtClean="0">
                <a:latin typeface="Corbel" panose="020B0503020204020204" pitchFamily="34" charset="0"/>
              </a:rPr>
              <a:t>гигиенической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версией </a:t>
            </a:r>
            <a:r>
              <a:rPr lang="ru-RU" sz="6000" dirty="0">
                <a:latin typeface="Corbel" panose="020B0503020204020204" pitchFamily="34" charset="0"/>
              </a:rPr>
              <a:t>пользуются </a:t>
            </a:r>
            <a:r>
              <a:rPr lang="ru-RU" sz="6000" dirty="0" smtClean="0">
                <a:latin typeface="Corbel" panose="020B0503020204020204" pitchFamily="34" charset="0"/>
              </a:rPr>
              <a:t>все.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а </a:t>
            </a:r>
            <a:r>
              <a:rPr lang="ru-RU" sz="6000" dirty="0">
                <a:latin typeface="Corbel" panose="020B0503020204020204" pitchFamily="34" charset="0"/>
              </a:rPr>
              <a:t>о </a:t>
            </a:r>
            <a:r>
              <a:rPr lang="ru-RU" sz="6000">
                <a:latin typeface="Corbel" panose="020B0503020204020204" pitchFamily="34" charset="0"/>
              </a:rPr>
              <a:t>а </a:t>
            </a:r>
            <a:r>
              <a:rPr lang="ru-RU" sz="6000" smtClean="0">
                <a:latin typeface="Corbel" panose="020B0503020204020204" pitchFamily="34" charset="0"/>
              </a:rPr>
              <a:t>и е </a:t>
            </a:r>
            <a:r>
              <a:rPr lang="ru-RU" sz="6000" dirty="0">
                <a:latin typeface="Corbel" panose="020B0503020204020204" pitchFamily="34" charset="0"/>
              </a:rPr>
              <a:t>– </a:t>
            </a:r>
            <a:r>
              <a:rPr lang="ru-RU" sz="6000" dirty="0" smtClean="0">
                <a:latin typeface="Corbel" panose="020B0503020204020204" pitchFamily="34" charset="0"/>
              </a:rPr>
              <a:t>М=Ж.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е </a:t>
            </a:r>
            <a:r>
              <a:rPr lang="ru-RU" sz="6000" dirty="0">
                <a:latin typeface="Corbel" panose="020B0503020204020204" pitchFamily="34" charset="0"/>
              </a:rPr>
              <a:t>и </a:t>
            </a:r>
            <a:r>
              <a:rPr lang="ru-RU" sz="6000" dirty="0" err="1">
                <a:latin typeface="Corbel" panose="020B0503020204020204" pitchFamily="34" charset="0"/>
              </a:rPr>
              <a:t>и</a:t>
            </a:r>
            <a:r>
              <a:rPr lang="ru-RU" sz="6000" dirty="0">
                <a:latin typeface="Corbel" panose="020B0503020204020204" pitchFamily="34" charset="0"/>
              </a:rPr>
              <a:t> –  Движение за права женщин.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010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Аж </a:t>
            </a:r>
            <a:r>
              <a:rPr lang="ru-RU" sz="7200" dirty="0">
                <a:latin typeface="Corbel" panose="020B0503020204020204" pitchFamily="34" charset="0"/>
              </a:rPr>
              <a:t>в 18 странах мира муж до сих </a:t>
            </a:r>
            <a:r>
              <a:rPr lang="ru-RU" sz="7200" dirty="0" smtClean="0">
                <a:latin typeface="Corbel" panose="020B0503020204020204" pitchFamily="34" charset="0"/>
              </a:rPr>
              <a:t>пор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может </a:t>
            </a:r>
            <a:r>
              <a:rPr lang="ru-RU" sz="7200" dirty="0">
                <a:latin typeface="Corbel" panose="020B0503020204020204" pitchFamily="34" charset="0"/>
              </a:rPr>
              <a:t>официально запретить </a:t>
            </a:r>
            <a:r>
              <a:rPr lang="ru-RU" sz="7200" dirty="0" smtClean="0">
                <a:latin typeface="Corbel" panose="020B0503020204020204" pitchFamily="34" charset="0"/>
              </a:rPr>
              <a:t>жене: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работать </a:t>
            </a:r>
            <a:r>
              <a:rPr lang="ru-RU" sz="7200" b="1" dirty="0">
                <a:latin typeface="Corbel" panose="020B0503020204020204" pitchFamily="34" charset="0"/>
              </a:rPr>
              <a:t>или рожать?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8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Аж </a:t>
            </a:r>
            <a:r>
              <a:rPr lang="ru-RU" sz="7200" dirty="0">
                <a:latin typeface="Corbel" panose="020B0503020204020204" pitchFamily="34" charset="0"/>
              </a:rPr>
              <a:t>в 18 странах мира муж до сих </a:t>
            </a:r>
            <a:r>
              <a:rPr lang="ru-RU" sz="7200" dirty="0" smtClean="0">
                <a:latin typeface="Corbel" panose="020B0503020204020204" pitchFamily="34" charset="0"/>
              </a:rPr>
              <a:t>пор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может </a:t>
            </a:r>
            <a:r>
              <a:rPr lang="ru-RU" sz="7200" dirty="0">
                <a:latin typeface="Corbel" panose="020B0503020204020204" pitchFamily="34" charset="0"/>
              </a:rPr>
              <a:t>официально запретить </a:t>
            </a:r>
            <a:r>
              <a:rPr lang="ru-RU" sz="7200" dirty="0" smtClean="0">
                <a:latin typeface="Corbel" panose="020B0503020204020204" pitchFamily="34" charset="0"/>
              </a:rPr>
              <a:t>жене: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работать </a:t>
            </a:r>
            <a:r>
              <a:rPr lang="ru-RU" sz="7200" b="1" dirty="0">
                <a:latin typeface="Corbel" panose="020B0503020204020204" pitchFamily="34" charset="0"/>
              </a:rPr>
              <a:t>или рожать?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339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800" b="1" dirty="0">
                <a:latin typeface="Corbel" panose="020B0503020204020204" pitchFamily="34" charset="0"/>
              </a:rPr>
              <a:t>Верите ли вы, что во всём мире </a:t>
            </a:r>
            <a:r>
              <a:rPr lang="ru-RU" sz="7800" b="1" dirty="0" smtClean="0">
                <a:latin typeface="Corbel" panose="020B0503020204020204" pitchFamily="34" charset="0"/>
              </a:rPr>
              <a:t>около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750 </a:t>
            </a:r>
            <a:r>
              <a:rPr lang="ru-RU" sz="7800" b="1" dirty="0">
                <a:latin typeface="Corbel" panose="020B0503020204020204" pitchFamily="34" charset="0"/>
              </a:rPr>
              <a:t>миллионов девочек вступили </a:t>
            </a:r>
            <a:r>
              <a:rPr lang="ru-RU" sz="7800" b="1" dirty="0" smtClean="0">
                <a:latin typeface="Corbel" panose="020B0503020204020204" pitchFamily="34" charset="0"/>
              </a:rPr>
              <a:t>в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брак </a:t>
            </a:r>
            <a:r>
              <a:rPr lang="ru-RU" sz="7800" b="1" dirty="0">
                <a:latin typeface="Corbel" panose="020B0503020204020204" pitchFamily="34" charset="0"/>
              </a:rPr>
              <a:t>до достижения </a:t>
            </a:r>
            <a:r>
              <a:rPr lang="ru-RU" sz="7800" b="1" dirty="0" smtClean="0">
                <a:latin typeface="Corbel" panose="020B0503020204020204" pitchFamily="34" charset="0"/>
              </a:rPr>
              <a:t>18-летнего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ru-RU" sz="7800" b="1" dirty="0" smtClean="0">
                <a:latin typeface="Corbel" panose="020B0503020204020204" pitchFamily="34" charset="0"/>
              </a:rPr>
              <a:t>возраста</a:t>
            </a:r>
            <a:r>
              <a:rPr lang="ru-RU" sz="7800" b="1" dirty="0">
                <a:latin typeface="Corbel" panose="020B0503020204020204" pitchFamily="34" charset="0"/>
              </a:rPr>
              <a:t>?</a:t>
            </a:r>
            <a:endParaRPr lang="ru-RU" sz="7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800" b="1" dirty="0">
                <a:latin typeface="Corbel" panose="020B0503020204020204" pitchFamily="34" charset="0"/>
              </a:rPr>
              <a:t>Верите ли вы, что во всём мире </a:t>
            </a:r>
            <a:r>
              <a:rPr lang="ru-RU" sz="7800" b="1" dirty="0" smtClean="0">
                <a:latin typeface="Corbel" panose="020B0503020204020204" pitchFamily="34" charset="0"/>
              </a:rPr>
              <a:t>около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750 </a:t>
            </a:r>
            <a:r>
              <a:rPr lang="ru-RU" sz="7800" b="1" dirty="0">
                <a:latin typeface="Corbel" panose="020B0503020204020204" pitchFamily="34" charset="0"/>
              </a:rPr>
              <a:t>миллионов девочек вступили </a:t>
            </a:r>
            <a:r>
              <a:rPr lang="ru-RU" sz="7800" b="1" dirty="0" smtClean="0">
                <a:latin typeface="Corbel" panose="020B0503020204020204" pitchFamily="34" charset="0"/>
              </a:rPr>
              <a:t>в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брак </a:t>
            </a:r>
            <a:r>
              <a:rPr lang="ru-RU" sz="7800" b="1" dirty="0">
                <a:latin typeface="Corbel" panose="020B0503020204020204" pitchFamily="34" charset="0"/>
              </a:rPr>
              <a:t>до достижения </a:t>
            </a:r>
            <a:r>
              <a:rPr lang="ru-RU" sz="7800" b="1" dirty="0" smtClean="0">
                <a:latin typeface="Corbel" panose="020B0503020204020204" pitchFamily="34" charset="0"/>
              </a:rPr>
              <a:t>18-летнего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ru-RU" sz="7800" b="1" dirty="0" smtClean="0">
                <a:latin typeface="Corbel" panose="020B0503020204020204" pitchFamily="34" charset="0"/>
              </a:rPr>
              <a:t>возраста</a:t>
            </a:r>
            <a:r>
              <a:rPr lang="ru-RU" sz="7800" b="1" dirty="0">
                <a:latin typeface="Corbel" panose="020B0503020204020204" pitchFamily="34" charset="0"/>
              </a:rPr>
              <a:t>?</a:t>
            </a:r>
            <a:endParaRPr lang="ru-RU" sz="7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2891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" y="416729"/>
            <a:ext cx="1523999" cy="18520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Женщины как и мужчины, увлекаются спортом </a:t>
            </a:r>
            <a:r>
              <a:rPr lang="ru-RU" sz="6600" dirty="0" smtClean="0">
                <a:latin typeface="Corbel" panose="020B0503020204020204" pitchFamily="34" charset="0"/>
              </a:rPr>
              <a:t>и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часто </a:t>
            </a:r>
            <a:r>
              <a:rPr lang="ru-RU" sz="6600" dirty="0">
                <a:latin typeface="Corbel" panose="020B0503020204020204" pitchFamily="34" charset="0"/>
              </a:rPr>
              <a:t>добиваются больших </a:t>
            </a:r>
            <a:r>
              <a:rPr lang="ru-RU" sz="6600" dirty="0" smtClean="0">
                <a:latin typeface="Corbel" panose="020B0503020204020204" pitchFamily="34" charset="0"/>
              </a:rPr>
              <a:t>успехов.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Неудивительно</a:t>
            </a:r>
            <a:r>
              <a:rPr lang="ru-RU" sz="6600" dirty="0">
                <a:latin typeface="Corbel" panose="020B0503020204020204" pitchFamily="34" charset="0"/>
              </a:rPr>
              <a:t>, что ЮНИСЕФ в </a:t>
            </a:r>
            <a:r>
              <a:rPr lang="ru-RU" sz="6600" dirty="0" smtClean="0">
                <a:latin typeface="Corbel" panose="020B0503020204020204" pitchFamily="34" charset="0"/>
              </a:rPr>
              <a:t>Молдове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совместно </a:t>
            </a:r>
            <a:r>
              <a:rPr lang="ru-RU" sz="6600" dirty="0">
                <a:latin typeface="Corbel" panose="020B0503020204020204" pitchFamily="34" charset="0"/>
              </a:rPr>
              <a:t>с Федерацией организовали ко </a:t>
            </a:r>
            <a:r>
              <a:rPr lang="ru-RU" sz="6600" dirty="0" smtClean="0">
                <a:latin typeface="Corbel" panose="020B0503020204020204" pitchFamily="34" charset="0"/>
              </a:rPr>
              <a:t>Дню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девочек </a:t>
            </a:r>
            <a:r>
              <a:rPr lang="ru-RU" sz="6600" dirty="0">
                <a:latin typeface="Corbel" panose="020B0503020204020204" pitchFamily="34" charset="0"/>
              </a:rPr>
              <a:t>женский турнир по НЕМУ. Также </a:t>
            </a:r>
            <a:r>
              <a:rPr lang="ru-RU" sz="6600" dirty="0" smtClean="0">
                <a:latin typeface="Corbel" panose="020B0503020204020204" pitchFamily="34" charset="0"/>
              </a:rPr>
              <a:t>ОН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бывает </a:t>
            </a:r>
            <a:r>
              <a:rPr lang="ru-RU" sz="6600" dirty="0">
                <a:latin typeface="Corbel" panose="020B0503020204020204" pitchFamily="34" charset="0"/>
              </a:rPr>
              <a:t>настольным или американским.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ЕГО</a:t>
            </a:r>
            <a:r>
              <a:rPr lang="ru-RU" sz="6600" b="1" dirty="0">
                <a:latin typeface="Corbel" panose="020B0503020204020204" pitchFamily="34" charset="0"/>
              </a:rPr>
              <a:t>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19705"/>
            <a:ext cx="12875734" cy="85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524</Words>
  <Application>Microsoft Office PowerPoint</Application>
  <PresentationFormat>Произвольный</PresentationFormat>
  <Paragraphs>106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381</cp:revision>
  <dcterms:modified xsi:type="dcterms:W3CDTF">2021-01-05T10:13:40Z</dcterms:modified>
</cp:coreProperties>
</file>