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5" r:id="rId29"/>
    <p:sldId id="287" r:id="rId30"/>
    <p:sldId id="289" r:id="rId31"/>
    <p:sldId id="291" r:id="rId32"/>
    <p:sldId id="293" r:id="rId33"/>
    <p:sldId id="295" r:id="rId34"/>
    <p:sldId id="296" r:id="rId35"/>
    <p:sldId id="297" r:id="rId36"/>
    <p:sldId id="298" r:id="rId37"/>
  </p:sldIdLst>
  <p:sldSz cx="12192000" cy="6858000"/>
  <p:notesSz cx="6858000" cy="9144000"/>
  <p:embeddedFontLs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72">
          <p15:clr>
            <a:srgbClr val="A4A3A4"/>
          </p15:clr>
        </p15:guide>
        <p15:guide id="3" orient="horz" pos="226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goYUCeGruVZ4/stYgph1FIX4l3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8A877-C98D-4B7D-86AC-F8A5D7EDC76B}">
  <a:tblStyle styleId="{C1A8A877-C98D-4B7D-86AC-F8A5D7EDC7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88398" autoAdjust="0"/>
  </p:normalViewPr>
  <p:slideViewPr>
    <p:cSldViewPr snapToGrid="0">
      <p:cViewPr varScale="1">
        <p:scale>
          <a:sx n="60" d="100"/>
          <a:sy n="60" d="100"/>
        </p:scale>
        <p:origin x="882" y="78"/>
      </p:cViewPr>
      <p:guideLst>
        <p:guide orient="horz" pos="2251"/>
        <p:guide pos="3772"/>
        <p:guide orient="horz" pos="22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64f6ba8d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964f6ba8d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64f6ba8d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964f6ba8d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64f6ba8d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964f6ba8d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64f6ba8d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964f6ba8d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64f6ba8d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964f6ba8d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5f5b86b3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95f5b86b3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64f6ba8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964f6ba8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e5aa03a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e5aa03a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e5aa03aa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5e5aa03aa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e5aa03aa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5e5aa03aa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5f5b86b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95f5b86b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e5aa03aa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e5aa03aa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e5aa03aa1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5e5aa03aa1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e5aa03aa1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5e5aa03aa1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e5aa03aa1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5e5aa03aa1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9567fdab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9567fdab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95f5b86b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95f5b86b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64f6ba8d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964f6ba8d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5f5b86b3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295f5b86b3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5f5b86b3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95f5b86b3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95f5b86b3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295f5b86b3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64f6ba8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964f6ba8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95f5b86b3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295f5b86b3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5f5b86b3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95f5b86b3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95f5b86b3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95f5b86b3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95f5b86b3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95f5b86b3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95f5b86b3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95f5b86b3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95f5b86b3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95f5b86b3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64f6ba8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964f6ba8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64f6ba8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964f6ba8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64f6ba8d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964f6ba8d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64f6ba8d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964f6ba8d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64f6ba8d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964f6ba8d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64f6ba8d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964f6ba8d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7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" name="Google Shape;119;p3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8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9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6" name="Google Shape;136;p39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9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0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1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6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6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6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6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6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6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6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6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6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6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6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6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6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6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6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6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6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6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6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nebunualla/padlet-h81ek6cxzzc2dwf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 descr="Картинки по запросу экран с проектором картинка 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111" y="2133608"/>
            <a:ext cx="4686634" cy="4392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 txBox="1">
            <a:spLocks noGrp="1"/>
          </p:cNvSpPr>
          <p:nvPr>
            <p:ph type="title" idx="4294967295"/>
          </p:nvPr>
        </p:nvSpPr>
        <p:spPr>
          <a:xfrm>
            <a:off x="1324050" y="1062501"/>
            <a:ext cx="9543900" cy="107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38BA"/>
              </a:buClr>
              <a:buSzPct val="100000"/>
              <a:buFont typeface="Arial"/>
              <a:buNone/>
            </a:pPr>
            <a:r>
              <a:rPr lang="ru-RU" sz="33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Роль учителя в перевернутом классе.</a:t>
            </a:r>
            <a:endParaRPr sz="3300" b="1" i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38BA"/>
              </a:buClr>
              <a:buSzPct val="100000"/>
              <a:buFont typeface="Arial"/>
              <a:buNone/>
            </a:pPr>
            <a:r>
              <a:rPr lang="ru-RU" sz="33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7 Моделей перевернутого класса.</a:t>
            </a:r>
            <a:endParaRPr sz="3300" b="1" i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6" name="Google Shape;166;p1" descr="Картинки по запросу учитель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6308" y="2017479"/>
            <a:ext cx="3870101" cy="439275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/>
          <p:nvPr/>
        </p:nvSpPr>
        <p:spPr>
          <a:xfrm rot="-4868803">
            <a:off x="4516960" y="3414880"/>
            <a:ext cx="2074010" cy="1144924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061462">
            <a:off x="1751342" y="2714640"/>
            <a:ext cx="2593314" cy="21754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4675F3-0007-0198-953F-6F19CC2EFCF9}"/>
              </a:ext>
            </a:extLst>
          </p:cNvPr>
          <p:cNvSpPr txBox="1"/>
          <p:nvPr/>
        </p:nvSpPr>
        <p:spPr>
          <a:xfrm>
            <a:off x="2315257" y="111529"/>
            <a:ext cx="792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для учителей, USM, ноябрь-декабрь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DD9D6-1FA2-12D7-6B30-57329E3FEDFD}"/>
              </a:ext>
            </a:extLst>
          </p:cNvPr>
          <p:cNvSpPr txBox="1"/>
          <p:nvPr/>
        </p:nvSpPr>
        <p:spPr>
          <a:xfrm>
            <a:off x="8394540" y="4329984"/>
            <a:ext cx="35953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Дымовская Г., учитель химии высшей дидактической категории. </a:t>
            </a:r>
          </a:p>
          <a:p>
            <a:r>
              <a:rPr lang="ru-RU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высшей дидактической категории.</a:t>
            </a:r>
          </a:p>
          <a:p>
            <a:r>
              <a:rPr lang="ru-RU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 факультета педагогики </a:t>
            </a:r>
            <a:r>
              <a:rPr lang="ru-RU" sz="20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МолдГУ</a:t>
            </a:r>
            <a:endParaRPr lang="ru-RU" sz="2000" b="1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64f6ba8dd_0_42"/>
          <p:cNvSpPr txBox="1"/>
          <p:nvPr/>
        </p:nvSpPr>
        <p:spPr>
          <a:xfrm>
            <a:off x="1451810" y="0"/>
            <a:ext cx="10579769" cy="651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Font typeface="Times New Roman"/>
              <a:buAutoNum type="arabicPeriod" startAt="8"/>
            </a:pPr>
            <a:r>
              <a:rPr lang="ru-RU" sz="24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читайте лекции дважды</a:t>
            </a:r>
            <a:endParaRPr sz="24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дети смотрели видео вне класса, то  когда они приходят на занятия - не читайте лекции снова. </a:t>
            </a:r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Вместо этого:</a:t>
            </a:r>
            <a:endParaRPr sz="24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дайте  инструкции для устранения ошибок и путаницы</a:t>
            </a:r>
            <a:r>
              <a:rPr lang="en-US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4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-привлеките учащихся к размышлениям  более высокого уровня (обсуждение сценариев «что-если», решение проблем, анализ темы, обобщение ключевых идей)</a:t>
            </a:r>
            <a:r>
              <a:rPr lang="en-US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-оцените понимание учащимися наиболее важных моментов темы</a:t>
            </a:r>
            <a:r>
              <a:rPr lang="en-US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4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-заинтересуйте, мотивируйте учащихся более масштабными, неординарными примерами, проблемами или задачам</a:t>
            </a:r>
            <a:r>
              <a:rPr lang="en-US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4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-помогите отстающим и неуверенным детям, дайте им  больше практики.</a:t>
            </a:r>
            <a:endParaRPr sz="24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64f6ba8dd_0_66"/>
          <p:cNvSpPr txBox="1"/>
          <p:nvPr/>
        </p:nvSpPr>
        <p:spPr>
          <a:xfrm>
            <a:off x="1552639" y="0"/>
            <a:ext cx="10478940" cy="340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Font typeface="Times New Roman"/>
              <a:buAutoNum type="arabicPeriod" startAt="9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Обратите внимание на речь, на язык.</a:t>
            </a:r>
            <a:endParaRPr sz="26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Каковым  бы ни было содержание видео увлекательным  и интересным, но все можно испортить невнятной дикцией или незнакомым детям иностранным языком. Убедитесь, что речь спикера на видео ясная, медленная и понятная. По возможности включите функцию закрытых субтитров YouTube. Это поможет с пониманием.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78D750-FF3E-CA73-4398-730832D18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457" y="2967789"/>
            <a:ext cx="3683543" cy="38902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64f6ba8dd_0_63"/>
          <p:cNvSpPr txBox="1"/>
          <p:nvPr/>
        </p:nvSpPr>
        <p:spPr>
          <a:xfrm>
            <a:off x="1849061" y="0"/>
            <a:ext cx="9957928" cy="192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700"/>
              <a:buFont typeface="Times New Roman"/>
              <a:buAutoNum type="arabicPeriod" startAt="10"/>
            </a:pPr>
            <a:r>
              <a:rPr lang="ru-RU" sz="24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Начните создавать свой собственный контент</a:t>
            </a:r>
            <a:endParaRPr sz="24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Используйте </a:t>
            </a:r>
            <a:r>
              <a:rPr lang="ru-RU" sz="2400" dirty="0" err="1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PowerPoints</a:t>
            </a: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ru-RU" sz="2400" dirty="0" err="1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Podomatic</a:t>
            </a:r>
            <a:r>
              <a:rPr lang="ru-RU" sz="24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т.д., любые простые бесплатные инструменты,  чтобы создать собственное видео.</a:t>
            </a:r>
            <a:endParaRPr sz="24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29C6BF-5D42-4D1A-C154-CC8CDC7DE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49" y="1700463"/>
            <a:ext cx="9197473" cy="48286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64f6ba8dd_0_60"/>
          <p:cNvSpPr txBox="1"/>
          <p:nvPr/>
        </p:nvSpPr>
        <p:spPr>
          <a:xfrm>
            <a:off x="1556470" y="0"/>
            <a:ext cx="10635530" cy="45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Font typeface="Times New Roman"/>
              <a:buAutoNum type="arabicPeriod" startAt="11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Кстати: вы вообще можете обойтись без видео!</a:t>
            </a:r>
            <a:endParaRPr sz="26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Учащимся вовсе не нужно смотреть видеоролики - они могут взаимодействовать и с мультимедиа, испытывать что-то, читать  противоположные мнения (в учебниках, в Интернете) по одной и той же проблеме и готовиться к уроку и обсуждению в классе.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Перевернутое обучение не связано с видео или технологией. Вы просто наилучшим образом используете учебное время, чтобы учащиеся глубоко погрузились в контент.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471D03-AD97-BF3E-EF22-5DC259B2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11" y="3818021"/>
            <a:ext cx="4758489" cy="3172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64f6ba8dd_0_45"/>
          <p:cNvSpPr txBox="1"/>
          <p:nvPr/>
        </p:nvSpPr>
        <p:spPr>
          <a:xfrm>
            <a:off x="1562947" y="165023"/>
            <a:ext cx="10163831" cy="294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Font typeface="Times New Roman"/>
              <a:buAutoNum type="arabicPeriod" startAt="12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Переворачивай</a:t>
            </a:r>
            <a:r>
              <a:rPr lang="ru-RU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</a:t>
            </a: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переворачивай</a:t>
            </a:r>
            <a:r>
              <a:rPr lang="ru-RU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тесь</a:t>
            </a: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спеша</a:t>
            </a:r>
            <a:endParaRPr sz="26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перегружай</a:t>
            </a:r>
            <a:r>
              <a:rPr lang="ru-RU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</a:t>
            </a: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</a:t>
            </a: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начинайте с малого  и смотрите, как это происходит. Поручите учащимся  найти интересный высококачественный контент на заданную тему. Не удивляйтесь, если он окажется лучше вашего!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86FA77-3A34-5587-6913-AE49EBE3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35" y="2967789"/>
            <a:ext cx="7182665" cy="37708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295f5b86b37_0_167" descr="https://ds02.infourok.ru/uploads/ex/097e/0008bc0d-f8d694bc/3/img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7003" y="97963"/>
            <a:ext cx="8882767" cy="66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64f6ba8dd_0_0"/>
          <p:cNvSpPr txBox="1"/>
          <p:nvPr/>
        </p:nvSpPr>
        <p:spPr>
          <a:xfrm>
            <a:off x="1469550" y="2264225"/>
            <a:ext cx="9252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u="sng">
                <a:solidFill>
                  <a:schemeClr val="hlink"/>
                </a:solidFill>
                <a:hlinkClick r:id="rId3"/>
              </a:rPr>
              <a:t>https://padlet.com/nebunualla/padlet-h81ek6cxzzc2dwfg</a:t>
            </a:r>
            <a:r>
              <a:rPr lang="ru-RU" sz="2500"/>
              <a:t> 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e5aa03aa1_0_0"/>
          <p:cNvSpPr txBox="1"/>
          <p:nvPr/>
        </p:nvSpPr>
        <p:spPr>
          <a:xfrm>
            <a:off x="740200" y="0"/>
            <a:ext cx="11451800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90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ускорением технического прогресса образование больше не могло оставаться незатронутым. Волна цифровизации уже давно захлестнула администрацию школ и университетов, а теперь технологии проникли и в методологии преподавания и обучения. Модель «перевернутых классов» - одна из таких новых методологий преподавания, в которой используются академическое обучение и технологии. </a:t>
            </a:r>
            <a:endParaRPr sz="3200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3143F2-1445-F0DC-CCE1-9FF046CF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437" y="3721769"/>
            <a:ext cx="5950163" cy="31362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e5aa03aa1_0_9"/>
          <p:cNvSpPr txBox="1"/>
          <p:nvPr/>
        </p:nvSpPr>
        <p:spPr>
          <a:xfrm>
            <a:off x="1128449" y="0"/>
            <a:ext cx="10951255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90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«Перевернутый класс» позволяет учащимся участвовать в дискуссиях один на один, основанных на различных преподаваемых концепциях. Вместо одностороннего притока информации со стороны учителя, учащиеся изучают концепции самостоятельно посредством исследований и обсуждений. За короткий период времени с момента первого применения в классе новая методика завоевала свое место в наиболее эффективной педагогической практике. </a:t>
            </a:r>
            <a:endParaRPr sz="3200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A2077D-8D50-79AC-28FB-FCA63307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865" y="4026568"/>
            <a:ext cx="5858135" cy="28314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e5aa03aa1_0_13"/>
          <p:cNvSpPr txBox="1"/>
          <p:nvPr/>
        </p:nvSpPr>
        <p:spPr>
          <a:xfrm>
            <a:off x="1311441" y="0"/>
            <a:ext cx="9569117" cy="47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17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Образование никогда не является односторонним процессом. Если учащегося не заставить относиться к информации, которой он загружен, невозможно создать мыслящих людей. В свете того, что обучение становится более интерактивным для учащихся, относительно современный подход к образованию в настоящее время становится повсеместным в образовательной экосистеме. Существует множество успешных методов преподавания, использующих смешанное обучение, и одна из них, которая привлекла внимание большинства педагогов во всем мире, - это концепция «перевернутых классов».</a:t>
            </a:r>
            <a:endParaRPr sz="2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105141-D854-0957-839F-2B32A6BA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594" y="4283243"/>
            <a:ext cx="4519406" cy="25747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5f5b86b37_0_0"/>
          <p:cNvSpPr txBox="1"/>
          <p:nvPr/>
        </p:nvSpPr>
        <p:spPr>
          <a:xfrm>
            <a:off x="1974161" y="1328050"/>
            <a:ext cx="8533418" cy="100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9091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4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правил «Перевернутого класса»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9EE99-0FA4-7793-3413-F7068F4456AD}"/>
              </a:ext>
            </a:extLst>
          </p:cNvPr>
          <p:cNvSpPr txBox="1"/>
          <p:nvPr/>
        </p:nvSpPr>
        <p:spPr>
          <a:xfrm>
            <a:off x="1851066" y="263207"/>
            <a:ext cx="92081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разработана по материалам курса «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Tekwill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каждой школе»</a:t>
            </a:r>
            <a:endParaRPr lang="ru-RU" sz="2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35168-537B-76A7-FC0D-20FA3B9D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150" y="3429000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e5aa03aa1_0_20"/>
          <p:cNvSpPr txBox="1"/>
          <p:nvPr/>
        </p:nvSpPr>
        <p:spPr>
          <a:xfrm>
            <a:off x="1580508" y="133618"/>
            <a:ext cx="9448800" cy="83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учителя в модели «Перевернутый класс»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4" name="Google Shape;264;g25e5aa03aa1_0_20"/>
          <p:cNvGraphicFramePr/>
          <p:nvPr>
            <p:extLst>
              <p:ext uri="{D42A27DB-BD31-4B8C-83A1-F6EECF244321}">
                <p14:modId xmlns:p14="http://schemas.microsoft.com/office/powerpoint/2010/main" val="1080349661"/>
              </p:ext>
            </p:extLst>
          </p:nvPr>
        </p:nvGraphicFramePr>
        <p:xfrm>
          <a:off x="1026695" y="967662"/>
          <a:ext cx="11004883" cy="4906204"/>
        </p:xfrm>
        <a:graphic>
          <a:graphicData uri="http://schemas.openxmlformats.org/drawingml/2006/table">
            <a:tbl>
              <a:tblPr>
                <a:noFill/>
                <a:tableStyleId>{C1A8A877-C98D-4B7D-86AC-F8A5D7EDC76B}</a:tableStyleId>
              </a:tblPr>
              <a:tblGrid>
                <a:gridCol w="23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Активатор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становится активатором, потому что он тот, кто с помощью заданий, которые он разрабатывает, способствует развитию коммуникативных навыков, сотрудничества, творческого мышления и т. д.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 обратной связи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Поскольку большинство мероприятий осуществляется индивидуально и в группах, ключевую роль играет мониторинг мероприятий и результатов.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Сторонник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более независимая и активная роль учеников в классе, тем больше потребность в поощрении и поддержке.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e5aa03aa1_0_861"/>
          <p:cNvSpPr txBox="1"/>
          <p:nvPr/>
        </p:nvSpPr>
        <p:spPr>
          <a:xfrm>
            <a:off x="1596550" y="261275"/>
            <a:ext cx="94488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учителя в модели «Перевернутый класс»</a:t>
            </a:r>
          </a:p>
        </p:txBody>
      </p:sp>
      <p:graphicFrame>
        <p:nvGraphicFramePr>
          <p:cNvPr id="270" name="Google Shape;270;g25e5aa03aa1_0_861"/>
          <p:cNvGraphicFramePr/>
          <p:nvPr>
            <p:extLst>
              <p:ext uri="{D42A27DB-BD31-4B8C-83A1-F6EECF244321}">
                <p14:modId xmlns:p14="http://schemas.microsoft.com/office/powerpoint/2010/main" val="1394646321"/>
              </p:ext>
            </p:extLst>
          </p:nvPr>
        </p:nvGraphicFramePr>
        <p:xfrm>
          <a:off x="962526" y="1166108"/>
          <a:ext cx="11229474" cy="5560568"/>
        </p:xfrm>
        <a:graphic>
          <a:graphicData uri="http://schemas.openxmlformats.org/drawingml/2006/table">
            <a:tbl>
              <a:tblPr>
                <a:noFill/>
                <a:tableStyleId>{C1A8A877-C98D-4B7D-86AC-F8A5D7EDC76B}</a:tableStyleId>
              </a:tblPr>
              <a:tblGrid>
                <a:gridCol w="235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Управляющий делами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Управленческая роль учителя важна для успеха совместной деятельности. Четкие инструкции, организация групп учащихся и обеспечение активного участия каждого в учебной деятельности - ключевые элементы, улучшающие навыки учителя.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Мотиватор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учителя мотивировать учеников, несомненно, является значительным профессиональным качеством во всех контекстах. Однако, в обратном классе, со студентами, работающими независимо друг от друга, так и в группах, мотивация является еще более важным.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e5aa03aa1_0_866"/>
          <p:cNvSpPr txBox="1"/>
          <p:nvPr/>
        </p:nvSpPr>
        <p:spPr>
          <a:xfrm>
            <a:off x="1644676" y="138920"/>
            <a:ext cx="94488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учителя в модели «Перевернутый класс»</a:t>
            </a:r>
          </a:p>
        </p:txBody>
      </p:sp>
      <p:graphicFrame>
        <p:nvGraphicFramePr>
          <p:cNvPr id="276" name="Google Shape;276;g25e5aa03aa1_0_866"/>
          <p:cNvGraphicFramePr/>
          <p:nvPr>
            <p:extLst>
              <p:ext uri="{D42A27DB-BD31-4B8C-83A1-F6EECF244321}">
                <p14:modId xmlns:p14="http://schemas.microsoft.com/office/powerpoint/2010/main" val="2541460594"/>
              </p:ext>
            </p:extLst>
          </p:nvPr>
        </p:nvGraphicFramePr>
        <p:xfrm>
          <a:off x="208547" y="1043753"/>
          <a:ext cx="11983453" cy="5560568"/>
        </p:xfrm>
        <a:graphic>
          <a:graphicData uri="http://schemas.openxmlformats.org/drawingml/2006/table">
            <a:tbl>
              <a:tblPr>
                <a:noFill/>
                <a:tableStyleId>{C1A8A877-C98D-4B7D-86AC-F8A5D7EDC76B}</a:tableStyleId>
              </a:tblPr>
              <a:tblGrid>
                <a:gridCol w="251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Оценщик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выполнения формирующих и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суммативных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оценок не меняется в подходе обратного класса. Однако, поскольку обратное обучение сосредоточено на обучении, формирующая оценка будет играть большую роль, позволяя учителю изменить свой подход, чтобы помочь студентам как индивидуально, так и коллективно.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роль учителя в предоставлении объяснений становится менее важной, когда учащиеся учатся самостоятельно, но она может сохранить свое значение, когда учителя индивидуально отвечают каждому учащемуся на вопросы, возникающие во время обучения.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e5aa03aa1_0_872"/>
          <p:cNvSpPr txBox="1"/>
          <p:nvPr/>
        </p:nvSpPr>
        <p:spPr>
          <a:xfrm>
            <a:off x="1596550" y="261275"/>
            <a:ext cx="94488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учителя в модели «Перевернутый класс»</a:t>
            </a:r>
          </a:p>
        </p:txBody>
      </p:sp>
      <p:graphicFrame>
        <p:nvGraphicFramePr>
          <p:cNvPr id="282" name="Google Shape;282;g25e5aa03aa1_0_872"/>
          <p:cNvGraphicFramePr/>
          <p:nvPr>
            <p:extLst>
              <p:ext uri="{D42A27DB-BD31-4B8C-83A1-F6EECF244321}">
                <p14:modId xmlns:p14="http://schemas.microsoft.com/office/powerpoint/2010/main" val="1243288404"/>
              </p:ext>
            </p:extLst>
          </p:nvPr>
        </p:nvGraphicFramePr>
        <p:xfrm>
          <a:off x="1188338" y="2558150"/>
          <a:ext cx="10265225" cy="2044192"/>
        </p:xfrm>
        <a:graphic>
          <a:graphicData uri="http://schemas.openxmlformats.org/drawingml/2006/table">
            <a:tbl>
              <a:tblPr>
                <a:noFill/>
                <a:tableStyleId>{C1A8A877-C98D-4B7D-86AC-F8A5D7EDC76B}</a:tableStyleId>
              </a:tblPr>
              <a:tblGrid>
                <a:gridCol w="21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учителя как источника правильных и подходящих моделей обучения менее выражена, чем в традиционном обучении, но все же существует.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57150" marT="63500" marB="57150">
                    <a:lnL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F38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567fdab50_0_0"/>
          <p:cNvSpPr txBox="1"/>
          <p:nvPr/>
        </p:nvSpPr>
        <p:spPr>
          <a:xfrm>
            <a:off x="144378" y="191533"/>
            <a:ext cx="12047621" cy="435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809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Поначалу кажется, что структура перевернутого обучения довольно проста - давать учащимся задание просмотреть видео-лекции дома, а время на уроке потратить на отработку полученных знаний и дискуссию. Однако, глянув повнимательнее, становится ясно, что у перевернутого класса есть множество уникальных и интересных форм.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809999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Например, </a:t>
            </a:r>
            <a:r>
              <a:rPr lang="ru-RU" sz="2400" i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EducationDive.com</a:t>
            </a: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выделил их целых 16 форм для обучения всех: от  самых младших школьников до кандидатов в докторантуру. Что самое удивительное во всех этих примерах? Огромное количество разнообразия - от стилей обучения до информационных ресурсов и способов взаимодействия между учащимися.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809999" algn="just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Мы остановимся на 7 формах, которые применяются в школе: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363546-08C3-4D89-C6BD-2210ACD2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29125"/>
            <a:ext cx="4572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5f5b86b37_0_15"/>
          <p:cNvSpPr txBox="1"/>
          <p:nvPr/>
        </p:nvSpPr>
        <p:spPr>
          <a:xfrm>
            <a:off x="1744685" y="881184"/>
            <a:ext cx="8411100" cy="211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4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моделей перевернутого класса</a:t>
            </a:r>
            <a:endParaRPr sz="4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00885D-FAE1-3B89-463D-B45E3EBE8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5"/>
          <a:stretch/>
        </p:blipFill>
        <p:spPr>
          <a:xfrm>
            <a:off x="2036215" y="2716462"/>
            <a:ext cx="8491751" cy="39293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2964f6ba8dd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6425" y="3917462"/>
            <a:ext cx="269557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964f6ba8dd_0_19"/>
          <p:cNvSpPr txBox="1"/>
          <p:nvPr/>
        </p:nvSpPr>
        <p:spPr>
          <a:xfrm>
            <a:off x="1254268" y="0"/>
            <a:ext cx="10937731" cy="6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425450" algn="just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100"/>
              <a:buAutoNum type="arabicPeriod"/>
            </a:pPr>
            <a:r>
              <a:rPr lang="ru-RU" sz="2600" b="1" dirty="0">
                <a:solidFill>
                  <a:srgbClr val="9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перевернутый класс:</a:t>
            </a:r>
            <a:endParaRPr sz="2600" b="1" dirty="0">
              <a:solidFill>
                <a:srgbClr val="9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получают домашнюю работу - просмотр видео-лекций и чтение учебных материалов, относящихся к теме  следующего урока. На уроке же они практикуют то, чему научились, а у их учителей появляется больше времени для отработки/закрепления темы. При этом: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ученики  заранее получают домашнее задание и изучают его;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на занятиях применяется на практике то, что они изучили индивидуально;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учитель при необходимости вносит уточнения;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учитель вносит новые элементы, которые дополнят изучаемую информацию;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роль учителя - быть проводником.</a:t>
            </a:r>
          </a:p>
          <a:p>
            <a:pPr marL="0" lvl="0" indent="45720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sz="28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95f5b86b37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2525" y="4365600"/>
            <a:ext cx="2779475" cy="24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95f5b86b37_0_28"/>
          <p:cNvSpPr txBox="1"/>
          <p:nvPr/>
        </p:nvSpPr>
        <p:spPr>
          <a:xfrm>
            <a:off x="866274" y="0"/>
            <a:ext cx="10596221" cy="659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Times New Roman"/>
              <a:buAutoNum type="arabicPeriod" startAt="2"/>
            </a:pPr>
            <a:r>
              <a:rPr lang="ru-RU" sz="2800" b="1" dirty="0" err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Дискуссионно</a:t>
            </a:r>
            <a:r>
              <a:rPr lang="ru-RU" sz="28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-ориентированный перевернутый класс:</a:t>
            </a:r>
            <a:endParaRPr sz="28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algn="just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28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Учителя дают лекционные видеоролики, а также любое другое видео или чтение, посвященное теме урока (например, TED </a:t>
            </a:r>
            <a:r>
              <a:rPr lang="ru-RU" sz="2800" dirty="0" err="1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Talks</a:t>
            </a:r>
            <a:r>
              <a:rPr lang="ru-RU" sz="28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видео YouTube и др.). А время на уроке тогда посвящено обсуждению и проектной деятельности. 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ученики  слушают/просматривают информацию/видео, связанные с темой, которая приведет к дискуссии (конфронтации идей);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классе проводится дискуссия по заданной теме;</a:t>
            </a: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может быть особенно полезным подходом на таких предметах, как история, искусство или родной/иностранный язык. </a:t>
            </a:r>
            <a:endParaRPr sz="2800" i="1" dirty="0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295f5b86b37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3075" y="3921058"/>
            <a:ext cx="2828925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95f5b86b37_0_34"/>
          <p:cNvSpPr txBox="1"/>
          <p:nvPr/>
        </p:nvSpPr>
        <p:spPr>
          <a:xfrm>
            <a:off x="1182899" y="0"/>
            <a:ext cx="10896805" cy="720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6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9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Демонстрационно-ориентированный перевернутый класс:</a:t>
            </a:r>
            <a:endParaRPr sz="2600" b="1" dirty="0">
              <a:solidFill>
                <a:srgbClr val="9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1800"/>
              </a:spcBef>
            </a:pPr>
            <a:r>
              <a:rPr lang="ru-RU" sz="26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хорош на тех предметах, которые требуют от учеников точного запоминания и повторения действий  - например, на  химии, физике, математике </a:t>
            </a:r>
            <a:r>
              <a:rPr lang="ru-RU" sz="2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+художественное воспитание,  технологическое воспитание, физическое воспитание,  познание мира, письмо, иностранный язык</a:t>
            </a: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ru-RU" sz="26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этой модели учитель использует программное обеспечение для записи с последующей демонстрацией своей деятельности таким образом, чтобы ученики могли работать в своем собственном темпе. </a:t>
            </a:r>
            <a:endParaRPr lang="ru-RU"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algn="just">
              <a:spcBef>
                <a:spcPts val="1800"/>
              </a:spcBef>
            </a:pPr>
            <a:r>
              <a:rPr lang="ru-RU" sz="26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</a:t>
            </a: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использует программное обеспечение для записи определенных движений/экспериментов;</a:t>
            </a: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ориентирована на развитие практических навыков (потренироваться в написании письма, провести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эксперимент, зафиксировать произношение новых слов;</a:t>
            </a:r>
          </a:p>
          <a:p>
            <a:pPr marL="0" lvl="0" indent="457200" algn="just" rtl="0">
              <a:spcBef>
                <a:spcPts val="1800"/>
              </a:spcBef>
              <a:spcAft>
                <a:spcPts val="0"/>
              </a:spcAft>
              <a:buNone/>
            </a:pPr>
            <a:endParaRPr sz="26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295f5b86b37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4700" y="4900375"/>
            <a:ext cx="2237300" cy="19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95f5b86b37_0_56"/>
          <p:cNvSpPr txBox="1"/>
          <p:nvPr/>
        </p:nvSpPr>
        <p:spPr>
          <a:xfrm>
            <a:off x="176464" y="0"/>
            <a:ext cx="11903242" cy="664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just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Times New Roman"/>
              <a:buAutoNum type="arabicPeriod" startAt="4"/>
            </a:pPr>
            <a:r>
              <a:rPr lang="ru-RU" sz="26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Фальшивый перевернутый класс:</a:t>
            </a:r>
            <a:endParaRPr sz="26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Эта идея, разработанная </a:t>
            </a:r>
            <a:r>
              <a:rPr lang="ru-RU" sz="2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EducationDrive</a:t>
            </a: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идеально подходит для тех учеников, которым фактическая любая домашняя работа может оказаться неприемлемой. Эта модель  позволяет учащимся  смотреть лекционное видео в классе - в своем собственном темпе, а учитель может переходить от ученика к ученику, чтобы предлагать любую индивидуальную помощь. </a:t>
            </a:r>
            <a:r>
              <a:rPr lang="ru-RU" sz="26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фильмы смотрят в классе в удобном для них темпе;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преподаватель подходит к каждому ученику/группе, чтобы обеспечить реальную обратную связь;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идеально подходит для учащихся начальных классов/для учащихся, не имеющих средств ИКТ;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основе того, что было услышано/увидено, дебаты по консолидации состоятся позже;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+учащимся предоставляется время на просмотр фильма/демонстрации;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ученики работают в классе под контролем учителя.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64f6ba8dd_0_13"/>
          <p:cNvSpPr txBox="1"/>
          <p:nvPr/>
        </p:nvSpPr>
        <p:spPr>
          <a:xfrm>
            <a:off x="1561046" y="572941"/>
            <a:ext cx="9535800" cy="340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AutoNum type="arabicPeriod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Перевернуть или не перевернуть? - Вот в чем вопрос</a:t>
            </a: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Почему вы хотите перевернуть урок? Может, не стоит? Какую пользу «переворачивание» принесет вашим ученикам? Добавит ли это ценность вашему классу и вашему уроку? Вы должны быть в состоянии ответить на эти вопросы, прежде чем начинать использовать </a:t>
            </a:r>
            <a:r>
              <a:rPr lang="ru-RU" sz="2600" dirty="0" err="1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flipped</a:t>
            </a: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600" dirty="0" err="1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635F45-C4C0-64BE-91D8-6A61F422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g295f5b86b37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50" y="3150075"/>
            <a:ext cx="3187344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95f5b86b37_0_65"/>
          <p:cNvSpPr txBox="1"/>
          <p:nvPr/>
        </p:nvSpPr>
        <p:spPr>
          <a:xfrm>
            <a:off x="3007122" y="0"/>
            <a:ext cx="9184877" cy="701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Times New Roman"/>
              <a:buAutoNum type="arabicPeriod" startAt="5"/>
            </a:pPr>
            <a:r>
              <a:rPr lang="ru-RU" sz="26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Групповой перевернутый класс:</a:t>
            </a:r>
            <a:endParaRPr sz="26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 модель добавляет новый элемент, помогающий учащимся учиться друг у друга. Работа над новой темой начинается стандартно: с лекционными видео и применением других ресурсов дома, а новое начинается, когда учащиеся объединяются в группы и работают над заданиями вместе.  Данный формат побуждает детей учиться друг у друга,  помогает не только изучать правильные ответы, но и  объяснять однокласснику,  почему они правильные. </a:t>
            </a: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 будет поступать из двух видеоисточников: дом-класс;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работают в группах, учатся друг у друга;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дома-просмотр фильма;</a:t>
            </a: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классе, в командах - продолжение фильма, новое задание по теме, тот же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видеоресурс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конкретизация темы (дебаты)</a:t>
            </a: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ДОМА- ВИДЕО ТЕКСТ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</a:t>
            </a:r>
            <a:endParaRPr lang="ru-RU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 - ТЕКСТ - ВИДЕО - ТЕКСТ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95f5b86b37_0_59"/>
          <p:cNvSpPr txBox="1"/>
          <p:nvPr/>
        </p:nvSpPr>
        <p:spPr>
          <a:xfrm>
            <a:off x="1748975" y="195950"/>
            <a:ext cx="10234478" cy="508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Times New Roman"/>
              <a:buAutoNum type="arabicPeriod" startAt="6"/>
            </a:pPr>
            <a:r>
              <a:rPr lang="ru-RU" sz="25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Виртуальный перевернутый класс:</a:t>
            </a:r>
            <a:endParaRPr sz="25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старшеклассников, учащихся курсов и студентов </a:t>
            </a:r>
            <a:r>
              <a:rPr lang="ru-RU" sz="2600" i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(+ для учеников старших классов/колледжей/факультетов</a:t>
            </a: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эта модель перевернутого класса может полностью исключить необходимость традиционного </a:t>
            </a:r>
            <a:r>
              <a:rPr lang="ru-RU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face-to-face</a:t>
            </a: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обучения. Преподаватели делятся лекционным видео для просмотра, дают домашнее задание и собирают готовые - и все это через онлайн-системы управления обучением. </a:t>
            </a:r>
            <a:r>
              <a:rPr lang="ru-RU" sz="26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</a:t>
            </a: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полностью исключает необходимость традиционного обучения;</a:t>
            </a: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физического контакта с преподавателем;</a:t>
            </a: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-RU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получают задания на заранее определенной платформе, которые они повторно отправляют на проверку.</a:t>
            </a:r>
          </a:p>
        </p:txBody>
      </p:sp>
      <p:pic>
        <p:nvPicPr>
          <p:cNvPr id="358" name="Google Shape;358;g295f5b86b37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3025" y="4716378"/>
            <a:ext cx="1719262" cy="214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5f5b86b37_0_110"/>
          <p:cNvSpPr txBox="1"/>
          <p:nvPr/>
        </p:nvSpPr>
        <p:spPr>
          <a:xfrm>
            <a:off x="2871537" y="0"/>
            <a:ext cx="9150711" cy="605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Times New Roman"/>
              <a:buAutoNum type="arabicPeriod" startAt="7"/>
            </a:pPr>
            <a:r>
              <a:rPr lang="ru-RU" sz="25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Перевернутый учитель:</a:t>
            </a:r>
            <a:endParaRPr sz="25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этой модели все видео, созданные для перевернутого класса, взяты не из интернет-ресурсов и созданы не учителем, а учащимися. Таким образом они демонстрируют свои знания и навыки. Это такая игра, в которой ученик берет на себя роль учителя, и цель её - научить учителя. </a:t>
            </a: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600"/>
              <a:buFont typeface="Times New Roman"/>
              <a:buChar char="●"/>
            </a:pP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видеоресурсы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создаются учениками (TIK-TOK/ короткие интервью – 1-2 мин);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600"/>
              <a:buFont typeface="Times New Roman"/>
              <a:buChar char="●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ученик берет на себя роль учителя;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600"/>
              <a:buFont typeface="Times New Roman"/>
              <a:buChar char="●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ученики должны пройти обучение;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600"/>
              <a:buFont typeface="Times New Roman"/>
              <a:buChar char="●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для старшеклассников;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600"/>
              <a:buFont typeface="Times New Roman"/>
              <a:buChar char="●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педагог – гид.</a:t>
            </a: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sz="25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0" name="Google Shape;370;g295f5b86b37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51" y="4539916"/>
            <a:ext cx="2910334" cy="231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5f5b86b37_0_151"/>
          <p:cNvSpPr/>
          <p:nvPr/>
        </p:nvSpPr>
        <p:spPr>
          <a:xfrm>
            <a:off x="1836050" y="254025"/>
            <a:ext cx="8926200" cy="156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g295f5b86b37_0_151"/>
          <p:cNvSpPr/>
          <p:nvPr/>
        </p:nvSpPr>
        <p:spPr>
          <a:xfrm>
            <a:off x="137875" y="1364350"/>
            <a:ext cx="3222000" cy="3026100"/>
          </a:xfrm>
          <a:prstGeom prst="homePlate">
            <a:avLst>
              <a:gd name="adj" fmla="val 50000"/>
            </a:avLst>
          </a:prstGeom>
          <a:solidFill>
            <a:srgbClr val="F0E7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dirty="0">
                <a:solidFill>
                  <a:srgbClr val="3333CC"/>
                </a:solidFill>
                <a:highlight>
                  <a:srgbClr val="F0E7E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реализовать модель “Перевернутого класса”?</a:t>
            </a:r>
            <a:endParaRPr sz="2500" b="1" dirty="0">
              <a:solidFill>
                <a:srgbClr val="3333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g295f5b86b37_0_151"/>
          <p:cNvSpPr/>
          <p:nvPr/>
        </p:nvSpPr>
        <p:spPr>
          <a:xfrm>
            <a:off x="3512275" y="1015999"/>
            <a:ext cx="8679600" cy="5240421"/>
          </a:xfrm>
          <a:prstGeom prst="round1Rect">
            <a:avLst>
              <a:gd name="adj" fmla="val 16667"/>
            </a:avLst>
          </a:prstGeom>
          <a:solidFill>
            <a:srgbClr val="F0E7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  <a:buAutoNum type="arabicPeriod"/>
            </a:pPr>
            <a:r>
              <a:rPr lang="ru-RU" sz="2400" b="1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400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Определите, какой урок Вы хотите перевернуть. Опишите  ключевые результаты обучения (цели) и составьте план урока.</a:t>
            </a:r>
            <a:endParaRPr sz="2400" dirty="0">
              <a:solidFill>
                <a:srgbClr val="202124"/>
              </a:solidFill>
              <a:highlight>
                <a:srgbClr val="F0E7E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  <a:buAutoNum type="arabicPeriod"/>
            </a:pPr>
            <a:r>
              <a:rPr lang="ru-RU" sz="2400" b="1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ЗАПИСЬ.</a:t>
            </a:r>
            <a:r>
              <a:rPr lang="ru-RU" sz="2400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преподавания этого  урока,  запишите видео. Убедитесь, что в видео содержатся все ключевые элементы, о которых Вы бы упомянули в классе.</a:t>
            </a:r>
            <a:endParaRPr sz="2400" dirty="0">
              <a:solidFill>
                <a:srgbClr val="202124"/>
              </a:solidFill>
              <a:highlight>
                <a:srgbClr val="F0E7E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  <a:buAutoNum type="arabicPeriod"/>
            </a:pPr>
            <a:r>
              <a:rPr lang="ru-RU" sz="2400" b="1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lang="ru-RU" sz="2400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Отправить видео вашим ученикам. Объясните, что содержание видео будет</a:t>
            </a:r>
            <a:endParaRPr sz="2400" dirty="0">
              <a:solidFill>
                <a:srgbClr val="202124"/>
              </a:solidFill>
              <a:highlight>
                <a:srgbClr val="F0E7E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обсуждается в классе.</a:t>
            </a:r>
            <a:endParaRPr sz="2400" dirty="0">
              <a:solidFill>
                <a:srgbClr val="202124"/>
              </a:solidFill>
              <a:highlight>
                <a:srgbClr val="F0E7E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lvl="0" algn="just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</a:pPr>
            <a:endParaRPr lang="ru-RU" sz="2400" b="1" dirty="0">
              <a:solidFill>
                <a:srgbClr val="202124"/>
              </a:solidFill>
              <a:highlight>
                <a:srgbClr val="F0E7E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lvl="0" algn="just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</a:pPr>
            <a:r>
              <a:rPr lang="ru-RU" sz="2400" b="1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ГРУППИРОВАНИЕ: </a:t>
            </a:r>
            <a:r>
              <a:rPr lang="ru-RU" sz="2400" dirty="0">
                <a:solidFill>
                  <a:srgbClr val="202124"/>
                </a:solidFill>
                <a:highlight>
                  <a:srgbClr val="F0E7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способ обсудить эту тему разделением на группы, где дети выполняют заданное задание.</a:t>
            </a:r>
            <a:endParaRPr sz="2400" dirty="0">
              <a:solidFill>
                <a:srgbClr val="202124"/>
              </a:solidFill>
              <a:highlight>
                <a:srgbClr val="F0E7E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202124"/>
              </a:solidFill>
              <a:highlight>
                <a:srgbClr val="F0E7E6"/>
              </a:highlight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202124"/>
              </a:solidFill>
              <a:highlight>
                <a:srgbClr val="F0E7E6"/>
              </a:highlight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202124"/>
              </a:solidFill>
              <a:highlight>
                <a:srgbClr val="F0E7E6"/>
              </a:highlight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g295f5b86b37_0_128" descr="https://ds02.infourok.ru/uploads/ex/097e/0008bc0d-f8d694bc/3/img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4428" y="97950"/>
            <a:ext cx="8882767" cy="66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5f5b86b37_0_104"/>
          <p:cNvSpPr txBox="1"/>
          <p:nvPr/>
        </p:nvSpPr>
        <p:spPr>
          <a:xfrm>
            <a:off x="203175" y="0"/>
            <a:ext cx="96231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 Перевернутом Классе включает следующие элементы:</a:t>
            </a:r>
            <a:endParaRPr sz="2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5" name="Google Shape;395;g295f5b86b37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75" y="1386125"/>
            <a:ext cx="8927925" cy="547187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295f5b86b37_0_104"/>
          <p:cNvSpPr/>
          <p:nvPr/>
        </p:nvSpPr>
        <p:spPr>
          <a:xfrm rot="2370713">
            <a:off x="7267249" y="1089785"/>
            <a:ext cx="5303251" cy="38740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solidFill>
                  <a:schemeClr val="tx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 инструменты и материалы должны использоваться рационально и обоснованно. Они будут отправлены ученикам</a:t>
            </a:r>
            <a:endParaRPr sz="2400" b="1" dirty="0">
              <a:solidFill>
                <a:schemeClr val="tx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"/>
          <p:cNvSpPr txBox="1"/>
          <p:nvPr/>
        </p:nvSpPr>
        <p:spPr>
          <a:xfrm rot="-483720">
            <a:off x="2323114" y="1846416"/>
            <a:ext cx="465386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Удачи !!!</a:t>
            </a:r>
            <a:endParaRPr dirty="0"/>
          </a:p>
        </p:txBody>
      </p:sp>
      <p:pic>
        <p:nvPicPr>
          <p:cNvPr id="402" name="Google Shape;402;p25" descr="Картинки по запросу учитель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785" y="618185"/>
            <a:ext cx="5235262" cy="594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64f6ba8dd_0_10"/>
          <p:cNvSpPr txBox="1"/>
          <p:nvPr/>
        </p:nvSpPr>
        <p:spPr>
          <a:xfrm>
            <a:off x="1661850" y="308220"/>
            <a:ext cx="10257434" cy="446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700"/>
              <a:buAutoNum type="arabicPeriod" startAt="2"/>
            </a:pPr>
            <a:r>
              <a:rPr lang="ru-RU" sz="27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Сделайте начало «переворота» эффективным (не путать с «эффектным»</a:t>
            </a:r>
            <a:r>
              <a:rPr lang="ru-RU" sz="27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r>
              <a:rPr lang="ru-RU" sz="27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хотя…)</a:t>
            </a:r>
            <a:r>
              <a:rPr lang="ru-RU" sz="27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7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7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знаете, с чего начать «переворачивание»? Выберите тему, с которой сталкиваются ваши ученики постоянно, каждый день, каждый урок. Покажите видео, которое объясняет  концепцию перевернутого класса, а затем используйте столько времени, сколько нужно ученикам, чтобы ответить на их вопросы, научить их помогать друг другу.</a:t>
            </a:r>
            <a:endParaRPr sz="27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52C9C1-23A1-9F12-FF7C-153200552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52" b="10395"/>
          <a:stretch/>
        </p:blipFill>
        <p:spPr>
          <a:xfrm>
            <a:off x="6096000" y="4062306"/>
            <a:ext cx="6096000" cy="27956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64f6ba8dd_0_7"/>
          <p:cNvSpPr txBox="1"/>
          <p:nvPr/>
        </p:nvSpPr>
        <p:spPr>
          <a:xfrm>
            <a:off x="1447799" y="0"/>
            <a:ext cx="10311063" cy="4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Font typeface="Times New Roman"/>
              <a:buAutoNum type="arabicPeriod" startAt="3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Убедитесь, что учащиеся имеют высокоскоростное интернет-соединение</a:t>
            </a:r>
            <a:endParaRPr sz="26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ваших учеников есть домашний интернет-доступ? Если нет, могут ли они использовать компьютерные классы в школе после уроков? Если ответы на оба вопроса «нет», подумайте о других способах, с помощью которых ваши ученики могут получить доступ к видеоконтенту (можно просто не использовать видео, например, или заменить его старыми добрыми распечатками лекций :)!).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05AADB-11EB-D383-1C8F-10EA3342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94" y="3894154"/>
            <a:ext cx="4459705" cy="2963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64f6ba8dd_0_4"/>
          <p:cNvSpPr txBox="1"/>
          <p:nvPr/>
        </p:nvSpPr>
        <p:spPr>
          <a:xfrm>
            <a:off x="1666476" y="194793"/>
            <a:ext cx="9426900" cy="317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Font typeface="Times New Roman"/>
              <a:buAutoNum type="arabicPeriod" startAt="4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Размер имеет значение!</a:t>
            </a:r>
            <a:endParaRPr sz="26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Выбирайте короткие  интересные видео! Стоит им превысить длительность 10 минут, и ваши ученики перестанут смотреть.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Помните: 1-2 хороших видео лучше 3-4 посредственных, а 2-3 коротких - </a:t>
            </a:r>
            <a:r>
              <a:rPr lang="ru-RU" sz="2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лучше</a:t>
            </a: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одного </a:t>
            </a:r>
            <a:r>
              <a:rPr lang="ru-RU" sz="2600" dirty="0" err="1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ооооочень</a:t>
            </a: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длинного.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E13564-7F90-87FC-0357-B8321BD2C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26"/>
          <a:stretch/>
        </p:blipFill>
        <p:spPr>
          <a:xfrm>
            <a:off x="6641433" y="3344168"/>
            <a:ext cx="5550568" cy="35138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64f6ba8dd_0_33"/>
          <p:cNvSpPr txBox="1"/>
          <p:nvPr/>
        </p:nvSpPr>
        <p:spPr>
          <a:xfrm>
            <a:off x="1515208" y="207391"/>
            <a:ext cx="10115318" cy="340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Font typeface="Times New Roman"/>
              <a:buAutoNum type="arabicPeriod" startAt="5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Преподайте навыки просмотра видео</a:t>
            </a:r>
            <a:endParaRPr sz="26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думайте, что дети уже знают, как смотреть обучающие видео. Покажите, как это следует делать:  сначала они должны посмотреть все видео (без примечаний), затем повторить просмотр, но уже с примечаниями и заметками,  наконец, в третий раз, - добавляя свои мысли и заметки.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B8D10F-577D-D8E6-6ADB-2440EFEB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5" y="2931713"/>
            <a:ext cx="5374105" cy="39262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64f6ba8dd_0_36"/>
          <p:cNvSpPr txBox="1"/>
          <p:nvPr/>
        </p:nvSpPr>
        <p:spPr>
          <a:xfrm>
            <a:off x="1531199" y="213123"/>
            <a:ext cx="10468295" cy="386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Font typeface="Times New Roman"/>
              <a:buAutoNum type="arabicPeriod" startAt="6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Помните про отчеты!</a:t>
            </a:r>
            <a:endParaRPr sz="26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ученикам не нужно подтверждать, что они смотрели видео, они и  не будут его смотреть (особенно если вы нарушите правило №7)! Попросите их делать заметки во время просмотра, используя   инструменты для форматирования (например,  </a:t>
            </a:r>
            <a:r>
              <a:rPr lang="ru-RU" sz="2600" dirty="0" err="1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Schoology</a:t>
            </a: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а также делиться своими мыслями и идеями. Хорошо использовать короткие викторины и тесты сразу после просмотра.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C1A53C-2B1C-E4C5-8063-F70E870A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37" y="3941816"/>
            <a:ext cx="6272463" cy="2731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64f6ba8dd_0_39"/>
          <p:cNvSpPr txBox="1"/>
          <p:nvPr/>
        </p:nvSpPr>
        <p:spPr>
          <a:xfrm>
            <a:off x="1520400" y="0"/>
            <a:ext cx="10430968" cy="340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600"/>
              <a:buFont typeface="Times New Roman"/>
              <a:buAutoNum type="arabicPeriod" startAt="7"/>
            </a:pPr>
            <a:r>
              <a:rPr lang="ru-RU" sz="2600" b="1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Долой дубли!</a:t>
            </a:r>
            <a:endParaRPr sz="2600" b="1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2600" dirty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показывайте видео, предназначенное для домашней работы,  в классе. Это не только тратит учебное время, но и противоречит самой цели  перевернутого обучения - получать легкий учебный материал (лекции) ВНЕ (!)  класса, чтобы  В (!)  классе вы могли выполнить правило № 8…</a:t>
            </a:r>
            <a:endParaRPr sz="2600" dirty="0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9B8656-C67F-480A-8763-1918ED69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32" y="2462464"/>
            <a:ext cx="4395536" cy="4395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2207</Words>
  <Application>Microsoft Office PowerPoint</Application>
  <PresentationFormat>Широкоэкранный</PresentationFormat>
  <Paragraphs>126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Times New Roman</vt:lpstr>
      <vt:lpstr>Century Gothic</vt:lpstr>
      <vt:lpstr>Roboto</vt:lpstr>
      <vt:lpstr>Arial</vt:lpstr>
      <vt:lpstr>Noto Sans Symbols</vt:lpstr>
      <vt:lpstr>Легкий дым</vt:lpstr>
      <vt:lpstr>Роль учителя в перевернутом классе. 7 Моделей перевернутого класса.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учителя в перевернутом классе  7 Моделей перевернутого класса</dc:title>
  <dc:creator>Asus</dc:creator>
  <cp:lastModifiedBy>Дымовская Галина</cp:lastModifiedBy>
  <cp:revision>7</cp:revision>
  <dcterms:created xsi:type="dcterms:W3CDTF">2017-01-09T10:38:11Z</dcterms:created>
  <dcterms:modified xsi:type="dcterms:W3CDTF">2023-11-30T15:30:39Z</dcterms:modified>
</cp:coreProperties>
</file>