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98" r:id="rId2"/>
    <p:sldId id="299" r:id="rId3"/>
    <p:sldId id="256" r:id="rId4"/>
    <p:sldId id="294" r:id="rId5"/>
    <p:sldId id="295" r:id="rId6"/>
    <p:sldId id="257" r:id="rId7"/>
    <p:sldId id="264" r:id="rId8"/>
    <p:sldId id="293" r:id="rId9"/>
    <p:sldId id="284" r:id="rId10"/>
    <p:sldId id="286" r:id="rId11"/>
    <p:sldId id="288" r:id="rId12"/>
    <p:sldId id="302" r:id="rId13"/>
    <p:sldId id="290" r:id="rId14"/>
    <p:sldId id="291" r:id="rId15"/>
    <p:sldId id="300" r:id="rId16"/>
    <p:sldId id="301" r:id="rId17"/>
    <p:sldId id="292" r:id="rId18"/>
    <p:sldId id="29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2" y="-10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21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687"/>
            </a:lvl1pPr>
            <a:lvl2pPr marL="321457" indent="0" algn="ctr">
              <a:buNone/>
              <a:defRPr sz="1406"/>
            </a:lvl2pPr>
            <a:lvl3pPr marL="642915" indent="0" algn="ctr">
              <a:buNone/>
              <a:defRPr sz="1266"/>
            </a:lvl3pPr>
            <a:lvl4pPr marL="964372" indent="0" algn="ctr">
              <a:buNone/>
              <a:defRPr sz="1125"/>
            </a:lvl4pPr>
            <a:lvl5pPr marL="1285829" indent="0" algn="ctr">
              <a:buNone/>
              <a:defRPr sz="1125"/>
            </a:lvl5pPr>
            <a:lvl6pPr marL="1607287" indent="0" algn="ctr">
              <a:buNone/>
              <a:defRPr sz="1125"/>
            </a:lvl6pPr>
            <a:lvl7pPr marL="1928744" indent="0" algn="ctr">
              <a:buNone/>
              <a:defRPr sz="1125"/>
            </a:lvl7pPr>
            <a:lvl8pPr marL="2250201" indent="0" algn="ctr">
              <a:buNone/>
              <a:defRPr sz="1125"/>
            </a:lvl8pPr>
            <a:lvl9pPr marL="2571659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62F7CC-C087-45D1-8A99-79EA2C7F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7096E-F235-4BED-9DE4-FE064A8FFAD5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4B3623-09EE-427F-AEF0-1539D8DF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D9BCD7-6796-4B68-88B9-F4795412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F05AD-92A1-4E82-85D4-BFB29AEC339D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xmlns="" val="313773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99CC94-A046-44F1-85D1-9C8F0216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FA9C-8989-4D3C-955A-51FB3A5C78A3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AC1A4B-DB9F-4971-AF25-403AC2F0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644D24-648E-4701-AC28-FAE1DCEA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6B35-2042-4A96-BC07-7E7F9D761863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xmlns="" val="113291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D75630-F191-49A6-8BCF-7F417A2B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2FFA2-A8D1-43CD-9CAB-FA43963B415C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9EE74E-6E7D-44C0-B37B-5AA07448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189447-83BF-4E33-89C7-47A02C43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C38A4-4D04-408E-8547-13E85624EA5E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xmlns="" val="552397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226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5FCC2A-10C2-480B-8A0D-EA16AC6B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0F9C-79F5-4B2D-983F-5215B1142825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00694F-F106-4A6C-8BEC-7EEA169F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D4653F-93B1-45DB-B365-1077E37A1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2073D-186E-48A8-95E4-0D2EAC796F84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xmlns="" val="289114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421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1pPr>
            <a:lvl2pPr marL="321457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2pPr>
            <a:lvl3pPr marL="642915" indent="0">
              <a:buNone/>
              <a:defRPr sz="1266">
                <a:solidFill>
                  <a:schemeClr val="tx1">
                    <a:tint val="75000"/>
                  </a:schemeClr>
                </a:solidFill>
              </a:defRPr>
            </a:lvl3pPr>
            <a:lvl4pPr marL="964372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28582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60728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192874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25020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257165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D755D8-6637-4F7E-B933-15A83011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0B2C-83A5-4F7C-88A3-8BB93AF2357C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27C776-BD3B-42D0-AAC8-F5A6DC49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98B10A-67EA-46F9-9983-F5C3F4D9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3071-13E1-427D-889E-35D50077CE62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xmlns="" val="11120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BE0CFE4-5D1D-445C-96F7-D6232633C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FA7E-0FEF-4CED-9A35-B4F6A451ABC4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CADC137-8741-402A-8A4D-E433FCF0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81A6418-AE95-46C3-9A2D-52A7FDA7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1A587-775D-4E14-B0C6-D8BB42D44186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xmlns="" val="79408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081B076-7147-445F-A9D7-CB4FF70A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62648-10F8-4203-AE78-BA4685DB5FE3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B7B460A-0A1C-450F-972F-F3CB1C936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BE00EEB-CD4E-4988-95F0-EC38A081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41A98-277D-440B-9CC7-4CF60C805589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xmlns="" val="407245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1603D3A-EF46-4FC3-B14E-670DBCEA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54F8A-E58F-45E4-A12F-3CE183655B68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901E800-2677-4EBE-81DA-081451EC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5EEAFAE-CC35-4CCB-88CF-39AB635F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DA32-3F17-446E-86BB-F150369C9A01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xmlns="" val="203996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05D92EBD-610B-462C-AC06-F794AD13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418C-793B-4C19-AC93-0AADB71E92C4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05FDB33-44A3-4D26-BC61-8A0BFEBA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12E70FC-ADF4-4689-8D2F-5FF7746A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AE4E-F402-4103-B678-8DC5C8E73F16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xmlns="" val="11657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7729B20-2EAD-4C9E-BD0E-EA8B5F27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B1B27-E3E0-477E-9E60-B7C59BF6FE88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6EBFFFF-3AE0-4717-9914-4F2A4514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211174E-45CD-4C83-ADDD-B5550E3F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E132-DC39-4398-844D-4B21030E3E8C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xmlns="" val="41440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D09F6FE-07C3-445A-9E48-E1D0F380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4727-1A35-43F2-A66A-F9AE2C001251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B787AEE-7238-467C-9BE7-74882214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6EA8685-8B50-4565-8169-17EA1976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C930-6434-474F-97E3-8FFEE0B19932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xmlns="" val="366857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F46E8F2A-779D-48DC-A295-A3EFDF0E02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7903" y="365001"/>
            <a:ext cx="10516195" cy="132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  <a:endParaRPr lang="en-GB" altLang="ro-RO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0F7283D5-7295-4763-941B-0B5756B815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7903" y="1826122"/>
            <a:ext cx="10516195" cy="435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  <a:endParaRPr lang="en-GB" alt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A0BF6-F35B-4141-9743-2E7ABB46A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4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BEF73C-1DBB-4325-B6D9-C8C85F703E4B}" type="datetimeFigureOut">
              <a:rPr lang="en-GB"/>
              <a:pPr>
                <a:defRPr/>
              </a:pPr>
              <a:t>19/04/2021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701BBB-250D-45DB-8357-BBDC2134B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4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89172E-E77B-433E-A2C9-8057B49B6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44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BE0017-DC19-49B2-8D81-3F0766F2E5D3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xmlns="" val="261790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94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 Light" panose="020F0302020204030204" pitchFamily="34" charset="0"/>
        </a:defRPr>
      </a:lvl5pPr>
      <a:lvl6pPr marL="321457" algn="l" rtl="0" fontAlgn="base">
        <a:lnSpc>
          <a:spcPct val="90000"/>
        </a:lnSpc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 Light" panose="020F0302020204030204" pitchFamily="34" charset="0"/>
        </a:defRPr>
      </a:lvl6pPr>
      <a:lvl7pPr marL="642915" algn="l" rtl="0" fontAlgn="base">
        <a:lnSpc>
          <a:spcPct val="90000"/>
        </a:lnSpc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 Light" panose="020F0302020204030204" pitchFamily="34" charset="0"/>
        </a:defRPr>
      </a:lvl7pPr>
      <a:lvl8pPr marL="964372" algn="l" rtl="0" fontAlgn="base">
        <a:lnSpc>
          <a:spcPct val="90000"/>
        </a:lnSpc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 Light" panose="020F0302020204030204" pitchFamily="34" charset="0"/>
        </a:defRPr>
      </a:lvl8pPr>
      <a:lvl9pPr marL="1285829" algn="l" rtl="0" fontAlgn="base">
        <a:lnSpc>
          <a:spcPct val="90000"/>
        </a:lnSpc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0729" indent="-160729" algn="l" rtl="0" eaLnBrk="0" fontAlgn="base" hangingPunct="0">
        <a:lnSpc>
          <a:spcPct val="90000"/>
        </a:lnSpc>
        <a:spcBef>
          <a:spcPts val="703"/>
        </a:spcBef>
        <a:spcAft>
          <a:spcPct val="0"/>
        </a:spcAft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1pPr>
      <a:lvl2pPr marL="482186" indent="-160729" algn="l" rtl="0" eaLnBrk="0" fontAlgn="base" hangingPunct="0">
        <a:lnSpc>
          <a:spcPct val="90000"/>
        </a:lnSpc>
        <a:spcBef>
          <a:spcPts val="352"/>
        </a:spcBef>
        <a:spcAft>
          <a:spcPct val="0"/>
        </a:spcAft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2pPr>
      <a:lvl3pPr marL="803643" indent="-160729" algn="l" rtl="0" eaLnBrk="0" fontAlgn="base" hangingPunct="0">
        <a:lnSpc>
          <a:spcPct val="90000"/>
        </a:lnSpc>
        <a:spcBef>
          <a:spcPts val="352"/>
        </a:spcBef>
        <a:spcAft>
          <a:spcPct val="0"/>
        </a:spcAft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1" indent="-160729" algn="l" rtl="0" eaLnBrk="0" fontAlgn="base" hangingPunct="0">
        <a:lnSpc>
          <a:spcPct val="90000"/>
        </a:lnSpc>
        <a:spcBef>
          <a:spcPts val="35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46558" indent="-160729" algn="l" rtl="0" eaLnBrk="0" fontAlgn="base" hangingPunct="0">
        <a:lnSpc>
          <a:spcPct val="90000"/>
        </a:lnSpc>
        <a:spcBef>
          <a:spcPts val="35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99FAD266-DEAA-491B-A9DA-30ABB8AE1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8" y="886272"/>
            <a:ext cx="6826101" cy="593824"/>
          </a:xfrm>
        </p:spPr>
        <p:txBody>
          <a:bodyPr/>
          <a:lstStyle/>
          <a:p>
            <a:pPr eaLnBrk="1" hangingPunct="1"/>
            <a:r>
              <a:rPr lang="ru-RU" altLang="ro-RO" sz="3600" b="1" dirty="0">
                <a:solidFill>
                  <a:srgbClr val="663300"/>
                </a:solidFill>
                <a:latin typeface="Arial" panose="020B0604020202020204" pitchFamily="34" charset="0"/>
              </a:rPr>
              <a:t>       </a:t>
            </a:r>
            <a:r>
              <a:rPr lang="ro-RO" altLang="ro-RO" sz="3600" b="1" dirty="0">
                <a:solidFill>
                  <a:srgbClr val="663300"/>
                </a:solidFill>
                <a:latin typeface="Arial" panose="020B0604020202020204" pitchFamily="34" charset="0"/>
              </a:rPr>
              <a:t>Seminar instructiv-metodic</a:t>
            </a:r>
            <a:endParaRPr lang="en-GB" altLang="ro-RO" sz="3600" b="1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xmlns="" id="{34B22A11-D980-4E5D-ACAD-4C25CCA743B6}"/>
              </a:ext>
            </a:extLst>
          </p:cNvPr>
          <p:cNvSpPr/>
          <p:nvPr/>
        </p:nvSpPr>
        <p:spPr>
          <a:xfrm>
            <a:off x="1119808" y="2591662"/>
            <a:ext cx="9952383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6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”Aspecte metodologice în elaborarea testului docimologic”</a:t>
            </a:r>
            <a:endParaRPr lang="ru-RU" altLang="ro-RO" sz="6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xmlns="" id="{796F3BDB-8D8F-4BED-96D0-40C903F7F0F4}"/>
              </a:ext>
            </a:extLst>
          </p:cNvPr>
          <p:cNvSpPr/>
          <p:nvPr/>
        </p:nvSpPr>
        <p:spPr>
          <a:xfrm>
            <a:off x="8176438" y="5682760"/>
            <a:ext cx="2062715" cy="4671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21457" defTabSz="642915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2250" b="1" dirty="0">
                <a:solidFill>
                  <a:srgbClr val="000000"/>
                </a:solidFill>
                <a:cs typeface="Times New Roman" panose="02020603050405020304" pitchFamily="18" charset="0"/>
              </a:rPr>
              <a:t>26.11.2019</a:t>
            </a:r>
            <a:endParaRPr lang="ru-RU" altLang="ro-RO" sz="225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C59B72A-53AC-40E1-A058-AFFE224001CA}"/>
              </a:ext>
            </a:extLst>
          </p:cNvPr>
          <p:cNvGraphicFramePr>
            <a:graphicFrameLocks noGrp="1"/>
          </p:cNvGraphicFramePr>
          <p:nvPr/>
        </p:nvGraphicFramePr>
        <p:xfrm>
          <a:off x="3128962" y="2663824"/>
          <a:ext cx="5934075" cy="287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815">
                  <a:extLst>
                    <a:ext uri="{9D8B030D-6E8A-4147-A177-3AD203B41FA5}">
                      <a16:colId xmlns:a16="http://schemas.microsoft.com/office/drawing/2014/main" xmlns="" val="2077530193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2347678581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1621738109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2944344364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1477741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Nivele cognitive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Unități de conținut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Înțelegere și cunoaștere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Aplicare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Analiză și sinteză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2534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Biologia ca știință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866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Caracteristici generale ale 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 6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4355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Celula unitate morfofuncțională a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10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3515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 19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4500905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FA4BD108-F59F-4F87-BFAA-506FBF86C736}"/>
              </a:ext>
            </a:extLst>
          </p:cNvPr>
          <p:cNvGraphicFramePr>
            <a:graphicFrameLocks noGrp="1"/>
          </p:cNvGraphicFramePr>
          <p:nvPr/>
        </p:nvGraphicFramePr>
        <p:xfrm>
          <a:off x="3128962" y="2663824"/>
          <a:ext cx="5934075" cy="287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815">
                  <a:extLst>
                    <a:ext uri="{9D8B030D-6E8A-4147-A177-3AD203B41FA5}">
                      <a16:colId xmlns:a16="http://schemas.microsoft.com/office/drawing/2014/main" xmlns="" val="302999297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3766523283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384208427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9212145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1252328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Nivele cognitive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Unități de conținut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Înțelegere și cunoaștere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Aplicare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Analiză și sinteză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117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Biologia ca știință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2715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Caracteristici generale ale 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 6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5776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Celula unitate morfofuncțională a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10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2643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 19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871218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89565CA-65D9-49C5-9141-4C98A9FC3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1864108"/>
              </p:ext>
            </p:extLst>
          </p:nvPr>
        </p:nvGraphicFramePr>
        <p:xfrm>
          <a:off x="1463040" y="1962616"/>
          <a:ext cx="9814560" cy="4807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912">
                  <a:extLst>
                    <a:ext uri="{9D8B030D-6E8A-4147-A177-3AD203B41FA5}">
                      <a16:colId xmlns:a16="http://schemas.microsoft.com/office/drawing/2014/main" xmlns="" val="1108347046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1754548712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288580656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1525872057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315284002"/>
                    </a:ext>
                  </a:extLst>
                </a:gridCol>
              </a:tblGrid>
              <a:tr h="1164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Nivele cognitive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Unități de conținut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Înțelegere și cunoaștere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Aplicare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Integrare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Total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81434304"/>
                  </a:ext>
                </a:extLst>
              </a:tr>
              <a:tr h="604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Modulul</a:t>
                      </a:r>
                      <a:r>
                        <a:rPr lang="en-US" sz="1800" baseline="0" dirty="0" smtClean="0">
                          <a:effectLst/>
                        </a:rPr>
                        <a:t>  1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2 ore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o-RO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2x100% :13=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15,35%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843323"/>
                  </a:ext>
                </a:extLst>
              </a:tr>
              <a:tr h="1223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Modulul</a:t>
                      </a:r>
                      <a:r>
                        <a:rPr lang="en-US" sz="1800" dirty="0" smtClean="0">
                          <a:effectLst/>
                        </a:rPr>
                        <a:t>  2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 </a:t>
                      </a: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5 ore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o-RO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5x100%:13=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38,5%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0589956"/>
                  </a:ext>
                </a:extLst>
              </a:tr>
              <a:tr h="1223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Modulul</a:t>
                      </a:r>
                      <a:r>
                        <a:rPr lang="en-US" sz="1800" dirty="0" smtClean="0">
                          <a:effectLst/>
                        </a:rPr>
                        <a:t>  3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6 ore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o-RO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6x100%:13=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46,15%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3268583"/>
                  </a:ext>
                </a:extLst>
              </a:tr>
              <a:tr h="590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Total </a:t>
                      </a: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13 ore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40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457618"/>
                  </a:ext>
                </a:extLst>
              </a:tr>
            </a:tbl>
          </a:graphicData>
        </a:graphic>
      </p:graphicFrame>
      <p:sp>
        <p:nvSpPr>
          <p:cNvPr id="6" name="Schemă logică: memorie cu acces secvențial 17">
            <a:extLst>
              <a:ext uri="{FF2B5EF4-FFF2-40B4-BE49-F238E27FC236}">
                <a16:creationId xmlns:a16="http://schemas.microsoft.com/office/drawing/2014/main" xmlns="" id="{79E38E56-918B-42E7-9A29-7A4A9FD9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9388"/>
            <a:ext cx="10363200" cy="1782762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  <a:buClr>
                <a:schemeClr val="accent1"/>
              </a:buClr>
              <a:buSzPct val="70000"/>
              <a:buNone/>
            </a:pPr>
            <a:r>
              <a:rPr lang="ro-RO" altLang="ru-RU" sz="1970" b="1" dirty="0">
                <a:latin typeface="Gill Sans MT" panose="020B0502020104020203" pitchFamily="34" charset="0"/>
              </a:rPr>
              <a:t>                       </a:t>
            </a:r>
            <a:r>
              <a:rPr lang="ro-RO" altLang="ru-RU" sz="1970" b="1" u="sng" dirty="0">
                <a:latin typeface="Gill Sans MT" panose="020B0502020104020203" pitchFamily="34" charset="0"/>
              </a:rPr>
              <a:t>Pasul II: </a:t>
            </a:r>
          </a:p>
          <a:p>
            <a:pPr marL="457200" lvl="1" indent="0">
              <a:spcBef>
                <a:spcPct val="20000"/>
              </a:spcBef>
              <a:buClr>
                <a:schemeClr val="accent1"/>
              </a:buClr>
              <a:buSzPct val="70000"/>
              <a:buNone/>
            </a:pPr>
            <a:r>
              <a:rPr lang="ro-RO" altLang="ru-RU" sz="1800" b="1" dirty="0">
                <a:latin typeface="Gill Sans MT" panose="020B0502020104020203" pitchFamily="34" charset="0"/>
              </a:rPr>
              <a:t>Acum când cunoaștem numărul total de ore realizat   în acest semestru putem calcula % total pentru fiecare unitate de conținut.Aceasta ne va permite,mai târziu să putem distribui  corect % conținuturilor pentru fiecare rubrică a matricei.</a:t>
            </a:r>
            <a:endParaRPr lang="en-US" altLang="ru-RU" sz="18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xmlns="" id="{C05DE18B-7E4E-44AD-A299-1A5715B7013A}"/>
              </a:ext>
            </a:extLst>
          </p:cNvPr>
          <p:cNvSpPr/>
          <p:nvPr/>
        </p:nvSpPr>
        <p:spPr>
          <a:xfrm rot="5400000" flipH="1">
            <a:off x="1616171" y="834814"/>
            <a:ext cx="441387" cy="494230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0960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C59B72A-53AC-40E1-A058-AFFE224001CA}"/>
              </a:ext>
            </a:extLst>
          </p:cNvPr>
          <p:cNvGraphicFramePr>
            <a:graphicFrameLocks noGrp="1"/>
          </p:cNvGraphicFramePr>
          <p:nvPr/>
        </p:nvGraphicFramePr>
        <p:xfrm>
          <a:off x="3128962" y="2663824"/>
          <a:ext cx="5934075" cy="287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815">
                  <a:extLst>
                    <a:ext uri="{9D8B030D-6E8A-4147-A177-3AD203B41FA5}">
                      <a16:colId xmlns:a16="http://schemas.microsoft.com/office/drawing/2014/main" xmlns="" val="2077530193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2347678581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1621738109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2944344364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1477741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Nivele cognitive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Unități de conținut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Înțelegere și cunoaștere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Aplicare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Analiză și sinteză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2534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Biologia ca știință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866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Caracteristici generale ale 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 6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4355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Celula unitate morfofuncțională a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10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3515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 19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4500905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FA4BD108-F59F-4F87-BFAA-506FBF86C736}"/>
              </a:ext>
            </a:extLst>
          </p:cNvPr>
          <p:cNvGraphicFramePr>
            <a:graphicFrameLocks noGrp="1"/>
          </p:cNvGraphicFramePr>
          <p:nvPr/>
        </p:nvGraphicFramePr>
        <p:xfrm>
          <a:off x="3128962" y="2663824"/>
          <a:ext cx="5934075" cy="287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815">
                  <a:extLst>
                    <a:ext uri="{9D8B030D-6E8A-4147-A177-3AD203B41FA5}">
                      <a16:colId xmlns:a16="http://schemas.microsoft.com/office/drawing/2014/main" xmlns="" val="302999297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3766523283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384208427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9212145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1252328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Nivele cognitive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Unități de conținut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Înțelegere și cunoaștere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Aplicare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Analiză și sinteză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117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Biologia ca știință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2715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Caracteristici generale ale 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 6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5776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Celula unitate morfofuncțională a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10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2643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 19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871218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89565CA-65D9-49C5-9141-4C98A9FC3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4014405"/>
              </p:ext>
            </p:extLst>
          </p:nvPr>
        </p:nvGraphicFramePr>
        <p:xfrm>
          <a:off x="1463040" y="1729047"/>
          <a:ext cx="9814560" cy="5056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912">
                  <a:extLst>
                    <a:ext uri="{9D8B030D-6E8A-4147-A177-3AD203B41FA5}">
                      <a16:colId xmlns:a16="http://schemas.microsoft.com/office/drawing/2014/main" xmlns="" val="1108347046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1754548712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288580656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1525872057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315284002"/>
                    </a:ext>
                  </a:extLst>
                </a:gridCol>
              </a:tblGrid>
              <a:tr h="1202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Nivele cognitive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Unități de conținut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Înțelegere și cunoaștere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Aplicare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Integrare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Total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81434304"/>
                  </a:ext>
                </a:extLst>
              </a:tr>
              <a:tr h="634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Modulul</a:t>
                      </a:r>
                      <a:r>
                        <a:rPr lang="en-US" sz="1800" baseline="0" dirty="0" smtClean="0">
                          <a:effectLst/>
                        </a:rPr>
                        <a:t>  1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2 ore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30%x15,34%:100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=4,6%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40%x15,34%:100</a:t>
                      </a:r>
                      <a:r>
                        <a:rPr lang="ro-RO" sz="2000" dirty="0">
                          <a:effectLst/>
                        </a:rPr>
                        <a:t>=6,14%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30%x15,34%:100</a:t>
                      </a:r>
                      <a:r>
                        <a:rPr lang="ro-RO" sz="2000" dirty="0">
                          <a:effectLst/>
                        </a:rPr>
                        <a:t>=4,6%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15,34%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843323"/>
                  </a:ext>
                </a:extLst>
              </a:tr>
              <a:tr h="1299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Modulul</a:t>
                      </a:r>
                      <a:r>
                        <a:rPr lang="en-US" sz="1800" dirty="0" smtClean="0">
                          <a:effectLst/>
                        </a:rPr>
                        <a:t>  2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 </a:t>
                      </a: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5 ore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ro-RO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30%x38,5%:100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=11,55%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o-RO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40%x38,5%:100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=15,4%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ro-RO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30%x38,5%:100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=11,55%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38,5%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0589956"/>
                  </a:ext>
                </a:extLst>
              </a:tr>
              <a:tr h="1283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Modulul</a:t>
                      </a:r>
                      <a:r>
                        <a:rPr lang="en-US" sz="1800" dirty="0" smtClean="0">
                          <a:effectLst/>
                        </a:rPr>
                        <a:t>  3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6 ore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o-RO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30%x46,15%:100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=13,84%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40%x46,15%:100</a:t>
                      </a:r>
                      <a:r>
                        <a:rPr lang="ro-RO" sz="2000" dirty="0">
                          <a:effectLst/>
                        </a:rPr>
                        <a:t>=18,47%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o-RO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30%x46,15%:100</a:t>
                      </a:r>
                      <a:r>
                        <a:rPr lang="ro-RO" sz="1100" dirty="0">
                          <a:effectLst/>
                        </a:rPr>
                        <a:t>=</a:t>
                      </a:r>
                      <a:r>
                        <a:rPr lang="ro-RO" sz="2000" dirty="0">
                          <a:effectLst/>
                        </a:rPr>
                        <a:t>13,84%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46,15%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3268583"/>
                  </a:ext>
                </a:extLst>
              </a:tr>
              <a:tr h="61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Total </a:t>
                      </a: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r>
                        <a:rPr lang="ru-RU" sz="1800">
                          <a:solidFill>
                            <a:srgbClr val="FFFF00"/>
                          </a:solidFill>
                          <a:effectLst/>
                        </a:rPr>
                        <a:t>3 </a:t>
                      </a:r>
                      <a:r>
                        <a:rPr lang="ro-RO" sz="1800">
                          <a:solidFill>
                            <a:srgbClr val="FFFF00"/>
                          </a:solidFill>
                          <a:effectLst/>
                        </a:rPr>
                        <a:t>ore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30%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40%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30%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100%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457618"/>
                  </a:ext>
                </a:extLst>
              </a:tr>
            </a:tbl>
          </a:graphicData>
        </a:graphic>
      </p:graphicFrame>
      <p:sp>
        <p:nvSpPr>
          <p:cNvPr id="8" name="Schemă logică: memorie cu acces secvențial 17">
            <a:extLst>
              <a:ext uri="{FF2B5EF4-FFF2-40B4-BE49-F238E27FC236}">
                <a16:creationId xmlns:a16="http://schemas.microsoft.com/office/drawing/2014/main" xmlns="" id="{6767B8CF-B5BE-436B-BC6F-08B45EF7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8193"/>
            <a:ext cx="10363200" cy="1640854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o-RO" altLang="ro-RO" sz="1970" b="1" dirty="0">
                <a:latin typeface="Gill Sans MT" pitchFamily="34" charset="0"/>
              </a:rPr>
              <a:t>                  </a:t>
            </a:r>
            <a:r>
              <a:rPr lang="ro-RO" altLang="ro-RO" sz="1970" b="1" u="sng" dirty="0">
                <a:latin typeface="Gill Sans MT" pitchFamily="34" charset="0"/>
              </a:rPr>
              <a:t>Pasul III: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o-RO" altLang="ro-RO" sz="1800" b="1" dirty="0">
                <a:latin typeface="Gill Sans MT" pitchFamily="34" charset="0"/>
              </a:rPr>
              <a:t>Distribuim corect %conținuturilor pentru fiecare rubrică a matricei . </a:t>
            </a:r>
            <a:endParaRPr lang="ro-RO" altLang="en-US" sz="1800" b="1" dirty="0">
              <a:latin typeface="Gill Sans MT" pitchFamily="34" charset="0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xmlns="" id="{00C83030-A8D7-4E9E-9259-9DC9D302534D}"/>
              </a:ext>
            </a:extLst>
          </p:cNvPr>
          <p:cNvSpPr/>
          <p:nvPr/>
        </p:nvSpPr>
        <p:spPr>
          <a:xfrm rot="5400000" flipH="1">
            <a:off x="1571051" y="624755"/>
            <a:ext cx="531628" cy="494230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02311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A8B993-3444-4126-9A02-2E54C4F4F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995" y="233917"/>
            <a:ext cx="11227982" cy="1366284"/>
          </a:xfrm>
        </p:spPr>
        <p:txBody>
          <a:bodyPr/>
          <a:lstStyle/>
          <a:p>
            <a:r>
              <a:rPr lang="ro-RO" b="1" dirty="0">
                <a:latin typeface="Georgia" panose="02040502050405020303" pitchFamily="18" charset="0"/>
              </a:rPr>
              <a:t>Transformarea procentelor în itemi: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97C786E-A5F3-40FF-A6A4-D6D3982BE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95" y="2009553"/>
            <a:ext cx="11227982" cy="3976577"/>
          </a:xfrm>
        </p:spPr>
        <p:txBody>
          <a:bodyPr/>
          <a:lstStyle/>
          <a:p>
            <a:r>
              <a:rPr lang="ro-RO" sz="3200" b="1" dirty="0"/>
              <a:t>Presupunem că testul nostru va fi format din 12 itemi</a:t>
            </a:r>
          </a:p>
          <a:p>
            <a:endParaRPr lang="ro-RO" sz="3200" b="1" dirty="0"/>
          </a:p>
          <a:p>
            <a:r>
              <a:rPr lang="ro-RO" sz="3200" b="1" dirty="0">
                <a:solidFill>
                  <a:schemeClr val="accent1">
                    <a:lumMod val="75000"/>
                  </a:schemeClr>
                </a:solidFill>
              </a:rPr>
              <a:t>12 itemi ................................   100%</a:t>
            </a:r>
          </a:p>
          <a:p>
            <a:r>
              <a:rPr lang="ro-RO" sz="3200" b="1" dirty="0">
                <a:solidFill>
                  <a:schemeClr val="accent1">
                    <a:lumMod val="75000"/>
                  </a:schemeClr>
                </a:solidFill>
              </a:rPr>
              <a:t>1 item  ................................  X %</a:t>
            </a:r>
          </a:p>
          <a:p>
            <a:endParaRPr lang="ro-RO" sz="3200" b="1" dirty="0">
              <a:solidFill>
                <a:srgbClr val="FF0000"/>
              </a:solidFill>
            </a:endParaRPr>
          </a:p>
          <a:p>
            <a:r>
              <a:rPr lang="ro-RO" sz="3200" b="1" dirty="0">
                <a:solidFill>
                  <a:srgbClr val="FF0000"/>
                </a:solidFill>
              </a:rPr>
              <a:t>X = 100%: 12= 8,33%</a:t>
            </a:r>
          </a:p>
        </p:txBody>
      </p:sp>
    </p:spTree>
    <p:extLst>
      <p:ext uri="{BB962C8B-B14F-4D97-AF65-F5344CB8AC3E}">
        <p14:creationId xmlns:p14="http://schemas.microsoft.com/office/powerpoint/2010/main" xmlns="" val="201467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C59B72A-53AC-40E1-A058-AFFE224001CA}"/>
              </a:ext>
            </a:extLst>
          </p:cNvPr>
          <p:cNvGraphicFramePr>
            <a:graphicFrameLocks noGrp="1"/>
          </p:cNvGraphicFramePr>
          <p:nvPr/>
        </p:nvGraphicFramePr>
        <p:xfrm>
          <a:off x="3128962" y="2663824"/>
          <a:ext cx="5934075" cy="287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815">
                  <a:extLst>
                    <a:ext uri="{9D8B030D-6E8A-4147-A177-3AD203B41FA5}">
                      <a16:colId xmlns:a16="http://schemas.microsoft.com/office/drawing/2014/main" xmlns="" val="2077530193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2347678581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1621738109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2944344364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1477741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Nivele cognitive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Unități de conținut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Înțelegere și cunoaștere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Aplicare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Analiză și sinteză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2534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Biologia ca știință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866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Caracteristici generale ale 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 6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4355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Celula unitate morfofuncțională a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10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3515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 19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4500905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FA4BD108-F59F-4F87-BFAA-506FBF86C736}"/>
              </a:ext>
            </a:extLst>
          </p:cNvPr>
          <p:cNvGraphicFramePr>
            <a:graphicFrameLocks noGrp="1"/>
          </p:cNvGraphicFramePr>
          <p:nvPr/>
        </p:nvGraphicFramePr>
        <p:xfrm>
          <a:off x="3128962" y="2663824"/>
          <a:ext cx="5934075" cy="287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815">
                  <a:extLst>
                    <a:ext uri="{9D8B030D-6E8A-4147-A177-3AD203B41FA5}">
                      <a16:colId xmlns:a16="http://schemas.microsoft.com/office/drawing/2014/main" xmlns="" val="302999297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3766523283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384208427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9212145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1252328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Nivele cognitive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Unități de conținut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Înțelegere și cunoaștere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Aplicare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Analiză și sinteză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117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Biologia ca știință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2715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Caracteristici generale ale 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 6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5776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Celula unitate morfofuncțională a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10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2643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 19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871218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89565CA-65D9-49C5-9141-4C98A9FC3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9134297"/>
              </p:ext>
            </p:extLst>
          </p:nvPr>
        </p:nvGraphicFramePr>
        <p:xfrm>
          <a:off x="1463040" y="1729047"/>
          <a:ext cx="9814560" cy="5056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912">
                  <a:extLst>
                    <a:ext uri="{9D8B030D-6E8A-4147-A177-3AD203B41FA5}">
                      <a16:colId xmlns:a16="http://schemas.microsoft.com/office/drawing/2014/main" xmlns="" val="1108347046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1754548712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288580656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1525872057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315284002"/>
                    </a:ext>
                  </a:extLst>
                </a:gridCol>
              </a:tblGrid>
              <a:tr h="1202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Nivele cognitive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Unități de conținut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Înțelegere și cunoaștere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Aplicare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Integrare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Total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81434304"/>
                  </a:ext>
                </a:extLst>
              </a:tr>
              <a:tr h="634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Modulul</a:t>
                      </a:r>
                      <a:r>
                        <a:rPr lang="en-US" sz="1800" baseline="0" dirty="0" smtClean="0">
                          <a:effectLst/>
                        </a:rPr>
                        <a:t>  1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2 ore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4,6%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 itemi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6,14%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0,73 itemi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4,6%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 itemi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15,34%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843323"/>
                  </a:ext>
                </a:extLst>
              </a:tr>
              <a:tr h="1299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Modulul</a:t>
                      </a:r>
                      <a:r>
                        <a:rPr lang="en-US" sz="1800" dirty="0" smtClean="0">
                          <a:effectLst/>
                        </a:rPr>
                        <a:t>  2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 </a:t>
                      </a: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5 ore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11,55%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1,38 itemi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15,4%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1,84 itemi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11,55%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1,38 itemi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38,5%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0589956"/>
                  </a:ext>
                </a:extLst>
              </a:tr>
              <a:tr h="1283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Modulul</a:t>
                      </a:r>
                      <a:r>
                        <a:rPr lang="en-US" sz="1800" dirty="0" smtClean="0">
                          <a:effectLst/>
                        </a:rPr>
                        <a:t>  3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6 ore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13,84%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1,66 itemi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18,47%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2,21 itemi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13,84%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1,66 itemi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46,15%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3268583"/>
                  </a:ext>
                </a:extLst>
              </a:tr>
              <a:tr h="61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Total </a:t>
                      </a: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19 ore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itemi.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40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457618"/>
                  </a:ext>
                </a:extLst>
              </a:tr>
            </a:tbl>
          </a:graphicData>
        </a:graphic>
      </p:graphicFrame>
      <p:sp>
        <p:nvSpPr>
          <p:cNvPr id="9" name="Schemă logică: memorie cu acces secvențial 18">
            <a:extLst>
              <a:ext uri="{FF2B5EF4-FFF2-40B4-BE49-F238E27FC236}">
                <a16:creationId xmlns:a16="http://schemas.microsoft.com/office/drawing/2014/main" xmlns="" id="{ACDEC545-E22E-4AD5-B029-7113476BB9A1}"/>
              </a:ext>
            </a:extLst>
          </p:cNvPr>
          <p:cNvSpPr/>
          <p:nvPr/>
        </p:nvSpPr>
        <p:spPr>
          <a:xfrm>
            <a:off x="2290972" y="90292"/>
            <a:ext cx="8748329" cy="1638755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o-RO" altLang="ro-RO" sz="2400" b="1" u="sng" dirty="0">
                <a:latin typeface="Gill Sans MT" pitchFamily="34" charset="0"/>
              </a:rPr>
              <a:t> </a:t>
            </a:r>
            <a:r>
              <a:rPr lang="ro-RO" altLang="ro-RO" sz="1970" b="1" u="sng" dirty="0">
                <a:latin typeface="Gill Sans MT" pitchFamily="34" charset="0"/>
              </a:rPr>
              <a:t>Pasul IV: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o-RO" altLang="ro-RO" sz="2250" b="1" dirty="0">
                <a:latin typeface="Gill Sans MT" panose="020B0502020104020203" pitchFamily="34" charset="0"/>
              </a:rPr>
              <a:t>Stabilim numărul total de itemi al testului. Aflăm numărul de %de itemi pentru fiecare pătrat</a:t>
            </a:r>
            <a:endParaRPr lang="ro-RO" altLang="en-US" sz="2250" b="1" dirty="0">
              <a:latin typeface="Gill Sans MT" panose="020B0502020104020203" pitchFamily="34" charset="0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xmlns="" id="{EDA6E3EB-E104-4868-A5F6-DCE0CE12954A}"/>
              </a:ext>
            </a:extLst>
          </p:cNvPr>
          <p:cNvSpPr/>
          <p:nvPr/>
        </p:nvSpPr>
        <p:spPr>
          <a:xfrm rot="5400000" flipH="1">
            <a:off x="2573102" y="662555"/>
            <a:ext cx="441387" cy="494230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6415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C59B72A-53AC-40E1-A058-AFFE224001CA}"/>
              </a:ext>
            </a:extLst>
          </p:cNvPr>
          <p:cNvGraphicFramePr>
            <a:graphicFrameLocks noGrp="1"/>
          </p:cNvGraphicFramePr>
          <p:nvPr/>
        </p:nvGraphicFramePr>
        <p:xfrm>
          <a:off x="3128962" y="2663824"/>
          <a:ext cx="5934075" cy="287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815">
                  <a:extLst>
                    <a:ext uri="{9D8B030D-6E8A-4147-A177-3AD203B41FA5}">
                      <a16:colId xmlns:a16="http://schemas.microsoft.com/office/drawing/2014/main" xmlns="" val="2077530193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2347678581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1621738109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2944344364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1477741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Nivele cognitive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Unități de conținut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Înțelegere și cunoaștere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Aplicare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Analiză și sinteză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2534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Biologia ca știință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866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Caracteristici generale ale 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 6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4355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Celula unitate morfofuncțională a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10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3515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 19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4500905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FA4BD108-F59F-4F87-BFAA-506FBF86C736}"/>
              </a:ext>
            </a:extLst>
          </p:cNvPr>
          <p:cNvGraphicFramePr>
            <a:graphicFrameLocks noGrp="1"/>
          </p:cNvGraphicFramePr>
          <p:nvPr/>
        </p:nvGraphicFramePr>
        <p:xfrm>
          <a:off x="3128962" y="2663824"/>
          <a:ext cx="5934075" cy="287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815">
                  <a:extLst>
                    <a:ext uri="{9D8B030D-6E8A-4147-A177-3AD203B41FA5}">
                      <a16:colId xmlns:a16="http://schemas.microsoft.com/office/drawing/2014/main" xmlns="" val="302999297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3766523283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384208427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9212145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1252328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Nivele cognitive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Unități de conținut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Înțelegere și cunoaștere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Aplicare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Analiză și sinteză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117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Biologia ca știință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2715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Caracteristici generale ale 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 6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5776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Celula unitate morfofuncțională a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10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2643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 19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871218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89565CA-65D9-49C5-9141-4C98A9FC3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9659337"/>
              </p:ext>
            </p:extLst>
          </p:nvPr>
        </p:nvGraphicFramePr>
        <p:xfrm>
          <a:off x="1463040" y="1729047"/>
          <a:ext cx="9814560" cy="5056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912">
                  <a:extLst>
                    <a:ext uri="{9D8B030D-6E8A-4147-A177-3AD203B41FA5}">
                      <a16:colId xmlns:a16="http://schemas.microsoft.com/office/drawing/2014/main" xmlns="" val="1108347046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1754548712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288580656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1525872057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315284002"/>
                    </a:ext>
                  </a:extLst>
                </a:gridCol>
              </a:tblGrid>
              <a:tr h="1202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Nivele cognitive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Unități de conținut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Înțelegere și cunoaștere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Aplicare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Analiză și sinteză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Total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81434304"/>
                  </a:ext>
                </a:extLst>
              </a:tr>
              <a:tr h="634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Modulul</a:t>
                      </a:r>
                      <a:r>
                        <a:rPr lang="en-US" sz="1800" baseline="0" dirty="0" smtClean="0">
                          <a:effectLst/>
                        </a:rPr>
                        <a:t>  1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2 ore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4,6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 itemi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6,14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0,73 itemi</a:t>
                      </a:r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o-RO" sz="2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4,6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 itemi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15,34%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843323"/>
                  </a:ext>
                </a:extLst>
              </a:tr>
              <a:tr h="1299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Modulul</a:t>
                      </a:r>
                      <a:r>
                        <a:rPr lang="en-US" sz="1800" dirty="0" smtClean="0">
                          <a:effectLst/>
                        </a:rPr>
                        <a:t>  2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 </a:t>
                      </a: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5 ore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11,55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1,38 itemi= </a:t>
                      </a:r>
                      <a:r>
                        <a:rPr lang="ro-RO" sz="2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item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15,4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1,84 itemi=</a:t>
                      </a:r>
                      <a:r>
                        <a:rPr lang="ro-RO" sz="2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itemi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11,55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1,38 itemi</a:t>
                      </a:r>
                      <a:r>
                        <a:rPr lang="ro-RO" sz="2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1 item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38,5%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0589956"/>
                  </a:ext>
                </a:extLst>
              </a:tr>
              <a:tr h="1283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Modulul</a:t>
                      </a:r>
                      <a:r>
                        <a:rPr lang="en-US" sz="1800" dirty="0" smtClean="0">
                          <a:effectLst/>
                        </a:rPr>
                        <a:t>  3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6 ore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13,84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1,66 itemi=</a:t>
                      </a:r>
                      <a:r>
                        <a:rPr lang="ro-RO" sz="2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itemi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18,47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2,21 itemi=</a:t>
                      </a:r>
                      <a:r>
                        <a:rPr lang="ro-RO" sz="2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itemi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13,84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1,66 itemi </a:t>
                      </a:r>
                      <a:r>
                        <a:rPr lang="ro-RO" sz="2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=2 itemi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46,15%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3268583"/>
                  </a:ext>
                </a:extLst>
              </a:tr>
              <a:tr h="61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Total </a:t>
                      </a: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19 ore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itemi.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40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457618"/>
                  </a:ext>
                </a:extLst>
              </a:tr>
            </a:tbl>
          </a:graphicData>
        </a:graphic>
      </p:graphicFrame>
      <p:sp>
        <p:nvSpPr>
          <p:cNvPr id="9" name="Schemă logică: memorie cu acces secvențial 18">
            <a:extLst>
              <a:ext uri="{FF2B5EF4-FFF2-40B4-BE49-F238E27FC236}">
                <a16:creationId xmlns:a16="http://schemas.microsoft.com/office/drawing/2014/main" xmlns="" id="{ACDEC545-E22E-4AD5-B029-7113476BB9A1}"/>
              </a:ext>
            </a:extLst>
          </p:cNvPr>
          <p:cNvSpPr/>
          <p:nvPr/>
        </p:nvSpPr>
        <p:spPr>
          <a:xfrm>
            <a:off x="2290972" y="90292"/>
            <a:ext cx="8748329" cy="1638755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o-RO" altLang="ro-RO" sz="2400" b="1" u="sng" dirty="0">
                <a:latin typeface="Gill Sans MT" pitchFamily="34" charset="0"/>
              </a:rPr>
              <a:t> </a:t>
            </a:r>
            <a:r>
              <a:rPr lang="ro-RO" altLang="ro-RO" sz="1970" b="1" u="sng" dirty="0">
                <a:latin typeface="Gill Sans MT" pitchFamily="34" charset="0"/>
              </a:rPr>
              <a:t>Pasul V:</a:t>
            </a:r>
            <a:endParaRPr lang="ru-RU" altLang="ro-RO" sz="2250" b="1" u="sng" dirty="0">
              <a:latin typeface="Gill Sans MT" panose="020B0502020104020203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o-RO" altLang="ro-RO" sz="2250" b="1" dirty="0">
                <a:latin typeface="Gill Sans MT" panose="020B0502020104020203" pitchFamily="34" charset="0"/>
              </a:rPr>
              <a:t>La această etapă repartizăm itemii pentru fiecare pătrat.</a:t>
            </a:r>
            <a:endParaRPr lang="ro-RO" altLang="ro-RO" sz="1970" b="1" dirty="0">
              <a:latin typeface="Gill Sans MT" pitchFamily="34" charset="0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xmlns="" id="{C8488853-E879-4825-9521-6B5841093D09}"/>
              </a:ext>
            </a:extLst>
          </p:cNvPr>
          <p:cNvSpPr/>
          <p:nvPr/>
        </p:nvSpPr>
        <p:spPr>
          <a:xfrm rot="5400000" flipH="1">
            <a:off x="2661154" y="662554"/>
            <a:ext cx="441387" cy="494230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3569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98C35F-A912-4B77-86C1-D8D186867FF4}"/>
              </a:ext>
            </a:extLst>
          </p:cNvPr>
          <p:cNvSpPr/>
          <p:nvPr/>
        </p:nvSpPr>
        <p:spPr>
          <a:xfrm>
            <a:off x="297712" y="-1285784"/>
            <a:ext cx="11610753" cy="1029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ro-RO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o-RO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o-RO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MINISTERUL  EDUCAȚIEI, CULTURII și  CERCETĂRII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Direcția Generală Educație,Tineret și Sport, mun Chișinău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ro-RO" sz="1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Liceul Teoretic”                               ”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1400" b="1" dirty="0"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1400" b="1" dirty="0"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APROBAT                                                                                                                                                                                                       COORDONAT                                                             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1400" b="1" dirty="0"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Liceul  Teoretic „Dante Alighieri”                                                                                                                                                  Liceul  Teoretic „Dante Alighieri”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1400" b="1" dirty="0"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Director_______________________                                                                                                                                                      Director  adjunct_______________________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1400" b="1" dirty="0"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_______decembrie 2019                                                                                                                                                                                                    _______decembrie 2019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o-RO" sz="1400" b="1" dirty="0"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MATEMATICA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r>
              <a:rPr lang="ro-RO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Clasa a X-a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Profilul real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Teză semestrială de </a:t>
            </a:r>
            <a:r>
              <a:rPr lang="en-US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</a:t>
            </a:r>
            <a:r>
              <a:rPr lang="ro-RO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o-RO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</a:t>
            </a:r>
            <a:r>
              <a:rPr lang="ro-RO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Profesor: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NP profesorului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</a:t>
            </a:r>
            <a:r>
              <a:rPr lang="ro-RO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Asistent:</a:t>
            </a: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NP profesorului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Instrumentele de evaluare au fost discutate la ședința C M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                                                                                 ”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 verbal nr.____ din ____ decembrie 2019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o-RO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Moderatorul Comisiei Metodice _________ NP profesorului</a:t>
            </a:r>
            <a:r>
              <a:rPr lang="ro-R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ro-RO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Anul de studii 2019-2020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o-RO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304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4A2C1-FDA6-4C99-A7BA-2C3E510C0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0"/>
            <a:ext cx="8689976" cy="1818168"/>
          </a:xfrm>
        </p:spPr>
        <p:txBody>
          <a:bodyPr>
            <a:normAutofit fontScale="90000"/>
          </a:bodyPr>
          <a:lstStyle/>
          <a:p>
            <a:r>
              <a:rPr lang="ro-RO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Părțile componente a tezei semestriale</a:t>
            </a:r>
            <a:r>
              <a:rPr lang="ro-RO" b="1" dirty="0"/>
              <a:t/>
            </a:r>
            <a:br>
              <a:rPr lang="ro-RO" b="1" dirty="0"/>
            </a:b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649E875-A2B4-4D15-BDD1-85658F57D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688" y="1658679"/>
            <a:ext cx="11575312" cy="4933506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ro-RO" sz="3200" b="1" dirty="0">
                <a:solidFill>
                  <a:schemeClr val="tx1"/>
                </a:solidFill>
                <a:latin typeface="Sitka Banner" panose="02000505000000020004" pitchFamily="2" charset="0"/>
              </a:rPr>
              <a:t>  Competențele specifice disciplinei pe care le posedă elevul   pentru a realiza testul;</a:t>
            </a:r>
          </a:p>
          <a:p>
            <a:pPr marL="514350" indent="-514350" algn="l">
              <a:buAutoNum type="arabicPeriod" startAt="2"/>
            </a:pPr>
            <a:r>
              <a:rPr lang="ro-RO" sz="3200" b="1" dirty="0">
                <a:latin typeface="Sitka Banner" panose="02000505000000020004" pitchFamily="2" charset="0"/>
              </a:rPr>
              <a:t>Subcompetențele/Unitățile de competență</a:t>
            </a:r>
            <a:r>
              <a:rPr lang="ro-RO" sz="3200" b="1" dirty="0">
                <a:solidFill>
                  <a:schemeClr val="tx1"/>
                </a:solidFill>
                <a:latin typeface="Sitka Banner" panose="02000505000000020004" pitchFamily="2" charset="0"/>
              </a:rPr>
              <a:t>  pe care le posedă </a:t>
            </a:r>
          </a:p>
          <a:p>
            <a:pPr algn="l"/>
            <a:r>
              <a:rPr lang="ro-RO" sz="3200" b="1" dirty="0">
                <a:solidFill>
                  <a:schemeClr val="tx1"/>
                </a:solidFill>
                <a:latin typeface="Sitka Banner" panose="02000505000000020004" pitchFamily="2" charset="0"/>
              </a:rPr>
              <a:t>                      elevul pentru a realiza testul;</a:t>
            </a:r>
          </a:p>
          <a:p>
            <a:pPr algn="l"/>
            <a:r>
              <a:rPr lang="ro-RO" sz="3200" b="1" dirty="0">
                <a:solidFill>
                  <a:schemeClr val="tx1"/>
                </a:solidFill>
                <a:latin typeface="Sitka Banner" panose="02000505000000020004" pitchFamily="2" charset="0"/>
              </a:rPr>
              <a:t>3.    Obiective de evaluare propuse; </a:t>
            </a:r>
          </a:p>
          <a:p>
            <a:pPr algn="l"/>
            <a:r>
              <a:rPr lang="ro-RO" sz="3200" b="1" dirty="0">
                <a:solidFill>
                  <a:schemeClr val="tx1"/>
                </a:solidFill>
                <a:latin typeface="Sitka Banner" panose="02000505000000020004" pitchFamily="2" charset="0"/>
              </a:rPr>
              <a:t>4.    Matricea de specificații;</a:t>
            </a:r>
          </a:p>
          <a:p>
            <a:pPr algn="l"/>
            <a:r>
              <a:rPr lang="ro-RO" sz="3200" b="1" dirty="0">
                <a:solidFill>
                  <a:schemeClr val="tx1"/>
                </a:solidFill>
                <a:latin typeface="Sitka Banner" panose="02000505000000020004" pitchFamily="2" charset="0"/>
              </a:rPr>
              <a:t>5.     Baremul de verificare a testului;</a:t>
            </a:r>
          </a:p>
          <a:p>
            <a:pPr algn="l"/>
            <a:r>
              <a:rPr lang="ro-RO" sz="3200" b="1" dirty="0">
                <a:solidFill>
                  <a:schemeClr val="tx1"/>
                </a:solidFill>
                <a:latin typeface="Sitka Banner" panose="02000505000000020004" pitchFamily="2" charset="0"/>
              </a:rPr>
              <a:t>6.     Schema de convertire a punctelor în note;</a:t>
            </a:r>
          </a:p>
          <a:p>
            <a:pPr algn="l"/>
            <a:r>
              <a:rPr lang="ro-RO" sz="3200" b="1" dirty="0">
                <a:solidFill>
                  <a:schemeClr val="tx1"/>
                </a:solidFill>
                <a:latin typeface="Sitka Banner" panose="02000505000000020004" pitchFamily="2" charset="0"/>
              </a:rPr>
              <a:t>7.     Teste de evaluare propuse elevilor.</a:t>
            </a:r>
          </a:p>
        </p:txBody>
      </p:sp>
    </p:spTree>
    <p:extLst>
      <p:ext uri="{BB962C8B-B14F-4D97-AF65-F5344CB8AC3E}">
        <p14:creationId xmlns:p14="http://schemas.microsoft.com/office/powerpoint/2010/main" xmlns="" val="3538678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C3C2B9-2AD0-44D6-B1F8-04A30DFEF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-1786270"/>
            <a:ext cx="10364451" cy="7814931"/>
          </a:xfrm>
        </p:spPr>
        <p:txBody>
          <a:bodyPr>
            <a:normAutofit/>
          </a:bodyPr>
          <a:lstStyle/>
          <a:p>
            <a:r>
              <a:rPr lang="ro-RO" altLang="ru-RU" b="1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SCHEMA DE CONVERTIRE A PUNCTELOR ÎN NOTE</a:t>
            </a:r>
            <a:r>
              <a:rPr lang="ru-RU" altLang="ru-RU" sz="2000" cap="none" dirty="0"/>
              <a:t/>
            </a:r>
            <a:br>
              <a:rPr lang="ru-RU" altLang="ru-RU" sz="2000" cap="none" dirty="0"/>
            </a:br>
            <a:r>
              <a:rPr lang="ro-RO" altLang="ru-RU" sz="2000" cap="none" dirty="0"/>
              <a:t/>
            </a:r>
            <a:br>
              <a:rPr lang="ro-RO" altLang="ru-RU" sz="2000" cap="none" dirty="0"/>
            </a:br>
            <a:r>
              <a:rPr lang="ro-RO" altLang="ru-RU" sz="2000" cap="none" dirty="0"/>
              <a:t/>
            </a:r>
            <a:br>
              <a:rPr lang="ro-RO" altLang="ru-RU" sz="2000" cap="none" dirty="0"/>
            </a:br>
            <a:r>
              <a:rPr lang="ro-RO" altLang="ru-RU" sz="2000" cap="none" dirty="0"/>
              <a:t/>
            </a:r>
            <a:br>
              <a:rPr lang="ro-RO" altLang="ru-RU" sz="2000" cap="none" dirty="0"/>
            </a:br>
            <a:r>
              <a:rPr lang="ro-RO" altLang="ru-RU" sz="2000" cap="none" dirty="0"/>
              <a:t/>
            </a:r>
            <a:br>
              <a:rPr lang="ro-RO" altLang="ru-RU" sz="2000" cap="none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ACD380-BC68-4E80-8775-504D240E6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80" y="1573619"/>
            <a:ext cx="10909004" cy="57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170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10" descr="&amp;Kcy;&amp;acy;&amp;rcy;&amp;tcy;&amp;icy;&amp;ncy;&amp;kcy;&amp;icy; &amp;pcy;&amp;ocy; &amp;zcy;&amp;acy;&amp;pcy;&amp;rcy;&amp;ocy;&amp;scy;&amp;ucy; obiective">
            <a:extLst>
              <a:ext uri="{FF2B5EF4-FFF2-40B4-BE49-F238E27FC236}">
                <a16:creationId xmlns:a16="http://schemas.microsoft.com/office/drawing/2014/main" xmlns="" id="{81947735-7918-4F15-B8D3-8DCD307EC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383" y="4643307"/>
            <a:ext cx="3426807" cy="2012674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DDEADF9-F757-428A-AAAF-38E8383BFD51}"/>
              </a:ext>
            </a:extLst>
          </p:cNvPr>
          <p:cNvSpPr/>
          <p:nvPr/>
        </p:nvSpPr>
        <p:spPr>
          <a:xfrm>
            <a:off x="1754371" y="648585"/>
            <a:ext cx="85592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6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Viața nu înseamnă să aștepți ca să treacă furtunile, ci ca să înveți să dansezi în ploaie.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12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E777EA-4DC4-43CD-AAC8-E391F9B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720209"/>
          </a:xfrm>
        </p:spPr>
        <p:txBody>
          <a:bodyPr/>
          <a:lstStyle/>
          <a:p>
            <a:r>
              <a:rPr lang="ro-RO" b="1" dirty="0"/>
              <a:t>                              </a:t>
            </a:r>
            <a:r>
              <a:rPr lang="ro-RO" b="1" dirty="0">
                <a:latin typeface="Bahnschrift SemiCondensed" panose="020B0502040204020203" pitchFamily="34" charset="0"/>
              </a:rPr>
              <a:t>AGENDA SEMINARULUI:</a:t>
            </a:r>
            <a:endParaRPr lang="ru-RU" b="1" dirty="0">
              <a:latin typeface="Bahnschrift SemiCondensed" panose="020B0502040204020203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4CC4B60-65EE-463F-AD11-B734AE8D7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720209"/>
            <a:ext cx="1511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kumimoji="0" lang="ro-RO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9D6F76A1-66EF-4F49-A0B5-42FF88F86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007257"/>
              </p:ext>
            </p:extLst>
          </p:nvPr>
        </p:nvGraphicFramePr>
        <p:xfrm>
          <a:off x="804221" y="457674"/>
          <a:ext cx="9939133" cy="71569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1866">
                  <a:extLst>
                    <a:ext uri="{9D8B030D-6E8A-4147-A177-3AD203B41FA5}">
                      <a16:colId xmlns:a16="http://schemas.microsoft.com/office/drawing/2014/main" xmlns="" val="2952580028"/>
                    </a:ext>
                  </a:extLst>
                </a:gridCol>
                <a:gridCol w="5786905">
                  <a:extLst>
                    <a:ext uri="{9D8B030D-6E8A-4147-A177-3AD203B41FA5}">
                      <a16:colId xmlns:a16="http://schemas.microsoft.com/office/drawing/2014/main" xmlns="" val="3884874618"/>
                    </a:ext>
                  </a:extLst>
                </a:gridCol>
                <a:gridCol w="2030362">
                  <a:extLst>
                    <a:ext uri="{9D8B030D-6E8A-4147-A177-3AD203B41FA5}">
                      <a16:colId xmlns:a16="http://schemas.microsoft.com/office/drawing/2014/main" xmlns="" val="3062603651"/>
                    </a:ext>
                  </a:extLst>
                </a:gridCol>
              </a:tblGrid>
              <a:tr h="45441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Ora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Conținutul activităților.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Moderatori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7681169"/>
                  </a:ext>
                </a:extLst>
              </a:tr>
              <a:tr h="29238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13:45-14:00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Înregistrarea participanților.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7017476"/>
                  </a:ext>
                </a:extLst>
              </a:tr>
              <a:tr h="6030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14:00-14:15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Deschiderea seminarului.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Grecu Elena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Leca Ala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3469027"/>
                  </a:ext>
                </a:extLst>
              </a:tr>
              <a:tr h="1314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14:15-14:35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Evocarea ( spargerea gheții)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Statii Tatiana 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8948474"/>
                  </a:ext>
                </a:extLst>
              </a:tr>
              <a:tr h="29238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14:35-14: 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Pauza de cafea.             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6096028"/>
                  </a:ext>
                </a:extLst>
              </a:tr>
              <a:tr h="29238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14:50-15:20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Teza semestrială prin prisma docimologiei. Aspecte teoretice.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Severin Maricela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4740407"/>
                  </a:ext>
                </a:extLst>
              </a:tr>
              <a:tr h="60303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15.20-15:45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Repere metodologice în elaborarea matricei de specificații.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Activitate practică.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Sterpu Tamara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0377588"/>
                  </a:ext>
                </a:extLst>
              </a:tr>
              <a:tr h="184561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15.45-16: 45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Formularea itemului vsv nivelului cognitiv al sarcinii didactice şi erorile programate. Activitate practică.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Severin Maricela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Grecu Elena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Sterpu Tamara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Statii Tatiana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Roșca Raisa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Rusu Victoria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2137477"/>
                  </a:ext>
                </a:extLst>
              </a:tr>
              <a:tr h="102406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16:45-17:00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Evaluarea seminarului.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Diverse.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800" dirty="0">
                          <a:solidFill>
                            <a:schemeClr val="tx1"/>
                          </a:solidFill>
                          <a:effectLst/>
                        </a:rPr>
                        <a:t>Grecu Elena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49" marR="3804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7124521"/>
                  </a:ext>
                </a:extLst>
              </a:tr>
            </a:tbl>
          </a:graphicData>
        </a:graphic>
      </p:graphicFrame>
      <p:pic>
        <p:nvPicPr>
          <p:cNvPr id="1029" name="Picture 5" descr="images">
            <a:extLst>
              <a:ext uri="{FF2B5EF4-FFF2-40B4-BE49-F238E27FC236}">
                <a16:creationId xmlns:a16="http://schemas.microsoft.com/office/drawing/2014/main" xmlns="" id="{C292F5F7-C2E1-492A-9B59-50850A929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856" y="2307265"/>
            <a:ext cx="742141" cy="41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488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736399-E101-41C1-BFAA-19C361E6A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1748"/>
            <a:ext cx="9144000" cy="2466753"/>
          </a:xfrm>
        </p:spPr>
        <p:txBody>
          <a:bodyPr>
            <a:normAutofit/>
          </a:bodyPr>
          <a:lstStyle/>
          <a:p>
            <a:r>
              <a:rPr lang="ro-RO" sz="7200" b="1" dirty="0">
                <a:latin typeface="Constantia" panose="02030602050306030303" pitchFamily="18" charset="0"/>
              </a:rPr>
              <a:t>Matricea de specificații</a:t>
            </a:r>
            <a:endParaRPr lang="ru-RU" sz="7200" b="1" dirty="0">
              <a:latin typeface="Constantia" panose="02030602050306030303" pitchFamily="18" charset="0"/>
            </a:endParaRPr>
          </a:p>
        </p:txBody>
      </p:sp>
      <p:pic>
        <p:nvPicPr>
          <p:cNvPr id="4" name="Picture 2" descr="Imagini pentru clasa de elevi gif">
            <a:extLst>
              <a:ext uri="{FF2B5EF4-FFF2-40B4-BE49-F238E27FC236}">
                <a16:creationId xmlns:a16="http://schemas.microsoft.com/office/drawing/2014/main" xmlns="" id="{DD3203C2-F66B-488D-984F-7786F5017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922" y="3689498"/>
            <a:ext cx="3871137" cy="2392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450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9FCCCE-6F6D-4B73-BAE2-0F7177A2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87" y="365001"/>
            <a:ext cx="9604811" cy="1326059"/>
          </a:xfrm>
        </p:spPr>
        <p:txBody>
          <a:bodyPr>
            <a:normAutofit/>
          </a:bodyPr>
          <a:lstStyle/>
          <a:p>
            <a:r>
              <a:rPr lang="ro-RO" sz="60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Matricea de specificații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5BF1A8-DA8E-4F46-9B0D-CBD10BC3D1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49286" y="1522228"/>
            <a:ext cx="9395791" cy="3813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4400" b="1" cap="none" dirty="0">
                <a:latin typeface="Georgia" panose="02040502050405020303" pitchFamily="18" charset="0"/>
              </a:rPr>
              <a:t>Este un procedeu indespensabil testului sumativ care ne oferă certitudinea ,că testul măsoară finalitățile educaționale definite în curriculum și are o bună validitate de conținut.</a:t>
            </a:r>
            <a:endParaRPr lang="ru-RU" sz="4400" b="1" cap="none" dirty="0">
              <a:latin typeface="Georgia" panose="02040502050405020303" pitchFamily="18" charset="0"/>
            </a:endParaRPr>
          </a:p>
        </p:txBody>
      </p:sp>
      <p:pic>
        <p:nvPicPr>
          <p:cNvPr id="4" name="Picture 2" descr="Imagini pentru clasa de elevi gif">
            <a:extLst>
              <a:ext uri="{FF2B5EF4-FFF2-40B4-BE49-F238E27FC236}">
                <a16:creationId xmlns:a16="http://schemas.microsoft.com/office/drawing/2014/main" xmlns="" id="{2B4A649D-7699-4786-9793-14E29756D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8912" y="3710763"/>
            <a:ext cx="1998920" cy="2690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852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FC1E831-184A-454F-B34D-EEBF4CCB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58" y="829340"/>
            <a:ext cx="9965634" cy="4842590"/>
          </a:xfrm>
        </p:spPr>
        <p:txBody>
          <a:bodyPr>
            <a:normAutofit fontScale="90000"/>
          </a:bodyPr>
          <a:lstStyle/>
          <a:p>
            <a:r>
              <a:rPr lang="ro-RO" sz="4400" b="1" dirty="0">
                <a:latin typeface="Georgia" panose="02040502050405020303" pitchFamily="18" charset="0"/>
              </a:rPr>
              <a:t>          Matricea de specificații</a:t>
            </a:r>
            <a:br>
              <a:rPr lang="ro-RO" sz="4400" b="1" dirty="0">
                <a:latin typeface="Georgia" panose="02040502050405020303" pitchFamily="18" charset="0"/>
              </a:rPr>
            </a:br>
            <a:r>
              <a:rPr lang="ro-RO" sz="4400" dirty="0">
                <a:latin typeface="Georgia" panose="02040502050405020303" pitchFamily="18" charset="0"/>
              </a:rPr>
              <a:t/>
            </a:r>
            <a:br>
              <a:rPr lang="ro-RO" sz="4400" dirty="0">
                <a:latin typeface="Georgia" panose="02040502050405020303" pitchFamily="18" charset="0"/>
              </a:rPr>
            </a:br>
            <a:r>
              <a:rPr lang="ro-RO" sz="4400" cap="none" dirty="0">
                <a:latin typeface="Georgia" panose="02040502050405020303" pitchFamily="18" charset="0"/>
              </a:rPr>
              <a:t>-</a:t>
            </a:r>
            <a:r>
              <a:rPr lang="ro-RO" sz="4400" b="1" cap="none" dirty="0">
                <a:latin typeface="Georgia" panose="02040502050405020303" pitchFamily="18" charset="0"/>
              </a:rPr>
              <a:t>un tabel cu două intrări care servește la proiectarea și organizarea itemilor dintr-un test docimologic,în care sunt precizate, pe de o parte, competențele de evaluat corelate cu nivelurile taxonomice la care se plasează acestea și ,pe de altă parte, conținuturile care vor fi vizate.</a:t>
            </a:r>
            <a:r>
              <a:rPr lang="ro-RO" dirty="0"/>
              <a:t/>
            </a:r>
            <a:br>
              <a:rPr lang="ro-RO" dirty="0"/>
            </a:br>
            <a:endParaRPr lang="ru-RU" dirty="0"/>
          </a:p>
        </p:txBody>
      </p:sp>
      <p:sp>
        <p:nvSpPr>
          <p:cNvPr id="4" name="Parallelogram 15">
            <a:extLst>
              <a:ext uri="{FF2B5EF4-FFF2-40B4-BE49-F238E27FC236}">
                <a16:creationId xmlns:a16="http://schemas.microsoft.com/office/drawing/2014/main" xmlns="" id="{96DB5885-9038-42A7-A1A3-C840F6D8F20F}"/>
              </a:ext>
            </a:extLst>
          </p:cNvPr>
          <p:cNvSpPr/>
          <p:nvPr/>
        </p:nvSpPr>
        <p:spPr>
          <a:xfrm rot="5204277" flipH="1">
            <a:off x="716649" y="186099"/>
            <a:ext cx="616685" cy="775523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8122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B5DC0F8-40D4-4D66-B508-20F34DED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95" y="618517"/>
            <a:ext cx="11004698" cy="5803548"/>
          </a:xfrm>
        </p:spPr>
        <p:txBody>
          <a:bodyPr>
            <a:normAutofit fontScale="90000"/>
          </a:bodyPr>
          <a:lstStyle/>
          <a:p>
            <a:r>
              <a:rPr lang="ro-RO" sz="4900" b="1" dirty="0">
                <a:latin typeface="Georgia" panose="02040502050405020303" pitchFamily="18" charset="0"/>
              </a:rPr>
              <a:t>Prin Matricea de specificații se realizează corelarea dintre domeniile cognitive (cunoașterea/înțelegerea, aplicarea, integrarea), unitățile de conținut ce se testează și numărul de itemi necesari pentru elaborarea acestui test. În baza matricei de specificații se elaborează testul respectiv.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331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89">
            <a:extLst>
              <a:ext uri="{FF2B5EF4-FFF2-40B4-BE49-F238E27FC236}">
                <a16:creationId xmlns:a16="http://schemas.microsoft.com/office/drawing/2014/main" xmlns="" id="{CD23FE58-1CF9-4BA2-A748-42E3CF79E7F1}"/>
              </a:ext>
            </a:extLst>
          </p:cNvPr>
          <p:cNvGrpSpPr>
            <a:grpSpLocks/>
          </p:cNvGrpSpPr>
          <p:nvPr/>
        </p:nvGrpSpPr>
        <p:grpSpPr bwMode="auto">
          <a:xfrm>
            <a:off x="148856" y="-85060"/>
            <a:ext cx="8670352" cy="937278"/>
            <a:chOff x="1296" y="1200"/>
            <a:chExt cx="2928" cy="432"/>
          </a:xfrm>
        </p:grpSpPr>
        <p:sp>
          <p:nvSpPr>
            <p:cNvPr id="6155" name="AutoShape 4">
              <a:extLst>
                <a:ext uri="{FF2B5EF4-FFF2-40B4-BE49-F238E27FC236}">
                  <a16:creationId xmlns:a16="http://schemas.microsoft.com/office/drawing/2014/main" xmlns="" id="{D9C120DD-B21A-4736-A713-CD96470563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o-RO" altLang="ro-RO" sz="1800"/>
            </a:p>
          </p:txBody>
        </p:sp>
        <p:sp>
          <p:nvSpPr>
            <p:cNvPr id="4106" name="Text Box 10">
              <a:extLst>
                <a:ext uri="{FF2B5EF4-FFF2-40B4-BE49-F238E27FC236}">
                  <a16:creationId xmlns:a16="http://schemas.microsoft.com/office/drawing/2014/main" xmlns="" id="{D322F3A0-B6C9-4CDB-B53E-546517ADBE4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9" y="1220"/>
              <a:ext cx="2435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ro-RO" altLang="ro-RO" sz="3375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nstantia" panose="02030602050306030303" pitchFamily="18" charset="0"/>
                </a:rPr>
                <a:t>PAȘII ELABORĂRII MATRICEI</a:t>
              </a:r>
              <a:r>
                <a:rPr lang="ro-RO" altLang="ro-RO" sz="3375" b="1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 MT" pitchFamily="34" charset="0"/>
                </a:rPr>
                <a:t>:</a:t>
              </a:r>
              <a:endParaRPr lang="en-US" altLang="ro-RO" sz="3375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endParaRPr>
            </a:p>
          </p:txBody>
        </p:sp>
        <p:grpSp>
          <p:nvGrpSpPr>
            <p:cNvPr id="10250" name="Group 84">
              <a:extLst>
                <a:ext uri="{FF2B5EF4-FFF2-40B4-BE49-F238E27FC236}">
                  <a16:creationId xmlns:a16="http://schemas.microsoft.com/office/drawing/2014/main" xmlns="" id="{6BEAAFEC-F8BC-4F91-A8C1-69E7E8AF4A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6159" name="Oval 6">
                <a:extLst>
                  <a:ext uri="{FF2B5EF4-FFF2-40B4-BE49-F238E27FC236}">
                    <a16:creationId xmlns:a16="http://schemas.microsoft.com/office/drawing/2014/main" xmlns="" id="{DDB85D11-AA00-4E11-AD2C-B25143596E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ro-RO" altLang="ro-RO" sz="1800"/>
              </a:p>
            </p:txBody>
          </p:sp>
          <p:sp>
            <p:nvSpPr>
              <p:cNvPr id="6160" name="Oval 7">
                <a:extLst>
                  <a:ext uri="{FF2B5EF4-FFF2-40B4-BE49-F238E27FC236}">
                    <a16:creationId xmlns:a16="http://schemas.microsoft.com/office/drawing/2014/main" xmlns="" id="{BCAE5702-3FD0-403E-8F59-6AF2B27CD0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4D3817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ro-RO" altLang="ro-RO" sz="1800"/>
              </a:p>
            </p:txBody>
          </p:sp>
          <p:pic>
            <p:nvPicPr>
              <p:cNvPr id="10254" name="Picture 79" descr="Picture1">
                <a:extLst>
                  <a:ext uri="{FF2B5EF4-FFF2-40B4-BE49-F238E27FC236}">
                    <a16:creationId xmlns:a16="http://schemas.microsoft.com/office/drawing/2014/main" xmlns="" id="{14FE723A-46F3-4791-B561-14EAA8F93F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8" name="Text Box 11">
              <a:extLst>
                <a:ext uri="{FF2B5EF4-FFF2-40B4-BE49-F238E27FC236}">
                  <a16:creationId xmlns:a16="http://schemas.microsoft.com/office/drawing/2014/main" xmlns="" id="{CCBC70F6-99A3-4FE9-BB8D-B722DAFC1EF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0" y="1218"/>
              <a:ext cx="196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x-none" altLang="ro-RO" sz="3200" b="1" dirty="0">
                  <a:solidFill>
                    <a:srgbClr val="FFFFFF"/>
                  </a:solidFill>
                </a:rPr>
                <a:t>1</a:t>
              </a:r>
              <a:endParaRPr lang="en-US" altLang="ro-RO" sz="32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43" name="Picture 2" descr="Imagini pentru asteptari">
            <a:extLst>
              <a:ext uri="{FF2B5EF4-FFF2-40B4-BE49-F238E27FC236}">
                <a16:creationId xmlns:a16="http://schemas.microsoft.com/office/drawing/2014/main" xmlns="" id="{27AFFA8A-B690-43D1-B780-51EECC31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47" y="3096793"/>
            <a:ext cx="5403577" cy="36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chemă logică: memorie cu acces secvențial 17">
            <a:extLst>
              <a:ext uri="{FF2B5EF4-FFF2-40B4-BE49-F238E27FC236}">
                <a16:creationId xmlns:a16="http://schemas.microsoft.com/office/drawing/2014/main" xmlns="" id="{A75A5229-1EE0-429F-B7D1-1407C223FB9D}"/>
              </a:ext>
            </a:extLst>
          </p:cNvPr>
          <p:cNvSpPr/>
          <p:nvPr/>
        </p:nvSpPr>
        <p:spPr>
          <a:xfrm>
            <a:off x="4688958" y="745907"/>
            <a:ext cx="7503042" cy="1781033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  <a:buClr>
                <a:schemeClr val="accent1"/>
              </a:buClr>
              <a:buSzPct val="70000"/>
              <a:buNone/>
            </a:pPr>
            <a:r>
              <a:rPr lang="ro-RO" altLang="ru-RU" sz="1970" b="1" dirty="0">
                <a:latin typeface="Gill Sans MT" panose="020B0502020104020203" pitchFamily="34" charset="0"/>
              </a:rPr>
              <a:t>                       </a:t>
            </a:r>
            <a:r>
              <a:rPr lang="ro-RO" altLang="ru-RU" sz="1970" b="1" u="sng" dirty="0">
                <a:solidFill>
                  <a:schemeClr val="accent5"/>
                </a:solidFill>
                <a:latin typeface="Gill Sans MT" panose="020B0502020104020203" pitchFamily="34" charset="0"/>
              </a:rPr>
              <a:t>Pasul II: </a:t>
            </a:r>
          </a:p>
          <a:p>
            <a:pPr marL="457200" lvl="1" indent="0">
              <a:spcBef>
                <a:spcPct val="20000"/>
              </a:spcBef>
              <a:buClr>
                <a:schemeClr val="accent1"/>
              </a:buClr>
              <a:buSzPct val="70000"/>
              <a:buNone/>
            </a:pPr>
            <a:r>
              <a:rPr lang="ro-RO" altLang="ru-RU" sz="1800" b="1" dirty="0">
                <a:latin typeface="Gill Sans MT" panose="020B0502020104020203" pitchFamily="34" charset="0"/>
              </a:rPr>
              <a:t>Acum când cunoaștem numărul total de ore realizat   în acest semestru putem calcula% total pentru fiecare unitate de conținut.Aceasta ne va permite,mai târziu să putem distribui  corect % conținuturilor pentru fiecare rubrică a matricei.</a:t>
            </a:r>
            <a:endParaRPr lang="en-US" altLang="ru-RU" sz="1800" b="1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Schemă logică: memorie cu acces secvențial 18">
            <a:extLst>
              <a:ext uri="{FF2B5EF4-FFF2-40B4-BE49-F238E27FC236}">
                <a16:creationId xmlns:a16="http://schemas.microsoft.com/office/drawing/2014/main" xmlns="" id="{5E409786-DD63-42FF-A6E7-5C86162CD1CD}"/>
              </a:ext>
            </a:extLst>
          </p:cNvPr>
          <p:cNvSpPr/>
          <p:nvPr/>
        </p:nvSpPr>
        <p:spPr>
          <a:xfrm>
            <a:off x="5419935" y="4099746"/>
            <a:ext cx="6772064" cy="1418846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o-RO" altLang="ro-RO" sz="2400" b="1" u="sng" dirty="0">
                <a:latin typeface="Gill Sans MT" pitchFamily="34" charset="0"/>
              </a:rPr>
              <a:t> </a:t>
            </a:r>
            <a:r>
              <a:rPr lang="ro-RO" altLang="ro-RO" sz="1970" b="1" u="sng" dirty="0">
                <a:solidFill>
                  <a:schemeClr val="accent5"/>
                </a:solidFill>
                <a:latin typeface="Gill Sans MT" pitchFamily="34" charset="0"/>
              </a:rPr>
              <a:t>Pasul IV: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o-RO" altLang="ro-RO" sz="2250" b="1" dirty="0">
                <a:latin typeface="Gill Sans MT" panose="020B0502020104020203" pitchFamily="34" charset="0"/>
              </a:rPr>
              <a:t>Stabilim numărul total de itemi al testului. Aflăm numărul de %de itemi pentru fiecare pătrat</a:t>
            </a:r>
            <a:endParaRPr lang="ro-RO" altLang="en-US" sz="2250" b="1" dirty="0">
              <a:latin typeface="Gill Sans MT" panose="020B0502020104020203" pitchFamily="34" charset="0"/>
            </a:endParaRPr>
          </a:p>
        </p:txBody>
      </p:sp>
      <p:sp>
        <p:nvSpPr>
          <p:cNvPr id="2" name="Schemă logică: memorie cu acces secvențial 17">
            <a:extLst>
              <a:ext uri="{FF2B5EF4-FFF2-40B4-BE49-F238E27FC236}">
                <a16:creationId xmlns:a16="http://schemas.microsoft.com/office/drawing/2014/main" xmlns="" id="{BAB7C3A8-F4C3-44AC-8845-D795B25C86A7}"/>
              </a:ext>
            </a:extLst>
          </p:cNvPr>
          <p:cNvSpPr/>
          <p:nvPr/>
        </p:nvSpPr>
        <p:spPr>
          <a:xfrm>
            <a:off x="290993" y="839173"/>
            <a:ext cx="4312905" cy="2164111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ro-RO" altLang="ro-RO" sz="1969" b="1" dirty="0">
                <a:latin typeface="Gill Sans MT" pitchFamily="34" charset="0"/>
              </a:rPr>
              <a:t>        </a:t>
            </a:r>
            <a:r>
              <a:rPr lang="ro-RO" altLang="ro-RO" sz="1969" b="1" u="sng" dirty="0">
                <a:solidFill>
                  <a:schemeClr val="accent5"/>
                </a:solidFill>
                <a:latin typeface="Gill Sans MT" pitchFamily="34" charset="0"/>
              </a:rPr>
              <a:t>Pasul I: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o-RO" altLang="ro-RO" sz="1800" b="1" dirty="0">
                <a:latin typeface="Gill Sans MT" pitchFamily="34" charset="0"/>
              </a:rPr>
              <a:t>Identificăm cu ajutorul cu ajutorul proiectării de lungă durată numărul de ore realizat pentru fiecare unitate de conținut.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o-RO" altLang="en-US" sz="196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chemă logică: memorie cu acces secvențial 17">
            <a:extLst>
              <a:ext uri="{FF2B5EF4-FFF2-40B4-BE49-F238E27FC236}">
                <a16:creationId xmlns:a16="http://schemas.microsoft.com/office/drawing/2014/main" xmlns="" id="{66B602BA-ADB0-4CC0-90EA-74F9C6C4C018}"/>
              </a:ext>
            </a:extLst>
          </p:cNvPr>
          <p:cNvSpPr/>
          <p:nvPr/>
        </p:nvSpPr>
        <p:spPr>
          <a:xfrm>
            <a:off x="5419935" y="2510445"/>
            <a:ext cx="6772063" cy="1561826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o-RO" altLang="ro-RO" sz="1970" b="1" dirty="0">
                <a:solidFill>
                  <a:schemeClr val="accent5"/>
                </a:solidFill>
                <a:latin typeface="Gill Sans MT" pitchFamily="34" charset="0"/>
              </a:rPr>
              <a:t>                  </a:t>
            </a:r>
            <a:r>
              <a:rPr lang="ro-RO" altLang="ro-RO" sz="1970" b="1" u="sng" dirty="0">
                <a:solidFill>
                  <a:schemeClr val="accent5"/>
                </a:solidFill>
                <a:latin typeface="Gill Sans MT" pitchFamily="34" charset="0"/>
              </a:rPr>
              <a:t>Pasul III: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o-RO" altLang="ro-RO" sz="2250" b="1" dirty="0">
                <a:latin typeface="Gill Sans MT" pitchFamily="34" charset="0"/>
              </a:rPr>
              <a:t>Distribuim corect %conținuturilor pentru fiecare rubrică a matricei . </a:t>
            </a:r>
            <a:endParaRPr lang="ro-RO" altLang="en-US" sz="2250" b="1" dirty="0">
              <a:latin typeface="Gill Sans MT" pitchFamily="34" charset="0"/>
            </a:endParaRPr>
          </a:p>
        </p:txBody>
      </p:sp>
      <p:sp>
        <p:nvSpPr>
          <p:cNvPr id="15" name="Schemă logică: memorie cu acces secvențial 18">
            <a:extLst>
              <a:ext uri="{FF2B5EF4-FFF2-40B4-BE49-F238E27FC236}">
                <a16:creationId xmlns:a16="http://schemas.microsoft.com/office/drawing/2014/main" xmlns="" id="{4F805DDC-604C-4A90-95F7-D5B072A9139B}"/>
              </a:ext>
            </a:extLst>
          </p:cNvPr>
          <p:cNvSpPr/>
          <p:nvPr/>
        </p:nvSpPr>
        <p:spPr>
          <a:xfrm>
            <a:off x="5572335" y="5546068"/>
            <a:ext cx="6772064" cy="1311932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o-RO" altLang="ro-RO" sz="2400" b="1" u="sng" dirty="0">
                <a:latin typeface="Gill Sans MT" pitchFamily="34" charset="0"/>
              </a:rPr>
              <a:t> </a:t>
            </a:r>
            <a:r>
              <a:rPr lang="ro-RO" altLang="ro-RO" sz="1970" b="1" u="sng" dirty="0">
                <a:solidFill>
                  <a:schemeClr val="accent5"/>
                </a:solidFill>
                <a:latin typeface="Gill Sans MT" pitchFamily="34" charset="0"/>
              </a:rPr>
              <a:t>Pasul V: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o-RO" altLang="ro-RO" sz="2250" b="1" u="sng" dirty="0">
                <a:latin typeface="Gill Sans MT" panose="020B0502020104020203" pitchFamily="34" charset="0"/>
              </a:rPr>
              <a:t>La această etapă repartizăm itemii pentru fiecare pătrat.</a:t>
            </a:r>
            <a:endParaRPr lang="ro-RO" altLang="ro-RO" sz="1970" b="1" u="sng" dirty="0">
              <a:latin typeface="Gill Sans MT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o-RO" altLang="en-US" sz="225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hemă logică: memorie cu acces secvențial 17">
            <a:extLst>
              <a:ext uri="{FF2B5EF4-FFF2-40B4-BE49-F238E27FC236}">
                <a16:creationId xmlns:a16="http://schemas.microsoft.com/office/drawing/2014/main" xmlns="" id="{F476CD9C-1D72-4FEA-906E-43741D8B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8783"/>
            <a:ext cx="10363200" cy="1783833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ro-RO" altLang="ro-RO" sz="4400" b="1" dirty="0">
                <a:latin typeface="Gill Sans MT" pitchFamily="34" charset="0"/>
              </a:rPr>
              <a:t>     Construim un tabel: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o-RO" altLang="en-US" sz="196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C59B72A-53AC-40E1-A058-AFFE224001CA}"/>
              </a:ext>
            </a:extLst>
          </p:cNvPr>
          <p:cNvGraphicFramePr>
            <a:graphicFrameLocks noGrp="1"/>
          </p:cNvGraphicFramePr>
          <p:nvPr/>
        </p:nvGraphicFramePr>
        <p:xfrm>
          <a:off x="3128962" y="2663824"/>
          <a:ext cx="5934075" cy="287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815">
                  <a:extLst>
                    <a:ext uri="{9D8B030D-6E8A-4147-A177-3AD203B41FA5}">
                      <a16:colId xmlns:a16="http://schemas.microsoft.com/office/drawing/2014/main" xmlns="" val="2077530193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2347678581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1621738109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2944344364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1477741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Nivele cognitive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Unități de conținut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Înțelegere și cunoaștere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Aplicare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Analiză și sinteză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2534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Biologia ca știință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866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Caracteristici generale ale 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 6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4355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Celula unitate morfofuncțională a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10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3515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 19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4500905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FA4BD108-F59F-4F87-BFAA-506FBF86C736}"/>
              </a:ext>
            </a:extLst>
          </p:cNvPr>
          <p:cNvGraphicFramePr>
            <a:graphicFrameLocks noGrp="1"/>
          </p:cNvGraphicFramePr>
          <p:nvPr/>
        </p:nvGraphicFramePr>
        <p:xfrm>
          <a:off x="3128962" y="2663824"/>
          <a:ext cx="5934075" cy="287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815">
                  <a:extLst>
                    <a:ext uri="{9D8B030D-6E8A-4147-A177-3AD203B41FA5}">
                      <a16:colId xmlns:a16="http://schemas.microsoft.com/office/drawing/2014/main" xmlns="" val="302999297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3766523283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384208427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9212145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1252328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Nivele cognitive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Unități de conținut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Înțelegere și cunoaștere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Aplicare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Analiză și sinteză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117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Biologia ca știință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2715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Caracteristici generale ale 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 6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5776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Celula unitate morfofuncțională a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10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2643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 19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871218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89565CA-65D9-49C5-9141-4C98A9FC3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1918931"/>
              </p:ext>
            </p:extLst>
          </p:nvPr>
        </p:nvGraphicFramePr>
        <p:xfrm>
          <a:off x="1463040" y="1962616"/>
          <a:ext cx="9814560" cy="4857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912">
                  <a:extLst>
                    <a:ext uri="{9D8B030D-6E8A-4147-A177-3AD203B41FA5}">
                      <a16:colId xmlns:a16="http://schemas.microsoft.com/office/drawing/2014/main" xmlns="" val="1108347046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1754548712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288580656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1525872057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315284002"/>
                    </a:ext>
                  </a:extLst>
                </a:gridCol>
              </a:tblGrid>
              <a:tr h="1164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Nivele cognitive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Unități de conținut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Înțelegere și cunoaștere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Aplicare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Integrare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Total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81434304"/>
                  </a:ext>
                </a:extLst>
              </a:tr>
              <a:tr h="604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843323"/>
                  </a:ext>
                </a:extLst>
              </a:tr>
              <a:tr h="1223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0589956"/>
                  </a:ext>
                </a:extLst>
              </a:tr>
              <a:tr h="12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3268583"/>
                  </a:ext>
                </a:extLst>
              </a:tr>
              <a:tr h="590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457618"/>
                  </a:ext>
                </a:extLst>
              </a:tr>
            </a:tbl>
          </a:graphicData>
        </a:graphic>
      </p:graphicFrame>
      <p:sp>
        <p:nvSpPr>
          <p:cNvPr id="6" name="Parallelogram 15">
            <a:extLst>
              <a:ext uri="{FF2B5EF4-FFF2-40B4-BE49-F238E27FC236}">
                <a16:creationId xmlns:a16="http://schemas.microsoft.com/office/drawing/2014/main" xmlns="" id="{8D527DD6-ABE1-4340-A632-45CCF4F595D8}"/>
              </a:ext>
            </a:extLst>
          </p:cNvPr>
          <p:cNvSpPr/>
          <p:nvPr/>
        </p:nvSpPr>
        <p:spPr>
          <a:xfrm rot="5400000" flipH="1">
            <a:off x="1616171" y="834814"/>
            <a:ext cx="441387" cy="494230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1669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hemă logică: memorie cu acces secvențial 17">
            <a:extLst>
              <a:ext uri="{FF2B5EF4-FFF2-40B4-BE49-F238E27FC236}">
                <a16:creationId xmlns:a16="http://schemas.microsoft.com/office/drawing/2014/main" xmlns="" id="{F476CD9C-1D72-4FEA-906E-43741D8B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8783"/>
            <a:ext cx="10363200" cy="1783833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ro-RO" altLang="ro-RO" sz="1969" b="1" dirty="0">
                <a:latin typeface="Gill Sans MT" pitchFamily="34" charset="0"/>
              </a:rPr>
              <a:t>     </a:t>
            </a:r>
            <a:r>
              <a:rPr lang="ro-RO" altLang="ro-RO" sz="2400" b="1" dirty="0">
                <a:latin typeface="Gill Sans MT" pitchFamily="34" charset="0"/>
              </a:rPr>
              <a:t>                          </a:t>
            </a:r>
            <a:r>
              <a:rPr lang="ro-RO" altLang="ro-RO" sz="2400" b="1" u="sng" dirty="0">
                <a:latin typeface="Gill Sans MT" pitchFamily="34" charset="0"/>
              </a:rPr>
              <a:t>Pasul I: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o-RO" altLang="ro-RO" sz="2400" b="1" dirty="0">
                <a:latin typeface="Gill Sans MT" pitchFamily="34" charset="0"/>
              </a:rPr>
              <a:t>Identificăm cu ajutorul cu ajutorul proiectării de lungă durată numărul de ore realizat pentru fiecare unitate de conținut.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o-RO" altLang="en-US" sz="196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C59B72A-53AC-40E1-A058-AFFE224001CA}"/>
              </a:ext>
            </a:extLst>
          </p:cNvPr>
          <p:cNvGraphicFramePr>
            <a:graphicFrameLocks noGrp="1"/>
          </p:cNvGraphicFramePr>
          <p:nvPr/>
        </p:nvGraphicFramePr>
        <p:xfrm>
          <a:off x="3128962" y="2663824"/>
          <a:ext cx="5934075" cy="287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815">
                  <a:extLst>
                    <a:ext uri="{9D8B030D-6E8A-4147-A177-3AD203B41FA5}">
                      <a16:colId xmlns:a16="http://schemas.microsoft.com/office/drawing/2014/main" xmlns="" val="2077530193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2347678581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1621738109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2944344364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1477741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Nivele cognitive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Unități de conținut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Înțelegere și cunoaștere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Aplicare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Analiză și sinteză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2534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Biologia ca știință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8664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Caracteristici generale ale 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 6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4355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Celula unitate morfofuncțională a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10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3515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 19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4500905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FA4BD108-F59F-4F87-BFAA-506FBF86C736}"/>
              </a:ext>
            </a:extLst>
          </p:cNvPr>
          <p:cNvGraphicFramePr>
            <a:graphicFrameLocks noGrp="1"/>
          </p:cNvGraphicFramePr>
          <p:nvPr/>
        </p:nvGraphicFramePr>
        <p:xfrm>
          <a:off x="3128962" y="2663824"/>
          <a:ext cx="5934075" cy="287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815">
                  <a:extLst>
                    <a:ext uri="{9D8B030D-6E8A-4147-A177-3AD203B41FA5}">
                      <a16:colId xmlns:a16="http://schemas.microsoft.com/office/drawing/2014/main" xmlns="" val="302999297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3766523283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384208427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9212145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xmlns="" val="1252328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Nivele cognitive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Unități de conținut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Înțelegere și cunoaștere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Aplicare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Analiză și sinteză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117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Biologia ca știință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3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2715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Caracteristici generale ale 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 6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5776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Celula unitate morfofuncțională a organismelor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10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2643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Total 19 ore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8712182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89565CA-65D9-49C5-9141-4C98A9FC3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3316965"/>
              </p:ext>
            </p:extLst>
          </p:nvPr>
        </p:nvGraphicFramePr>
        <p:xfrm>
          <a:off x="1463040" y="1962616"/>
          <a:ext cx="9814560" cy="4857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912">
                  <a:extLst>
                    <a:ext uri="{9D8B030D-6E8A-4147-A177-3AD203B41FA5}">
                      <a16:colId xmlns:a16="http://schemas.microsoft.com/office/drawing/2014/main" xmlns="" val="1108347046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1754548712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288580656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1525872057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315284002"/>
                    </a:ext>
                  </a:extLst>
                </a:gridCol>
              </a:tblGrid>
              <a:tr h="1164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Nivele cognitive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Unități de conținut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Înțelegere și cunoaștere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Aplicare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Integrare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Total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81434304"/>
                  </a:ext>
                </a:extLst>
              </a:tr>
              <a:tr h="604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Modulul</a:t>
                      </a:r>
                      <a:r>
                        <a:rPr lang="en-US" sz="1800" baseline="0" dirty="0" smtClean="0">
                          <a:effectLst/>
                        </a:rPr>
                        <a:t>  1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2 ore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843323"/>
                  </a:ext>
                </a:extLst>
              </a:tr>
              <a:tr h="1223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Modulul</a:t>
                      </a:r>
                      <a:r>
                        <a:rPr lang="en-US" sz="1800" dirty="0" smtClean="0">
                          <a:effectLst/>
                        </a:rPr>
                        <a:t>  2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 </a:t>
                      </a: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5 ore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0589956"/>
                  </a:ext>
                </a:extLst>
              </a:tr>
              <a:tr h="1212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Modulul</a:t>
                      </a:r>
                      <a:r>
                        <a:rPr lang="en-US" sz="1800" dirty="0" smtClean="0">
                          <a:effectLst/>
                        </a:rPr>
                        <a:t>  3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6 ore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3268583"/>
                  </a:ext>
                </a:extLst>
              </a:tr>
              <a:tr h="590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Total </a:t>
                      </a:r>
                      <a:r>
                        <a:rPr lang="ro-RO" sz="1800" dirty="0">
                          <a:solidFill>
                            <a:srgbClr val="FFFF00"/>
                          </a:solidFill>
                          <a:effectLst/>
                        </a:rPr>
                        <a:t>13 ore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40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o-RO" sz="2000" dirty="0">
                          <a:effectLst/>
                        </a:rPr>
                        <a:t>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457618"/>
                  </a:ext>
                </a:extLst>
              </a:tr>
            </a:tbl>
          </a:graphicData>
        </a:graphic>
      </p:graphicFrame>
      <p:sp>
        <p:nvSpPr>
          <p:cNvPr id="6" name="Parallelogram 15">
            <a:extLst>
              <a:ext uri="{FF2B5EF4-FFF2-40B4-BE49-F238E27FC236}">
                <a16:creationId xmlns:a16="http://schemas.microsoft.com/office/drawing/2014/main" xmlns="" id="{7B99AD67-6832-496F-9744-6237B54F83B9}"/>
              </a:ext>
            </a:extLst>
          </p:cNvPr>
          <p:cNvSpPr/>
          <p:nvPr/>
        </p:nvSpPr>
        <p:spPr>
          <a:xfrm rot="5400000" flipH="1">
            <a:off x="1616171" y="834814"/>
            <a:ext cx="441387" cy="494230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71503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1164</Words>
  <Application>Microsoft Office PowerPoint</Application>
  <PresentationFormat>Произвольный</PresentationFormat>
  <Paragraphs>739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       Seminar instructiv-metodic</vt:lpstr>
      <vt:lpstr>                              AGENDA SEMINARULUI:</vt:lpstr>
      <vt:lpstr>Matricea de specificații</vt:lpstr>
      <vt:lpstr>Matricea de specificații</vt:lpstr>
      <vt:lpstr>          Matricea de specificații  -un tabel cu două intrări care servește la proiectarea și organizarea itemilor dintr-un test docimologic,în care sunt precizate, pe de o parte, competențele de evaluat corelate cu nivelurile taxonomice la care se plasează acestea și ,pe de altă parte, conținuturile care vor fi vizate. </vt:lpstr>
      <vt:lpstr>Prin Matricea de specificații se realizează corelarea dintre domeniile cognitive (cunoașterea/înțelegerea, aplicarea, integrarea), unitățile de conținut ce se testează și numărul de itemi necesari pentru elaborarea acestui test. În baza matricei de specificații se elaborează testul respectiv. </vt:lpstr>
      <vt:lpstr>Слайд 7</vt:lpstr>
      <vt:lpstr>     Construim un tabel: </vt:lpstr>
      <vt:lpstr>                               Pasul I: Identificăm cu ajutorul cu ajutorul proiectării de lungă durată numărul de ore realizat pentru fiecare unitate de conținut. </vt:lpstr>
      <vt:lpstr>                       Pasul II:  Acum când cunoaștem numărul total de ore realizat   în acest semestru putem calcula % total pentru fiecare unitate de conținut.Aceasta ne va permite,mai târziu să putem distribui  corect % conținuturilor pentru fiecare rubrică a matricei.</vt:lpstr>
      <vt:lpstr>                  Pasul III: Distribuim corect %conținuturilor pentru fiecare rubrică a matricei . </vt:lpstr>
      <vt:lpstr>Transformarea procentelor în itemi:</vt:lpstr>
      <vt:lpstr>Слайд 13</vt:lpstr>
      <vt:lpstr>Слайд 14</vt:lpstr>
      <vt:lpstr>Слайд 15</vt:lpstr>
      <vt:lpstr>Părțile componente a tezei semestriale </vt:lpstr>
      <vt:lpstr>SCHEMA DE CONVERTIRE A PUNCTELOR ÎN NOTE   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Matricea de specificații</dc:title>
  <dc:creator>1</dc:creator>
  <cp:lastModifiedBy>lbulhac</cp:lastModifiedBy>
  <cp:revision>66</cp:revision>
  <dcterms:created xsi:type="dcterms:W3CDTF">2019-11-17T08:10:11Z</dcterms:created>
  <dcterms:modified xsi:type="dcterms:W3CDTF">2021-04-19T12:25:13Z</dcterms:modified>
</cp:coreProperties>
</file>