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329" r:id="rId3"/>
    <p:sldId id="296" r:id="rId4"/>
    <p:sldId id="297" r:id="rId5"/>
    <p:sldId id="355" r:id="rId6"/>
    <p:sldId id="356" r:id="rId7"/>
    <p:sldId id="257" r:id="rId8"/>
    <p:sldId id="258" r:id="rId9"/>
    <p:sldId id="259" r:id="rId10"/>
    <p:sldId id="469" r:id="rId11"/>
    <p:sldId id="260" r:id="rId12"/>
    <p:sldId id="261" r:id="rId13"/>
    <p:sldId id="401" r:id="rId14"/>
    <p:sldId id="471" r:id="rId15"/>
    <p:sldId id="472" r:id="rId16"/>
    <p:sldId id="473" r:id="rId17"/>
    <p:sldId id="474" r:id="rId18"/>
    <p:sldId id="262" r:id="rId19"/>
    <p:sldId id="402" r:id="rId20"/>
    <p:sldId id="403" r:id="rId21"/>
    <p:sldId id="264" r:id="rId22"/>
    <p:sldId id="405" r:id="rId23"/>
    <p:sldId id="363" r:id="rId24"/>
    <p:sldId id="475" r:id="rId25"/>
    <p:sldId id="348" r:id="rId26"/>
    <p:sldId id="477" r:id="rId27"/>
    <p:sldId id="267" r:id="rId28"/>
    <p:sldId id="268" r:id="rId29"/>
    <p:sldId id="358" r:id="rId30"/>
    <p:sldId id="478" r:id="rId31"/>
    <p:sldId id="394" r:id="rId32"/>
    <p:sldId id="269" r:id="rId3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676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  <a:lvl2pPr marL="777875" indent="-333375" algn="ctr">
              <a:spcBef>
                <a:spcPts val="0"/>
              </a:spcBef>
              <a:defRPr sz="2400" i="1"/>
            </a:lvl2pPr>
            <a:lvl3pPr marL="1222375" indent="-333375" algn="ctr">
              <a:spcBef>
                <a:spcPts val="0"/>
              </a:spcBef>
              <a:defRPr sz="2400" i="1"/>
            </a:lvl3pPr>
            <a:lvl4pPr marL="1666875" indent="-333375" algn="ctr">
              <a:spcBef>
                <a:spcPts val="0"/>
              </a:spcBef>
              <a:defRPr sz="2400" i="1"/>
            </a:lvl4pPr>
            <a:lvl5pPr marL="2111375" indent="-333375" algn="ctr">
              <a:spcBef>
                <a:spcPts val="0"/>
              </a:spcBef>
              <a:defRPr sz="24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267112"/>
            <a:ext cx="10464800" cy="609777"/>
          </a:xfrm>
          <a:prstGeom prst="rect">
            <a:avLst/>
          </a:prstGeom>
        </p:spPr>
        <p:txBody>
          <a:bodyPr/>
          <a:lstStyle/>
          <a:p>
            <a:pPr marL="0" indent="0" algn="ctr" defTabSz="572516">
              <a:spcBef>
                <a:spcPts val="0"/>
              </a:spcBef>
              <a:buSzTx/>
              <a:buNone/>
              <a:defRPr sz="3332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23A271A1-F6D6-438B-A432-4747EE7ECD40}" type="datetimeFigureOut">
              <a:rPr lang="en-US" smtClean="0"/>
              <a:pPr eaLnBrk="1" latinLnBrk="0" hangingPunct="1"/>
              <a:t>9/13/2019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18676" y="9296400"/>
            <a:ext cx="360676" cy="34881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C94032-CD4C-4C25-B0C2-CEC720522D92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64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812" y="650241"/>
            <a:ext cx="10957749" cy="281770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6812" y="3793067"/>
            <a:ext cx="10957749" cy="474000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45269" y="8687180"/>
            <a:ext cx="1219517" cy="519289"/>
          </a:xfrm>
        </p:spPr>
        <p:txBody>
          <a:bodyPr/>
          <a:lstStyle/>
          <a:p>
            <a:fld id="{911CA3BD-5039-4CEA-BD32-C41B7D4C6A5B}" type="datetimeFigureOut">
              <a:rPr lang="ru-RU" smtClean="0"/>
              <a:t>13.09.2019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05543" y="8687180"/>
            <a:ext cx="7558424" cy="51928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869986" y="8687180"/>
            <a:ext cx="360675" cy="348813"/>
          </a:xfrm>
        </p:spPr>
        <p:txBody>
          <a:bodyPr/>
          <a:lstStyle/>
          <a:p>
            <a:fld id="{BCFA0933-7C04-4DF6-9621-663C1EBCF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364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CA3BD-5039-4CEA-BD32-C41B7D4C6A5B}" type="datetimeFigureOut">
              <a:rPr lang="ru-RU" smtClean="0"/>
              <a:t>13.09.2019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18676" y="9296400"/>
            <a:ext cx="360676" cy="348813"/>
          </a:xfrm>
        </p:spPr>
        <p:txBody>
          <a:bodyPr/>
          <a:lstStyle/>
          <a:p>
            <a:fld id="{BCFA0933-7C04-4DF6-9621-663C1EBCFD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700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Image Gallery"/>
          <p:cNvGrpSpPr/>
          <p:nvPr/>
        </p:nvGrpSpPr>
        <p:grpSpPr>
          <a:xfrm>
            <a:off x="-774776" y="12446"/>
            <a:ext cx="14554352" cy="10690773"/>
            <a:chOff x="0" y="0"/>
            <a:chExt cx="14554351" cy="10690772"/>
          </a:xfrm>
        </p:grpSpPr>
        <p:pic>
          <p:nvPicPr>
            <p:cNvPr id="119" name="Screen Shot 2019-03-13 at 16.01.08.png" descr="Screen Shot 2019-03-13 at 16.01.08.png"/>
            <p:cNvPicPr>
              <a:picLocks noChangeAspect="1"/>
            </p:cNvPicPr>
            <p:nvPr/>
          </p:nvPicPr>
          <p:blipFill>
            <a:blip r:embed="rId2"/>
            <a:srcRect l="9788" r="9788"/>
            <a:stretch>
              <a:fillRect/>
            </a:stretch>
          </p:blipFill>
          <p:spPr>
            <a:xfrm>
              <a:off x="-1" y="0"/>
              <a:ext cx="14554353" cy="10152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0" name="Type to enter a caption."/>
            <p:cNvSpPr txBox="1"/>
            <p:nvPr/>
          </p:nvSpPr>
          <p:spPr>
            <a:xfrm>
              <a:off x="-1" y="10228240"/>
              <a:ext cx="14554353" cy="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>
                <a:defRPr sz="2000" b="1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t>Type to enter a caption.</a:t>
              </a:r>
            </a:p>
          </p:txBody>
        </p:sp>
      </p:grpSp>
      <p:sp>
        <p:nvSpPr>
          <p:cNvPr id="122" name="Rectangle"/>
          <p:cNvSpPr/>
          <p:nvPr/>
        </p:nvSpPr>
        <p:spPr>
          <a:xfrm>
            <a:off x="4025155" y="7663391"/>
            <a:ext cx="4954490" cy="533253"/>
          </a:xfrm>
          <a:prstGeom prst="rect">
            <a:avLst/>
          </a:prstGeom>
          <a:solidFill>
            <a:srgbClr val="401C9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Rectangle"/>
          <p:cNvSpPr/>
          <p:nvPr/>
        </p:nvSpPr>
        <p:spPr>
          <a:xfrm>
            <a:off x="2018555" y="1331316"/>
            <a:ext cx="1538786" cy="896328"/>
          </a:xfrm>
          <a:prstGeom prst="rect">
            <a:avLst/>
          </a:prstGeom>
          <a:solidFill>
            <a:srgbClr val="401C9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" name="Інтерактивна платформа для змішаного і онлайн навчання"/>
          <p:cNvSpPr txBox="1"/>
          <p:nvPr/>
        </p:nvSpPr>
        <p:spPr>
          <a:xfrm>
            <a:off x="486089" y="1131285"/>
            <a:ext cx="12032622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4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 err="1"/>
              <a:t>Інтерактивна</a:t>
            </a:r>
            <a:r>
              <a:rPr dirty="0"/>
              <a:t> </a:t>
            </a:r>
            <a:r>
              <a:rPr dirty="0" err="1"/>
              <a:t>платформа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змішаного</a:t>
            </a:r>
            <a:r>
              <a:rPr dirty="0"/>
              <a:t> </a:t>
            </a:r>
            <a:r>
              <a:rPr lang="uk-UA" dirty="0"/>
              <a:t>та</a:t>
            </a:r>
            <a:r>
              <a:rPr dirty="0"/>
              <a:t> </a:t>
            </a:r>
            <a:r>
              <a:rPr dirty="0" err="1"/>
              <a:t>онлайн</a:t>
            </a:r>
            <a:r>
              <a:rPr dirty="0"/>
              <a:t> </a:t>
            </a:r>
            <a:r>
              <a:rPr dirty="0" err="1"/>
              <a:t>навчання</a:t>
            </a:r>
            <a:endParaRPr dirty="0"/>
          </a:p>
        </p:txBody>
      </p:sp>
      <p:sp>
        <p:nvSpPr>
          <p:cNvPr id="125" name="gioschool.com"/>
          <p:cNvSpPr txBox="1"/>
          <p:nvPr/>
        </p:nvSpPr>
        <p:spPr>
          <a:xfrm>
            <a:off x="5495797" y="5992283"/>
            <a:ext cx="353720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72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gioschool.com</a:t>
            </a:r>
          </a:p>
        </p:txBody>
      </p:sp>
      <p:sp>
        <p:nvSpPr>
          <p:cNvPr id="126" name="Наталія Лимонова…"/>
          <p:cNvSpPr txBox="1"/>
          <p:nvPr/>
        </p:nvSpPr>
        <p:spPr>
          <a:xfrm>
            <a:off x="7804284" y="8089900"/>
            <a:ext cx="4722572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39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Наталія Лимонова</a:t>
            </a:r>
          </a:p>
          <a:p>
            <a:pPr algn="r">
              <a:defRPr sz="3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Засновниця платформи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2108"/>
          <a:stretch/>
        </p:blipFill>
        <p:spPr>
          <a:xfrm>
            <a:off x="1115920" y="3251200"/>
            <a:ext cx="11353449" cy="64687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729" y="136902"/>
            <a:ext cx="11123831" cy="299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49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Трикутник. Нерівність трикутника. Периметр трикутника..mp4" descr="Трикутник. Нерівність трикутника. Периметр трикутника.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39181" y="915910"/>
            <a:ext cx="14083163" cy="79217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Рисунок 7" descr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672" y="3406671"/>
            <a:ext cx="6683376" cy="5920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530" y="3656061"/>
            <a:ext cx="6255456" cy="5920047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Уроки математики від GIOS"/>
          <p:cNvSpPr txBox="1"/>
          <p:nvPr/>
        </p:nvSpPr>
        <p:spPr>
          <a:xfrm>
            <a:off x="1050445" y="458522"/>
            <a:ext cx="1090391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 err="1"/>
              <a:t>Уроки</a:t>
            </a:r>
            <a:r>
              <a:rPr dirty="0"/>
              <a:t> </a:t>
            </a:r>
            <a:r>
              <a:rPr dirty="0" err="1"/>
              <a:t>математики</a:t>
            </a:r>
            <a:r>
              <a:rPr dirty="0"/>
              <a:t> </a:t>
            </a:r>
            <a:r>
              <a:rPr dirty="0" err="1"/>
              <a:t>від</a:t>
            </a:r>
            <a:r>
              <a:rPr dirty="0"/>
              <a:t> GIOS</a:t>
            </a:r>
          </a:p>
        </p:txBody>
      </p:sp>
      <p:sp>
        <p:nvSpPr>
          <p:cNvPr id="162" name="Схема"/>
          <p:cNvSpPr txBox="1"/>
          <p:nvPr/>
        </p:nvSpPr>
        <p:spPr>
          <a:xfrm>
            <a:off x="1177445" y="1863261"/>
            <a:ext cx="10903910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9650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b="1" dirty="0" err="1"/>
              <a:t>Схема</a:t>
            </a:r>
            <a:endParaRPr b="1"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Тестові завдання"/>
          <p:cNvSpPr txBox="1"/>
          <p:nvPr/>
        </p:nvSpPr>
        <p:spPr>
          <a:xfrm>
            <a:off x="50601" y="644061"/>
            <a:ext cx="12903598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9650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b="1" dirty="0" err="1"/>
              <a:t>Тестові</a:t>
            </a:r>
            <a:r>
              <a:rPr b="1" dirty="0"/>
              <a:t> </a:t>
            </a:r>
            <a:r>
              <a:rPr b="1" dirty="0" err="1"/>
              <a:t>завдання</a:t>
            </a:r>
            <a:endParaRPr b="1" dirty="0"/>
          </a:p>
        </p:txBody>
      </p:sp>
      <p:pic>
        <p:nvPicPr>
          <p:cNvPr id="170" name="Picture 3" descr="Picture 3"/>
          <p:cNvPicPr>
            <a:picLocks noChangeAspect="1"/>
          </p:cNvPicPr>
          <p:nvPr/>
        </p:nvPicPr>
        <p:blipFill>
          <a:blip r:embed="rId2"/>
          <a:srcRect l="5077" r="701"/>
          <a:stretch>
            <a:fillRect/>
          </a:stretch>
        </p:blipFill>
        <p:spPr>
          <a:xfrm>
            <a:off x="-76201" y="2153684"/>
            <a:ext cx="13004993" cy="76201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342822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2944" y="329668"/>
            <a:ext cx="11390037" cy="2113280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>
                <a:solidFill>
                  <a:schemeClr val="accent5"/>
                </a:solidFill>
                <a:latin typeface="Avenir Heavy"/>
              </a:rPr>
              <a:t>Завдання на відповідність</a:t>
            </a:r>
            <a:endParaRPr lang="ru-RU" sz="6000" b="1" dirty="0">
              <a:solidFill>
                <a:schemeClr val="accent5"/>
              </a:solidFill>
              <a:latin typeface="Avenir Heavy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11" y="2768068"/>
            <a:ext cx="11871381" cy="64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82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041" y="325120"/>
            <a:ext cx="11145627" cy="211328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err="1">
                <a:solidFill>
                  <a:schemeClr val="accent5"/>
                </a:solidFill>
                <a:latin typeface="Avenir Heavy"/>
              </a:rPr>
              <a:t>Завдання</a:t>
            </a:r>
            <a:r>
              <a:rPr lang="ru-RU" sz="6000" b="1" dirty="0">
                <a:solidFill>
                  <a:schemeClr val="accent5"/>
                </a:solidFill>
                <a:latin typeface="Avenir Heavy"/>
              </a:rPr>
              <a:t> на </a:t>
            </a:r>
            <a:br>
              <a:rPr lang="en-US" sz="6000" b="1" dirty="0">
                <a:solidFill>
                  <a:schemeClr val="accent5"/>
                </a:solidFill>
                <a:latin typeface="Avenir Heavy"/>
              </a:rPr>
            </a:br>
            <a:r>
              <a:rPr lang="ru-RU" sz="6000" b="1" dirty="0" err="1">
                <a:solidFill>
                  <a:schemeClr val="accent5"/>
                </a:solidFill>
                <a:latin typeface="Avenir Heavy"/>
              </a:rPr>
              <a:t>встановлення</a:t>
            </a:r>
            <a:r>
              <a:rPr lang="ru-RU" sz="6000" b="1" dirty="0">
                <a:solidFill>
                  <a:schemeClr val="accent5"/>
                </a:solidFill>
                <a:latin typeface="Avenir Heavy"/>
              </a:rPr>
              <a:t> правильного порядку </a:t>
            </a:r>
            <a:r>
              <a:rPr lang="ru-RU" sz="6000" b="1" dirty="0" err="1">
                <a:solidFill>
                  <a:schemeClr val="accent5"/>
                </a:solidFill>
                <a:latin typeface="Avenir Heavy"/>
              </a:rPr>
              <a:t>дій</a:t>
            </a:r>
            <a:endParaRPr lang="ru-RU" sz="6000" b="1" dirty="0">
              <a:solidFill>
                <a:schemeClr val="accent5"/>
              </a:solidFill>
              <a:latin typeface="Avenir Heavy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80" y="3251200"/>
            <a:ext cx="12049973" cy="649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13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040" y="244897"/>
            <a:ext cx="10241280" cy="2113280"/>
          </a:xfrm>
        </p:spPr>
        <p:txBody>
          <a:bodyPr>
            <a:normAutofit/>
          </a:bodyPr>
          <a:lstStyle/>
          <a:p>
            <a:pPr algn="ctr"/>
            <a:r>
              <a:rPr lang="uk-UA" sz="6000" b="1" dirty="0">
                <a:solidFill>
                  <a:schemeClr val="accent5"/>
                </a:solidFill>
                <a:latin typeface="Avenir Heavy"/>
              </a:rPr>
              <a:t>Завдання на </a:t>
            </a:r>
            <a:br>
              <a:rPr lang="en-US" sz="6000" b="1" dirty="0">
                <a:solidFill>
                  <a:schemeClr val="accent5"/>
                </a:solidFill>
                <a:latin typeface="Avenir Heavy"/>
              </a:rPr>
            </a:br>
            <a:r>
              <a:rPr lang="uk-UA" sz="6000" b="1" dirty="0">
                <a:solidFill>
                  <a:schemeClr val="accent5"/>
                </a:solidFill>
                <a:latin typeface="Avenir Heavy"/>
              </a:rPr>
              <a:t>знаходження помилки</a:t>
            </a:r>
            <a:endParaRPr lang="ru-RU" sz="6000" b="1" dirty="0">
              <a:solidFill>
                <a:schemeClr val="accent5"/>
              </a:solidFill>
              <a:latin typeface="Avenir Heavy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1790"/>
          <a:stretch/>
        </p:blipFill>
        <p:spPr>
          <a:xfrm>
            <a:off x="784119" y="2067789"/>
            <a:ext cx="11375370" cy="76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34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040" y="195072"/>
            <a:ext cx="10241280" cy="2113280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>
                <a:solidFill>
                  <a:schemeClr val="accent5"/>
                </a:solidFill>
                <a:latin typeface="Avenir Heavy"/>
              </a:rPr>
              <a:t>Завдання на введення відповіді</a:t>
            </a:r>
            <a:endParaRPr lang="ru-RU" sz="6000" b="1" dirty="0">
              <a:solidFill>
                <a:schemeClr val="accent5"/>
              </a:solidFill>
              <a:latin typeface="Avenir Heavy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788" t="9374" r="11815" b="34583"/>
          <a:stretch/>
        </p:blipFill>
        <p:spPr>
          <a:xfrm>
            <a:off x="0" y="2857500"/>
            <a:ext cx="12766379" cy="574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24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Уроки математики від GIOS"/>
          <p:cNvSpPr txBox="1"/>
          <p:nvPr/>
        </p:nvSpPr>
        <p:spPr>
          <a:xfrm>
            <a:off x="1050445" y="458522"/>
            <a:ext cx="1090391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 err="1"/>
              <a:t>Уроки</a:t>
            </a:r>
            <a:r>
              <a:rPr dirty="0"/>
              <a:t> </a:t>
            </a:r>
            <a:r>
              <a:rPr dirty="0" err="1"/>
              <a:t>математики</a:t>
            </a:r>
            <a:r>
              <a:rPr dirty="0"/>
              <a:t> </a:t>
            </a:r>
            <a:r>
              <a:rPr dirty="0" err="1"/>
              <a:t>від</a:t>
            </a:r>
            <a:r>
              <a:rPr dirty="0"/>
              <a:t> GIOS</a:t>
            </a:r>
          </a:p>
        </p:txBody>
      </p:sp>
      <p:sp>
        <p:nvSpPr>
          <p:cNvPr id="165" name="Завдання"/>
          <p:cNvSpPr txBox="1"/>
          <p:nvPr/>
        </p:nvSpPr>
        <p:spPr>
          <a:xfrm>
            <a:off x="1050445" y="1643128"/>
            <a:ext cx="10903910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9650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b="1" dirty="0" err="1"/>
              <a:t>Завдання</a:t>
            </a:r>
            <a:endParaRPr b="1" dirty="0"/>
          </a:p>
        </p:txBody>
      </p:sp>
      <p:sp>
        <p:nvSpPr>
          <p:cNvPr id="166" name="Моніторинг освітніх досягнень дитини…"/>
          <p:cNvSpPr txBox="1"/>
          <p:nvPr/>
        </p:nvSpPr>
        <p:spPr>
          <a:xfrm>
            <a:off x="558799" y="3212041"/>
            <a:ext cx="8901066" cy="6038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42899" indent="-342899" algn="l" defTabSz="914400">
              <a:lnSpc>
                <a:spcPct val="150000"/>
              </a:lnSpc>
              <a:buSzPct val="100000"/>
              <a:buFont typeface="Avenir Roman"/>
              <a:buChar char="✓"/>
              <a:defRPr sz="40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Завдання на відповідності </a:t>
            </a:r>
          </a:p>
          <a:p>
            <a:pPr marL="342899" indent="-342899" algn="l" defTabSz="914400">
              <a:lnSpc>
                <a:spcPct val="150000"/>
              </a:lnSpc>
              <a:buSzPct val="100000"/>
              <a:buFont typeface="Avenir Roman"/>
              <a:buChar char="✓"/>
              <a:defRPr sz="40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Завдання на пошук помилок </a:t>
            </a:r>
          </a:p>
          <a:p>
            <a:pPr marL="342899" indent="-342899" algn="l" defTabSz="914400">
              <a:lnSpc>
                <a:spcPct val="150000"/>
              </a:lnSpc>
              <a:buSzPct val="100000"/>
              <a:buFont typeface="Avenir Roman"/>
              <a:buChar char="✓"/>
              <a:defRPr sz="40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Завдання на встановлення порядку дій </a:t>
            </a:r>
          </a:p>
          <a:p>
            <a:pPr marL="342899" indent="-342899" algn="l" defTabSz="914400">
              <a:lnSpc>
                <a:spcPct val="150000"/>
              </a:lnSpc>
              <a:buSzPct val="100000"/>
              <a:buFont typeface="Avenir Roman"/>
              <a:buChar char="✓"/>
              <a:defRPr sz="40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Завдання на введення відповіді </a:t>
            </a:r>
          </a:p>
          <a:p>
            <a:pPr marL="342899" indent="-342899" algn="l" defTabSz="914400">
              <a:lnSpc>
                <a:spcPct val="150000"/>
              </a:lnSpc>
              <a:buSzPct val="100000"/>
              <a:buFont typeface="Avenir Roman"/>
              <a:buChar char="✓"/>
              <a:defRPr sz="40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Блок прикладних задач</a:t>
            </a:r>
          </a:p>
        </p:txBody>
      </p:sp>
      <p:pic>
        <p:nvPicPr>
          <p:cNvPr id="167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817742" y="3150922"/>
            <a:ext cx="4090869" cy="6742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050" y="2700338"/>
            <a:ext cx="13379450" cy="7059849"/>
          </a:xfrm>
          <a:prstGeom prst="rect">
            <a:avLst/>
          </a:prstGeom>
          <a:ln w="12700">
            <a:miter lim="400000"/>
          </a:ln>
          <a:effectLst>
            <a:outerShdw blurRad="254000" dist="762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77" name="Уроки математики від GIOS"/>
          <p:cNvSpPr txBox="1"/>
          <p:nvPr/>
        </p:nvSpPr>
        <p:spPr>
          <a:xfrm>
            <a:off x="1050445" y="517061"/>
            <a:ext cx="10903910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endParaRPr dirty="0"/>
          </a:p>
        </p:txBody>
      </p:sp>
      <p:sp>
        <p:nvSpPr>
          <p:cNvPr id="178" name="Результати"/>
          <p:cNvSpPr txBox="1"/>
          <p:nvPr/>
        </p:nvSpPr>
        <p:spPr>
          <a:xfrm>
            <a:off x="136040" y="900176"/>
            <a:ext cx="10903910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9650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b="1" dirty="0" err="1"/>
              <a:t>Результати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48623737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66987" y="6287068"/>
            <a:ext cx="5996658" cy="27183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br>
              <a:rPr lang="en-US" sz="3413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413" dirty="0">
                <a:latin typeface="Arial" panose="020B0604020202020204" pitchFamily="34" charset="0"/>
                <a:cs typeface="Arial" panose="020B0604020202020204" pitchFamily="34" charset="0"/>
              </a:rPr>
              <a:t>Кожна дитина</a:t>
            </a:r>
            <a:r>
              <a:rPr lang="en-US" sz="3413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uk-UA" sz="3413" dirty="0">
                <a:latin typeface="Arial" panose="020B0604020202020204" pitchFamily="34" charset="0"/>
                <a:cs typeface="Arial" panose="020B0604020202020204" pitchFamily="34" charset="0"/>
              </a:rPr>
              <a:t>студент може отримувати якісні сучасні знання у зручному темпі, в будь-якій точці світу.</a:t>
            </a:r>
            <a:endParaRPr lang="en-US" sz="341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6986" y="1903212"/>
            <a:ext cx="11867516" cy="26856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413" dirty="0">
                <a:latin typeface="Arial" panose="020B0604020202020204" pitchFamily="34" charset="0"/>
                <a:cs typeface="Arial" panose="020B0604020202020204" pitchFamily="34" charset="0"/>
              </a:rPr>
              <a:t>Зростання ринку домашньої, альтернативної та онлайн освіти у світі та в Україні </a:t>
            </a:r>
          </a:p>
          <a:p>
            <a:endParaRPr lang="uk-UA" sz="34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3413" dirty="0">
                <a:latin typeface="Arial" panose="020B0604020202020204" pitchFamily="34" charset="0"/>
                <a:cs typeface="Arial" panose="020B0604020202020204" pitchFamily="34" charset="0"/>
              </a:rPr>
              <a:t>Приклади: </a:t>
            </a:r>
            <a:endParaRPr lang="en-US" sz="34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Coursera, EdX, Khan Academy, Prometheus</a:t>
            </a: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Minerva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6745" y="489359"/>
            <a:ext cx="11142549" cy="1317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0230" indent="-650230">
              <a:buFont typeface="Wingdings" charset="2"/>
              <a:buChar char="ü"/>
            </a:pPr>
            <a:r>
              <a:rPr lang="uk-UA" sz="3982" b="1" dirty="0">
                <a:solidFill>
                  <a:srgbClr val="E33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СВІТОВИЙ ТРЕНД – ЗМІШАНЕ та ОНЛАЙН НАВЧАННЯ</a:t>
            </a:r>
            <a:endParaRPr lang="en-US" sz="3982" b="1" dirty="0">
              <a:solidFill>
                <a:srgbClr val="E334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3079" y="5486230"/>
            <a:ext cx="6502400" cy="7051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650230" indent="-650230">
              <a:buFont typeface="Wingdings" charset="2"/>
              <a:buChar char="ü"/>
            </a:pPr>
            <a:r>
              <a:rPr lang="uk-UA" sz="3982" b="1" dirty="0">
                <a:solidFill>
                  <a:srgbClr val="E33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 ВИРІШУЄ?</a:t>
            </a:r>
            <a:endParaRPr lang="en-US" sz="3982" b="1" dirty="0">
              <a:solidFill>
                <a:srgbClr val="E334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educatio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149" y="5007089"/>
            <a:ext cx="5861353" cy="43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57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31" t="9400" r="6429" b="6985"/>
          <a:stretch/>
        </p:blipFill>
        <p:spPr>
          <a:xfrm>
            <a:off x="18579" y="2448854"/>
            <a:ext cx="12986222" cy="6654508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-370266" y="182146"/>
            <a:ext cx="14786677" cy="16383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4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29882" y="585073"/>
            <a:ext cx="10957749" cy="139337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6000" b="1" dirty="0">
                <a:solidFill>
                  <a:schemeClr val="accent5"/>
                </a:solidFill>
                <a:latin typeface="Avenir Heavy"/>
              </a:rPr>
              <a:t>Робота над помилками</a:t>
            </a:r>
            <a:endParaRPr lang="ru-RU" sz="6000" b="1" dirty="0">
              <a:solidFill>
                <a:schemeClr val="accent5"/>
              </a:solidFill>
              <a:latin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2318405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Завдання у класі"/>
          <p:cNvSpPr txBox="1"/>
          <p:nvPr/>
        </p:nvSpPr>
        <p:spPr>
          <a:xfrm>
            <a:off x="50601" y="644061"/>
            <a:ext cx="12903598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9650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b="1" dirty="0" err="1"/>
              <a:t>Завдання</a:t>
            </a:r>
            <a:r>
              <a:rPr b="1" dirty="0"/>
              <a:t> у </a:t>
            </a:r>
            <a:r>
              <a:rPr b="1" dirty="0" err="1"/>
              <a:t>класі</a:t>
            </a:r>
            <a:endParaRPr b="1" dirty="0"/>
          </a:p>
        </p:txBody>
      </p:sp>
      <p:sp>
        <p:nvSpPr>
          <p:cNvPr id="173" name="Моніторинг освітніх досягнень дитини…"/>
          <p:cNvSpPr txBox="1"/>
          <p:nvPr/>
        </p:nvSpPr>
        <p:spPr>
          <a:xfrm>
            <a:off x="558799" y="2094864"/>
            <a:ext cx="8901066" cy="6884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42900" indent="-342900" algn="l" defTabSz="914400">
              <a:lnSpc>
                <a:spcPct val="90000"/>
              </a:lnSpc>
              <a:buSzPct val="100000"/>
              <a:buFont typeface="Avenir Roman"/>
              <a:buChar char="✓"/>
              <a:defRPr sz="36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Складніші завдання</a:t>
            </a:r>
          </a:p>
          <a:p>
            <a:pPr algn="l" defTabSz="914400">
              <a:lnSpc>
                <a:spcPct val="90000"/>
              </a:lnSpc>
              <a:defRPr sz="36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  </a:t>
            </a:r>
          </a:p>
          <a:p>
            <a:pPr marL="342900" indent="-342900" algn="l" defTabSz="914400">
              <a:lnSpc>
                <a:spcPct val="90000"/>
              </a:lnSpc>
              <a:buSzPct val="100000"/>
              <a:buFont typeface="Avenir Roman"/>
              <a:buChar char="✓"/>
              <a:defRPr sz="36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Завдання з логічним навантаженням  </a:t>
            </a:r>
          </a:p>
          <a:p>
            <a:pPr algn="l" defTabSz="914400">
              <a:lnSpc>
                <a:spcPct val="90000"/>
              </a:lnSpc>
              <a:defRPr sz="3600">
                <a:latin typeface="Avenir Roman"/>
                <a:ea typeface="Avenir Roman"/>
                <a:cs typeface="Avenir Roman"/>
                <a:sym typeface="Avenir Roman"/>
              </a:defRPr>
            </a:pPr>
            <a:endParaRPr/>
          </a:p>
          <a:p>
            <a:pPr marL="342900" indent="-342900" algn="l" defTabSz="914400">
              <a:lnSpc>
                <a:spcPct val="90000"/>
              </a:lnSpc>
              <a:buSzPct val="100000"/>
              <a:buFont typeface="Avenir Roman"/>
              <a:buChar char="✓"/>
              <a:defRPr sz="36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Практичні завдання  </a:t>
            </a:r>
          </a:p>
          <a:p>
            <a:pPr algn="l" defTabSz="914400">
              <a:lnSpc>
                <a:spcPct val="90000"/>
              </a:lnSpc>
              <a:defRPr sz="3600">
                <a:latin typeface="Avenir Roman"/>
                <a:ea typeface="Avenir Roman"/>
                <a:cs typeface="Avenir Roman"/>
                <a:sym typeface="Avenir Roman"/>
              </a:defRPr>
            </a:pPr>
            <a:endParaRPr/>
          </a:p>
          <a:p>
            <a:pPr marL="342900" indent="-342900" algn="l" defTabSz="914400">
              <a:lnSpc>
                <a:spcPct val="90000"/>
              </a:lnSpc>
              <a:buSzPct val="100000"/>
              <a:buFont typeface="Avenir Roman"/>
              <a:buChar char="✓"/>
              <a:defRPr sz="36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Дослідницькі завдання </a:t>
            </a:r>
          </a:p>
          <a:p>
            <a:pPr algn="l" defTabSz="914400">
              <a:lnSpc>
                <a:spcPct val="90000"/>
              </a:lnSpc>
              <a:defRPr sz="3600">
                <a:latin typeface="Avenir Roman"/>
                <a:ea typeface="Avenir Roman"/>
                <a:cs typeface="Avenir Roman"/>
                <a:sym typeface="Avenir Roman"/>
              </a:defRPr>
            </a:pPr>
            <a:endParaRPr/>
          </a:p>
          <a:p>
            <a:pPr marL="342900" indent="-342900" algn="l" defTabSz="914400">
              <a:lnSpc>
                <a:spcPct val="90000"/>
              </a:lnSpc>
              <a:buSzPct val="100000"/>
              <a:buFont typeface="Avenir Roman"/>
              <a:buChar char="✓"/>
              <a:defRPr sz="36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Завдання в групах і парах </a:t>
            </a:r>
          </a:p>
          <a:p>
            <a:pPr algn="l" defTabSz="914400">
              <a:lnSpc>
                <a:spcPct val="90000"/>
              </a:lnSpc>
              <a:defRPr sz="3600">
                <a:latin typeface="Avenir Roman"/>
                <a:ea typeface="Avenir Roman"/>
                <a:cs typeface="Avenir Roman"/>
                <a:sym typeface="Avenir Roman"/>
              </a:defRPr>
            </a:pPr>
            <a:endParaRPr/>
          </a:p>
          <a:p>
            <a:pPr marL="342900" indent="-342900" algn="l" defTabSz="914400">
              <a:lnSpc>
                <a:spcPct val="90000"/>
              </a:lnSpc>
              <a:buSzPct val="100000"/>
              <a:buFont typeface="Avenir Roman"/>
              <a:buChar char="✓"/>
              <a:defRPr sz="36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Завдання, що формують ключові компетентності учнів</a:t>
            </a:r>
          </a:p>
        </p:txBody>
      </p:sp>
      <p:pic>
        <p:nvPicPr>
          <p:cNvPr id="174" name="gios-girl.png" descr="gios-gir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398" y="3787166"/>
            <a:ext cx="5501899" cy="6172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teacher.png" descr="teach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822" y="4339149"/>
            <a:ext cx="3936827" cy="5414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gios-boy.png" descr="gios-bo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733" y="4583384"/>
            <a:ext cx="4579108" cy="519078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Статистика класу"/>
          <p:cNvSpPr txBox="1"/>
          <p:nvPr/>
        </p:nvSpPr>
        <p:spPr>
          <a:xfrm>
            <a:off x="1050445" y="610922"/>
            <a:ext cx="1090391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Статистика класу</a:t>
            </a:r>
          </a:p>
        </p:txBody>
      </p:sp>
      <p:sp>
        <p:nvSpPr>
          <p:cNvPr id="183" name="Вчитель і учень підготовлені до уроку"/>
          <p:cNvSpPr txBox="1"/>
          <p:nvPr/>
        </p:nvSpPr>
        <p:spPr>
          <a:xfrm>
            <a:off x="1050445" y="1954336"/>
            <a:ext cx="11442999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9650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Вчитель і учень підготовлені до уроку</a:t>
            </a:r>
          </a:p>
        </p:txBody>
      </p:sp>
    </p:spTree>
    <p:extLst>
      <p:ext uri="{BB962C8B-B14F-4D97-AF65-F5344CB8AC3E}">
        <p14:creationId xmlns:p14="http://schemas.microsoft.com/office/powerpoint/2010/main" val="266172951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688" y="215767"/>
            <a:ext cx="8561493" cy="1235009"/>
          </a:xfrm>
        </p:spPr>
        <p:txBody>
          <a:bodyPr>
            <a:noAutofit/>
          </a:bodyPr>
          <a:lstStyle/>
          <a:p>
            <a:r>
              <a:rPr lang="uk-UA" sz="6000" b="1" dirty="0">
                <a:solidFill>
                  <a:schemeClr val="accent5"/>
                </a:solidFill>
                <a:latin typeface="Avenir Heavy"/>
              </a:rPr>
              <a:t>Статистики</a:t>
            </a:r>
            <a:endParaRPr lang="ru-RU" sz="6000" b="1" dirty="0">
              <a:solidFill>
                <a:schemeClr val="accent5"/>
              </a:solidFill>
              <a:latin typeface="Avenir Heavy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670" t="19395" r="7833" b="7391"/>
          <a:stretch/>
        </p:blipFill>
        <p:spPr>
          <a:xfrm>
            <a:off x="0" y="2050917"/>
            <a:ext cx="13004800" cy="770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99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893" t="19989" r="18877" b="17750"/>
          <a:stretch/>
        </p:blipFill>
        <p:spPr>
          <a:xfrm>
            <a:off x="0" y="1235011"/>
            <a:ext cx="13004800" cy="781756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50240" y="0"/>
            <a:ext cx="11704320" cy="1235009"/>
          </a:xfrm>
          <a:prstGeom prst="rect">
            <a:avLst/>
          </a:prstGeom>
        </p:spPr>
        <p:txBody>
          <a:bodyPr vert="horz" lIns="130048" tIns="65024" rIns="130048" bIns="65024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uk-UA" sz="6000" b="1" dirty="0">
                <a:solidFill>
                  <a:schemeClr val="accent5"/>
                </a:solidFill>
                <a:latin typeface="Avenir Heavy"/>
              </a:rPr>
              <a:t>Статистики</a:t>
            </a:r>
            <a:endParaRPr lang="ru-RU" sz="6000" b="1" dirty="0">
              <a:solidFill>
                <a:schemeClr val="accent5"/>
              </a:solidFill>
              <a:latin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1008373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213" y="1682174"/>
            <a:ext cx="4319130" cy="290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8" t="10648"/>
          <a:stretch>
            <a:fillRect/>
          </a:stretch>
        </p:blipFill>
        <p:spPr bwMode="auto">
          <a:xfrm>
            <a:off x="959659" y="2088140"/>
            <a:ext cx="6247270" cy="640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81" y="4426374"/>
            <a:ext cx="6887835" cy="487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798962" y="73534"/>
            <a:ext cx="15144799" cy="1258102"/>
          </a:xfrm>
          <a:prstGeom prst="rect">
            <a:avLst/>
          </a:prstGeom>
        </p:spPr>
        <p:txBody>
          <a:bodyPr vert="horz" lIns="130048" tIns="65024" rIns="130048" bIns="65024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uk-UA" sz="6000" b="1" dirty="0" err="1">
                <a:solidFill>
                  <a:schemeClr val="accent5"/>
                </a:solidFill>
                <a:effectLst/>
                <a:latin typeface="Avenir Heavy"/>
                <a:cs typeface="Helvetica"/>
              </a:rPr>
              <a:t>Гейміфікація</a:t>
            </a:r>
            <a:endParaRPr lang="ru-RU" sz="6000" b="1" dirty="0">
              <a:solidFill>
                <a:schemeClr val="accent5"/>
              </a:solidFill>
              <a:effectLst/>
              <a:latin typeface="Avenir Heavy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52700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978227" y="668737"/>
            <a:ext cx="10957749" cy="139337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5400" b="1" dirty="0">
                <a:solidFill>
                  <a:schemeClr val="accent5"/>
                </a:solidFill>
                <a:latin typeface="Avenir Heavy"/>
                <a:cs typeface="Arial" panose="020B0604020202020204" pitchFamily="34" charset="0"/>
              </a:rPr>
              <a:t>Підготовка до контрольних робіт</a:t>
            </a:r>
            <a:endParaRPr lang="ru-RU" sz="5400" b="1" dirty="0">
              <a:solidFill>
                <a:schemeClr val="accent5"/>
              </a:solidFill>
              <a:latin typeface="Avenir Heavy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AB9FBF-3791-4297-8125-9463B1EA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8886"/>
            <a:ext cx="13004800" cy="722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26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Як GIOS працює зі школами"/>
          <p:cNvSpPr txBox="1"/>
          <p:nvPr/>
        </p:nvSpPr>
        <p:spPr>
          <a:xfrm>
            <a:off x="1058614" y="519972"/>
            <a:ext cx="11229877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b="1" dirty="0" err="1">
                <a:solidFill>
                  <a:schemeClr val="accent5"/>
                </a:solidFill>
              </a:rPr>
              <a:t>Як</a:t>
            </a:r>
            <a:r>
              <a:rPr b="1" dirty="0">
                <a:solidFill>
                  <a:schemeClr val="accent5"/>
                </a:solidFill>
              </a:rPr>
              <a:t> GIOS </a:t>
            </a:r>
            <a:r>
              <a:rPr b="1" dirty="0" err="1">
                <a:solidFill>
                  <a:schemeClr val="accent5"/>
                </a:solidFill>
              </a:rPr>
              <a:t>працює</a:t>
            </a:r>
            <a:r>
              <a:rPr b="1" dirty="0">
                <a:solidFill>
                  <a:schemeClr val="accent5"/>
                </a:solidFill>
              </a:rPr>
              <a:t> </a:t>
            </a:r>
            <a:r>
              <a:rPr b="1" dirty="0" err="1">
                <a:solidFill>
                  <a:schemeClr val="accent5"/>
                </a:solidFill>
              </a:rPr>
              <a:t>зі</a:t>
            </a:r>
            <a:r>
              <a:rPr b="1" dirty="0">
                <a:solidFill>
                  <a:schemeClr val="accent5"/>
                </a:solidFill>
              </a:rPr>
              <a:t> </a:t>
            </a:r>
            <a:r>
              <a:rPr b="1" dirty="0" err="1">
                <a:solidFill>
                  <a:schemeClr val="accent5"/>
                </a:solidFill>
              </a:rPr>
              <a:t>школами</a:t>
            </a:r>
            <a:endParaRPr b="1" dirty="0">
              <a:solidFill>
                <a:schemeClr val="accent5"/>
              </a:solidFill>
            </a:endParaRPr>
          </a:p>
        </p:txBody>
      </p:sp>
      <p:pic>
        <p:nvPicPr>
          <p:cNvPr id="186" name="elementary-school-building-clipart-1.png" descr="elementary-school-building-clipart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051" y="3610868"/>
            <a:ext cx="6176600" cy="6176599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Доступ до платформи вчителям, директору, 150 учням…"/>
          <p:cNvSpPr txBox="1"/>
          <p:nvPr/>
        </p:nvSpPr>
        <p:spPr>
          <a:xfrm>
            <a:off x="435480" y="2394184"/>
            <a:ext cx="8523005" cy="5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42900" indent="-342900" algn="l" defTabSz="914400">
              <a:lnSpc>
                <a:spcPct val="90000"/>
              </a:lnSpc>
              <a:buSzPct val="100000"/>
              <a:buChar char="✓"/>
              <a:defRPr sz="40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ru-RU" dirty="0">
                <a:latin typeface="Avenir Heavy"/>
                <a:ea typeface="Avenir Heavy"/>
                <a:cs typeface="Avenir Heavy"/>
                <a:sym typeface="Avenir Heavy"/>
              </a:rPr>
              <a:t>Па</a:t>
            </a:r>
            <a:r>
              <a:rPr lang="uk-UA" dirty="0">
                <a:latin typeface="Avenir Heavy"/>
                <a:ea typeface="Avenir Heavy"/>
                <a:cs typeface="Avenir Heavy"/>
                <a:sym typeface="Avenir Heavy"/>
              </a:rPr>
              <a:t>кет «ШКОЛА»:</a:t>
            </a:r>
          </a:p>
          <a:p>
            <a:pPr algn="l" defTabSz="914400">
              <a:lnSpc>
                <a:spcPct val="90000"/>
              </a:lnSpc>
              <a:buSzPct val="100000"/>
              <a:defRPr sz="40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uk-UA" dirty="0">
                <a:latin typeface="Avenir Heavy"/>
                <a:ea typeface="Avenir Heavy"/>
                <a:cs typeface="Avenir Heavy"/>
                <a:sym typeface="Avenir Heavy"/>
              </a:rPr>
              <a:t>  д</a:t>
            </a:r>
            <a:r>
              <a:rPr dirty="0" err="1">
                <a:latin typeface="Avenir Heavy"/>
                <a:ea typeface="Avenir Heavy"/>
                <a:cs typeface="Avenir Heavy"/>
                <a:sym typeface="Avenir Heavy"/>
              </a:rPr>
              <a:t>оступ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dirty="0" err="1">
                <a:latin typeface="Avenir Heavy"/>
                <a:ea typeface="Avenir Heavy"/>
                <a:cs typeface="Avenir Heavy"/>
                <a:sym typeface="Avenir Heavy"/>
              </a:rPr>
              <a:t>до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dirty="0" err="1">
                <a:latin typeface="Avenir Heavy"/>
                <a:ea typeface="Avenir Heavy"/>
                <a:cs typeface="Avenir Heavy"/>
                <a:sym typeface="Avenir Heavy"/>
              </a:rPr>
              <a:t>платформи</a:t>
            </a:r>
            <a:r>
              <a:rPr dirty="0"/>
              <a:t> </a:t>
            </a:r>
            <a:r>
              <a:rPr dirty="0" err="1"/>
              <a:t>вчителям</a:t>
            </a:r>
            <a:r>
              <a:rPr dirty="0"/>
              <a:t>, </a:t>
            </a:r>
            <a:r>
              <a:rPr lang="uk-UA" dirty="0"/>
              <a:t>   </a:t>
            </a:r>
          </a:p>
          <a:p>
            <a:pPr algn="l" defTabSz="914400">
              <a:lnSpc>
                <a:spcPct val="90000"/>
              </a:lnSpc>
              <a:buSzPct val="100000"/>
              <a:defRPr sz="40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uk-UA" dirty="0"/>
              <a:t>  </a:t>
            </a:r>
            <a:r>
              <a:rPr dirty="0" err="1"/>
              <a:t>директору</a:t>
            </a:r>
            <a:r>
              <a:rPr dirty="0"/>
              <a:t>, 150 </a:t>
            </a:r>
            <a:r>
              <a:rPr dirty="0" err="1"/>
              <a:t>учням</a:t>
            </a:r>
            <a:r>
              <a:rPr lang="uk-UA" dirty="0"/>
              <a:t>.</a:t>
            </a:r>
            <a:endParaRPr dirty="0"/>
          </a:p>
          <a:p>
            <a:pPr algn="l" defTabSz="914400">
              <a:lnSpc>
                <a:spcPct val="90000"/>
              </a:lnSpc>
              <a:defRPr sz="40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/>
              <a:t>  </a:t>
            </a:r>
          </a:p>
          <a:p>
            <a:pPr marL="342900" indent="-342900" algn="l" defTabSz="914400">
              <a:lnSpc>
                <a:spcPct val="90000"/>
              </a:lnSpc>
              <a:buSzPct val="100000"/>
              <a:buChar char="✓"/>
              <a:defRPr sz="40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uk-UA" dirty="0"/>
              <a:t>Пакет «КЛАС»:</a:t>
            </a:r>
          </a:p>
          <a:p>
            <a:pPr algn="l" defTabSz="914400">
              <a:lnSpc>
                <a:spcPct val="90000"/>
              </a:lnSpc>
              <a:buSzPct val="100000"/>
              <a:defRPr sz="40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uk-UA" dirty="0"/>
              <a:t>   від 15 </a:t>
            </a:r>
            <a:r>
              <a:rPr lang="uk-UA" dirty="0" err="1"/>
              <a:t>учнів+вчитель</a:t>
            </a:r>
            <a:r>
              <a:rPr lang="uk-UA" dirty="0"/>
              <a:t>.</a:t>
            </a:r>
          </a:p>
          <a:p>
            <a:pPr algn="l" defTabSz="914400">
              <a:lnSpc>
                <a:spcPct val="90000"/>
              </a:lnSpc>
              <a:buSzPct val="100000"/>
              <a:defRPr sz="4000">
                <a:latin typeface="Avenir Roman"/>
                <a:ea typeface="Avenir Roman"/>
                <a:cs typeface="Avenir Roman"/>
                <a:sym typeface="Avenir Roman"/>
              </a:defRPr>
            </a:pPr>
            <a:endParaRPr lang="uk-UA" dirty="0"/>
          </a:p>
          <a:p>
            <a:pPr marL="342900" indent="-342900" algn="l" defTabSz="914400">
              <a:lnSpc>
                <a:spcPct val="90000"/>
              </a:lnSpc>
              <a:buSzPct val="100000"/>
              <a:buChar char="✓"/>
              <a:defRPr sz="40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 err="1">
                <a:latin typeface="Avenir Heavy"/>
                <a:ea typeface="Avenir Heavy"/>
                <a:cs typeface="Avenir Heavy"/>
                <a:sym typeface="Avenir Heavy"/>
              </a:rPr>
              <a:t>Моніторинг</a:t>
            </a:r>
            <a:r>
              <a:rPr dirty="0"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dirty="0" err="1"/>
              <a:t>учнівських</a:t>
            </a:r>
            <a:r>
              <a:rPr dirty="0"/>
              <a:t> </a:t>
            </a:r>
            <a:endParaRPr lang="ru-RU" dirty="0"/>
          </a:p>
          <a:p>
            <a:pPr algn="l" defTabSz="914400">
              <a:lnSpc>
                <a:spcPct val="90000"/>
              </a:lnSpc>
              <a:buSzPct val="100000"/>
              <a:defRPr sz="40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ru-RU" dirty="0"/>
              <a:t>   </a:t>
            </a:r>
            <a:r>
              <a:rPr dirty="0" err="1"/>
              <a:t>досягнень</a:t>
            </a:r>
            <a:r>
              <a:rPr lang="uk-UA" dirty="0"/>
              <a:t>, методична та</a:t>
            </a:r>
          </a:p>
          <a:p>
            <a:pPr algn="l" defTabSz="914400">
              <a:lnSpc>
                <a:spcPct val="90000"/>
              </a:lnSpc>
              <a:buSzPct val="100000"/>
              <a:defRPr sz="40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uk-UA" dirty="0"/>
              <a:t>   технічна підтримка.</a:t>
            </a:r>
            <a:endParaRPr dirty="0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Ще більше можливостей!"/>
          <p:cNvSpPr txBox="1"/>
          <p:nvPr/>
        </p:nvSpPr>
        <p:spPr>
          <a:xfrm>
            <a:off x="1092481" y="587706"/>
            <a:ext cx="1016605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6000" dirty="0" err="1"/>
              <a:t>Ще</a:t>
            </a:r>
            <a:r>
              <a:rPr sz="6000" dirty="0"/>
              <a:t> </a:t>
            </a:r>
            <a:r>
              <a:rPr sz="6000" dirty="0" err="1"/>
              <a:t>більше</a:t>
            </a:r>
            <a:r>
              <a:rPr sz="6000" dirty="0"/>
              <a:t> </a:t>
            </a:r>
            <a:r>
              <a:rPr sz="6000" dirty="0" err="1"/>
              <a:t>можливостей</a:t>
            </a:r>
            <a:r>
              <a:rPr sz="6000" dirty="0"/>
              <a:t>!</a:t>
            </a:r>
          </a:p>
        </p:txBody>
      </p:sp>
      <p:pic>
        <p:nvPicPr>
          <p:cNvPr id="190" name="Geometrija 2.png" descr="Geometrija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1" y="2055458"/>
            <a:ext cx="4542200" cy="4698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Geometrija 7.png" descr="Geometrija 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134" y="2098322"/>
            <a:ext cx="4542200" cy="4698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HPSzmD0KEI1WnmZgJv-I8OfzZPjCCbTSvSp63ImvrJp_bNqnrI1Tp524WG_nldcOYdrxsAtIukOF6UlEppQLEvQ6tOtRAl-Aj1VMD-jRKRDf31GKpk4u532BeIqenwhZFzTJxBl8DrCDgsioYQ.png" descr="HPSzmD0KEI1WnmZgJv-I8OfzZPjCCbTSvSp63ImvrJp_bNqnrI1Tp524WG_nldcOYdrxsAtIukOF6UlEppQLEvQ6tOtRAl-Aj1VMD-jRKRDf31GKpk4u532BeIqenwhZFzTJxBl8DrCDgsioYQ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782" y="5746124"/>
            <a:ext cx="4891236" cy="7830176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Реферальна програма"/>
          <p:cNvSpPr txBox="1"/>
          <p:nvPr/>
        </p:nvSpPr>
        <p:spPr>
          <a:xfrm>
            <a:off x="351984" y="2438399"/>
            <a:ext cx="4566894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Реферальна програма</a:t>
            </a:r>
          </a:p>
        </p:txBody>
      </p:sp>
      <p:sp>
        <p:nvSpPr>
          <p:cNvPr id="194" name="Репетиторство"/>
          <p:cNvSpPr txBox="1"/>
          <p:nvPr/>
        </p:nvSpPr>
        <p:spPr>
          <a:xfrm>
            <a:off x="8085716" y="2895599"/>
            <a:ext cx="451703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Репетиторство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50028" y="477239"/>
            <a:ext cx="10957749" cy="1058961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chemeClr val="accent5"/>
                </a:solidFill>
                <a:latin typeface="Avenir Heavy"/>
                <a:cs typeface="Arial" panose="020B0604020202020204" pitchFamily="34" charset="0"/>
              </a:rPr>
              <a:t>Майбутнє</a:t>
            </a:r>
            <a:endParaRPr lang="ru-RU" sz="6000" b="1" dirty="0">
              <a:solidFill>
                <a:schemeClr val="accent5"/>
              </a:solidFill>
              <a:latin typeface="Avenir Heavy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4871" y="2893072"/>
            <a:ext cx="10957749" cy="4740005"/>
          </a:xfrm>
        </p:spPr>
        <p:txBody>
          <a:bodyPr>
            <a:no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Професії зникатимуть,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    а інші 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являтимуться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Виживе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той, хто гнучкий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   та вміє адаптуватися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Отримати нові навички в подальшому легко  можна буде, пройшовши онлайн курс.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ÐÐ°ÑÑÐ¸Ð½ÐºÐ¸ Ð¿Ð¾ Ð·Ð°Ð¿ÑÐ¾ÑÑ ÐÑÐ´ÑÑÐµ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989" y="631662"/>
            <a:ext cx="5412570" cy="343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53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84664" y="3700465"/>
            <a:ext cx="5273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FF6600"/>
                </a:solidFill>
                <a:latin typeface="Helvetica"/>
                <a:cs typeface="Helvetica"/>
              </a:rPr>
              <a:t>РЕЗУЛЬТАТИ ОПИТУВАННЯ</a:t>
            </a:r>
            <a:endParaRPr lang="en-US" sz="5400" b="1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1386020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592" y="204362"/>
            <a:ext cx="10957749" cy="1077540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chemeClr val="accent5"/>
                </a:solidFill>
                <a:latin typeface="Avenir Heavy"/>
              </a:rPr>
              <a:t>Приєднуйтесь!</a:t>
            </a:r>
            <a:endParaRPr lang="ru-RU" sz="6000" b="1" dirty="0">
              <a:solidFill>
                <a:schemeClr val="accent5"/>
              </a:solidFill>
              <a:latin typeface="Avenir Heavy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3283" t="18661" r="18977" b="17232"/>
          <a:stretch/>
        </p:blipFill>
        <p:spPr>
          <a:xfrm>
            <a:off x="7356559" y="4433598"/>
            <a:ext cx="4900151" cy="4679798"/>
          </a:xfrm>
          <a:prstGeom prst="rect">
            <a:avLst/>
          </a:prstGeom>
        </p:spPr>
      </p:pic>
      <p:sp>
        <p:nvSpPr>
          <p:cNvPr id="5" name="AutoShape 2" descr="ÐÐ°ÑÑÐ¸Ð½ÐºÐ¸ Ð¿Ð¾ Ð·Ð°Ð¿ÑÐ¾ÑÑ ÑÐµÐ»ÐµÐ³ÑÐ°Ð¼"/>
          <p:cNvSpPr>
            <a:spLocks noChangeAspect="1" noChangeArrowheads="1"/>
          </p:cNvSpPr>
          <p:nvPr/>
        </p:nvSpPr>
        <p:spPr bwMode="auto">
          <a:xfrm>
            <a:off x="335772" y="-197523"/>
            <a:ext cx="337562" cy="33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0048" tIns="65024" rIns="130048" bIns="65024" numCol="1" anchor="t" anchorCtr="0" compatLnSpc="1">
            <a:prstTxWarp prst="textNoShape">
              <a:avLst/>
            </a:prstTxWarp>
          </a:bodyPr>
          <a:lstStyle/>
          <a:p>
            <a:endParaRPr lang="ru-RU" sz="3413"/>
          </a:p>
        </p:txBody>
      </p:sp>
      <p:pic>
        <p:nvPicPr>
          <p:cNvPr id="1028" name="Picture 4" descr="ÐÐ°ÑÑÐ¸Ð½ÐºÐ¸ Ð¿Ð¾ Ð·Ð°Ð¿ÑÐ¾ÑÑ ÑÐµÐ»ÐµÐ³ÑÐ°Ð¼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9" b="8569"/>
          <a:stretch/>
        </p:blipFill>
        <p:spPr bwMode="auto">
          <a:xfrm>
            <a:off x="7753806" y="1499275"/>
            <a:ext cx="3776647" cy="18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3221" y="3530431"/>
            <a:ext cx="6421950" cy="617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13" dirty="0" err="1"/>
              <a:t>Global</a:t>
            </a:r>
            <a:r>
              <a:rPr lang="ru-RU" sz="3413" dirty="0"/>
              <a:t> </a:t>
            </a:r>
            <a:r>
              <a:rPr lang="ru-RU" sz="3413" dirty="0" err="1"/>
              <a:t>Innovative</a:t>
            </a:r>
            <a:r>
              <a:rPr lang="ru-RU" sz="3413" dirty="0"/>
              <a:t> </a:t>
            </a:r>
            <a:r>
              <a:rPr lang="ru-RU" sz="3413" dirty="0" err="1"/>
              <a:t>Online</a:t>
            </a:r>
            <a:r>
              <a:rPr lang="ru-RU" sz="3413" dirty="0"/>
              <a:t> </a:t>
            </a:r>
            <a:r>
              <a:rPr lang="ru-RU" sz="3413" dirty="0" err="1"/>
              <a:t>School</a:t>
            </a:r>
            <a:endParaRPr lang="ru-RU" sz="3413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48680" y="3530424"/>
            <a:ext cx="4129656" cy="617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13" dirty="0" err="1"/>
              <a:t>Gl</a:t>
            </a:r>
            <a:r>
              <a:rPr lang="en-US" sz="3413" dirty="0"/>
              <a:t>OS: </a:t>
            </a:r>
            <a:r>
              <a:rPr lang="ru-RU" sz="3413" dirty="0"/>
              <a:t>образование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77755" b="27056"/>
          <a:stretch/>
        </p:blipFill>
        <p:spPr>
          <a:xfrm>
            <a:off x="1105145" y="4357334"/>
            <a:ext cx="3186378" cy="4710872"/>
          </a:xfrm>
          <a:prstGeom prst="rect">
            <a:avLst/>
          </a:prstGeom>
        </p:spPr>
      </p:pic>
      <p:pic>
        <p:nvPicPr>
          <p:cNvPr id="1030" name="Picture 6" descr="ÐÐ°ÑÑÐ¸Ð½ÐºÐ¸ Ð¿Ð¾ Ð·Ð°Ð¿ÑÐ¾ÑÑ faceboo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23" y="1639666"/>
            <a:ext cx="3354822" cy="188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260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45295" y="187525"/>
            <a:ext cx="7933006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en-US" sz="768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r>
              <a:rPr lang="en-US" sz="768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ioschool.com.ua</a:t>
            </a:r>
            <a:endParaRPr lang="ru-RU" sz="768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130" t="22411" r="8535" b="5446"/>
          <a:stretch/>
        </p:blipFill>
        <p:spPr>
          <a:xfrm>
            <a:off x="25756" y="2470912"/>
            <a:ext cx="12979044" cy="624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66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creen Shot 2019-03-13 at 16.01.08.png" descr="Screen Shot 2019-03-13 at 16.01.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7290" y="-97327"/>
            <a:ext cx="17377261" cy="974822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Rectangle"/>
          <p:cNvSpPr/>
          <p:nvPr/>
        </p:nvSpPr>
        <p:spPr>
          <a:xfrm>
            <a:off x="3051835" y="3556858"/>
            <a:ext cx="6602547" cy="4278513"/>
          </a:xfrm>
          <a:prstGeom prst="rect">
            <a:avLst/>
          </a:prstGeom>
          <a:solidFill>
            <a:srgbClr val="401C9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8" name="Пишіть, дзвоніть, надсилайте листівки!"/>
          <p:cNvSpPr txBox="1"/>
          <p:nvPr/>
        </p:nvSpPr>
        <p:spPr>
          <a:xfrm>
            <a:off x="59931" y="2230240"/>
            <a:ext cx="1288493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rgbClr val="FF72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6000" dirty="0" err="1"/>
              <a:t>Пишіть</a:t>
            </a:r>
            <a:r>
              <a:rPr sz="6000" dirty="0"/>
              <a:t>, </a:t>
            </a:r>
            <a:r>
              <a:rPr sz="6000" dirty="0" err="1"/>
              <a:t>дзвоніть</a:t>
            </a:r>
            <a:r>
              <a:rPr sz="6000" dirty="0"/>
              <a:t>, </a:t>
            </a:r>
            <a:r>
              <a:rPr sz="6000" dirty="0" err="1"/>
              <a:t>надсилайте</a:t>
            </a:r>
            <a:r>
              <a:rPr sz="6000" dirty="0"/>
              <a:t> </a:t>
            </a:r>
            <a:r>
              <a:rPr sz="6000" dirty="0" err="1"/>
              <a:t>листівки</a:t>
            </a:r>
            <a:r>
              <a:rPr sz="6000" dirty="0"/>
              <a:t>!</a:t>
            </a:r>
          </a:p>
        </p:txBody>
      </p:sp>
      <p:sp>
        <p:nvSpPr>
          <p:cNvPr id="199" name="Наталія Лимонова…"/>
          <p:cNvSpPr txBox="1"/>
          <p:nvPr/>
        </p:nvSpPr>
        <p:spPr>
          <a:xfrm>
            <a:off x="2736261" y="4011400"/>
            <a:ext cx="7130158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4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 dirty="0" err="1"/>
              <a:t>Наталія</a:t>
            </a:r>
            <a:r>
              <a:rPr sz="5400" dirty="0"/>
              <a:t> </a:t>
            </a:r>
            <a:r>
              <a:rPr sz="5400" dirty="0" err="1"/>
              <a:t>Лимонова</a:t>
            </a:r>
            <a:r>
              <a:rPr sz="5400" dirty="0"/>
              <a:t> </a:t>
            </a:r>
          </a:p>
          <a:p>
            <a:pPr defTabSz="457200">
              <a:defRPr sz="39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sz="5400" dirty="0"/>
          </a:p>
          <a:p>
            <a:pPr defTabSz="457200">
              <a:defRPr sz="42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 dirty="0"/>
              <a:t>limonovanb@gmail.com </a:t>
            </a:r>
          </a:p>
          <a:p>
            <a:pPr defTabSz="457200">
              <a:defRPr sz="42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 dirty="0"/>
              <a:t>+380 (067) 62 000 44</a:t>
            </a:r>
          </a:p>
        </p:txBody>
      </p:sp>
      <p:sp>
        <p:nvSpPr>
          <p:cNvPr id="200" name="gioschool.com"/>
          <p:cNvSpPr txBox="1"/>
          <p:nvPr/>
        </p:nvSpPr>
        <p:spPr>
          <a:xfrm>
            <a:off x="3999429" y="8136070"/>
            <a:ext cx="460382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FF72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6000" dirty="0"/>
              <a:t>gioschool.com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0810.483x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68" y="186963"/>
            <a:ext cx="9516731" cy="6856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548" y="3220700"/>
            <a:ext cx="31061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  <a:latin typeface="Helvetica"/>
                <a:cs typeface="Helvetica"/>
              </a:rPr>
              <a:t>Кожен 2 (!) школяр</a:t>
            </a:r>
            <a:r>
              <a:rPr lang="uk-UA" sz="3200" b="1" dirty="0">
                <a:solidFill>
                  <a:srgbClr val="E2177A"/>
                </a:solidFill>
                <a:latin typeface="Helvetica"/>
                <a:cs typeface="Helvetica"/>
              </a:rPr>
              <a:t> </a:t>
            </a:r>
            <a:r>
              <a:rPr lang="uk-UA" sz="3200" b="1" dirty="0">
                <a:latin typeface="Helvetica"/>
                <a:cs typeface="Helvetica"/>
              </a:rPr>
              <a:t>в Україні займається додатково з репетиторами після школи</a:t>
            </a:r>
            <a:endParaRPr lang="en-US" sz="32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8277206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75471" y="1"/>
            <a:ext cx="11739154" cy="2504006"/>
          </a:xfrm>
        </p:spPr>
        <p:txBody>
          <a:bodyPr>
            <a:noAutofit/>
          </a:bodyPr>
          <a:lstStyle/>
          <a:p>
            <a:r>
              <a:rPr lang="ru-RU" sz="5400" b="1" dirty="0" err="1">
                <a:solidFill>
                  <a:schemeClr val="accent5"/>
                </a:solidFill>
                <a:latin typeface="Avenir Heavy"/>
                <a:cs typeface="Arial" panose="020B0604020202020204" pitchFamily="34" charset="0"/>
              </a:rPr>
              <a:t>Завдання</a:t>
            </a:r>
            <a:r>
              <a:rPr lang="ru-RU" sz="5400" b="1" dirty="0">
                <a:solidFill>
                  <a:schemeClr val="accent5"/>
                </a:solidFill>
                <a:latin typeface="Avenir Heavy"/>
                <a:cs typeface="Arial" panose="020B0604020202020204" pitchFamily="34" charset="0"/>
              </a:rPr>
              <a:t> перед </a:t>
            </a:r>
            <a:r>
              <a:rPr lang="ru-RU" sz="5400" b="1" dirty="0" err="1">
                <a:solidFill>
                  <a:schemeClr val="accent5"/>
                </a:solidFill>
                <a:latin typeface="Avenir Heavy"/>
                <a:cs typeface="Arial" panose="020B0604020202020204" pitchFamily="34" charset="0"/>
              </a:rPr>
              <a:t>сучасним</a:t>
            </a:r>
            <a:r>
              <a:rPr lang="ru-RU" sz="5400" b="1" dirty="0">
                <a:solidFill>
                  <a:schemeClr val="accent5"/>
                </a:solidFill>
                <a:latin typeface="Avenir Heavy"/>
                <a:cs typeface="Arial" panose="020B0604020202020204" pitchFamily="34" charset="0"/>
              </a:rPr>
              <a:t> </a:t>
            </a:r>
            <a:br>
              <a:rPr lang="ru-RU" sz="5400" b="1" dirty="0">
                <a:solidFill>
                  <a:schemeClr val="accent5"/>
                </a:solidFill>
                <a:latin typeface="Avenir Heavy"/>
                <a:cs typeface="Arial" panose="020B0604020202020204" pitchFamily="34" charset="0"/>
              </a:rPr>
            </a:br>
            <a:r>
              <a:rPr lang="ru-RU" sz="5400" b="1" dirty="0" err="1">
                <a:solidFill>
                  <a:schemeClr val="accent5"/>
                </a:solidFill>
                <a:latin typeface="Avenir Heavy"/>
                <a:cs typeface="Arial" panose="020B0604020202020204" pitchFamily="34" charset="0"/>
              </a:rPr>
              <a:t>вчителем</a:t>
            </a:r>
            <a:endParaRPr lang="ru-RU" sz="5400" b="1" dirty="0">
              <a:solidFill>
                <a:schemeClr val="accent5"/>
              </a:solidFill>
              <a:latin typeface="Avenir Heavy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2540" y="2808306"/>
            <a:ext cx="11216640" cy="5509814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Дати знання з предмету</a:t>
            </a:r>
          </a:p>
          <a:p>
            <a:r>
              <a:rPr lang="uk-UA" dirty="0"/>
              <a:t>Показати, де знання, що учень здобув, використовуються у житті</a:t>
            </a:r>
          </a:p>
          <a:p>
            <a:r>
              <a:rPr lang="uk-UA" dirty="0"/>
              <a:t>Показати міжпредметні зв</a:t>
            </a:r>
            <a:r>
              <a:rPr lang="en-US" dirty="0"/>
              <a:t>’</a:t>
            </a:r>
            <a:r>
              <a:rPr lang="uk-UA" dirty="0" err="1"/>
              <a:t>язки</a:t>
            </a:r>
            <a:r>
              <a:rPr lang="uk-UA" dirty="0"/>
              <a:t> з іншими предметами</a:t>
            </a:r>
          </a:p>
          <a:p>
            <a:r>
              <a:rPr lang="uk-UA" dirty="0"/>
              <a:t>Сприяти формуванню цінностей</a:t>
            </a:r>
            <a:r>
              <a:rPr lang="en-US" dirty="0"/>
              <a:t> </a:t>
            </a:r>
            <a:r>
              <a:rPr lang="uk-UA" dirty="0"/>
              <a:t>учнів</a:t>
            </a:r>
          </a:p>
          <a:p>
            <a:r>
              <a:rPr lang="uk-UA" dirty="0"/>
              <a:t>Створити сприятливу атмосферу для формування ключових </a:t>
            </a:r>
            <a:r>
              <a:rPr lang="uk-UA" dirty="0" err="1"/>
              <a:t>компетентностей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9088487" y="216620"/>
            <a:ext cx="3719563" cy="4725205"/>
            <a:chOff x="6390342" y="152310"/>
            <a:chExt cx="2615318" cy="3625713"/>
          </a:xfrm>
        </p:grpSpPr>
        <p:pic>
          <p:nvPicPr>
            <p:cNvPr id="1026" name="Picture 2" descr="Ð ÐµÐ·ÑÐ»ÑÑÐ°Ñ Ð¿Ð¾ÑÑÐºÑ Ð·Ð¾Ð±ÑÐ°Ð¶ÐµÐ½Ñ Ð·Ð° Ð·Ð°Ð¿Ð¸ÑÐ¾Ð¼ &quot;ÑÐ°Ñ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0342" y="152310"/>
              <a:ext cx="2615318" cy="1467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Стрелка вниз 3"/>
            <p:cNvSpPr/>
            <p:nvPr/>
          </p:nvSpPr>
          <p:spPr>
            <a:xfrm>
              <a:off x="7451589" y="1619795"/>
              <a:ext cx="1097280" cy="21582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533" dirty="0"/>
                <a:t>t</a:t>
              </a:r>
              <a:endParaRPr lang="ru-RU" sz="8533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5290859" y="8147645"/>
            <a:ext cx="7573933" cy="1485535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/>
            <a:r>
              <a:rPr lang="uk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Інтенсифікація навчального</a:t>
            </a:r>
          </a:p>
          <a:p>
            <a:pPr algn="ctr"/>
            <a:r>
              <a:rPr lang="uk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процесу</a:t>
            </a:r>
            <a:endParaRPr lang="ru-RU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75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2093" y="6705614"/>
            <a:ext cx="10645358" cy="1885245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tx1"/>
                </a:solidFill>
              </a:rPr>
              <a:t>Де брати контент?</a:t>
            </a:r>
            <a:br>
              <a:rPr lang="uk-UA" sz="4800" b="1" dirty="0">
                <a:solidFill>
                  <a:schemeClr val="tx1"/>
                </a:solidFill>
              </a:rPr>
            </a:br>
            <a:r>
              <a:rPr lang="uk-UA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Яким йому бути?</a:t>
            </a:r>
            <a:br>
              <a:rPr lang="uk-UA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 брати час на його створення?</a:t>
            </a:r>
            <a:br>
              <a:rPr lang="uk-UA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 його розміщувати?</a:t>
            </a:r>
            <a:endParaRPr lang="ru-RU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Ð ÐµÐ·ÑÐ»ÑÑÐ°Ñ Ð¿Ð¾ÑÑÐºÑ Ð·Ð¾Ð±ÑÐ°Ð¶ÐµÐ½Ñ Ð·Ð° Ð·Ð°Ð¿Ð¸ÑÐ¾Ð¼ &quot;Ð²Ð¾Ð¿ÑÐ¾ÑÑ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092" y="0"/>
            <a:ext cx="10295467" cy="551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691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rocket.png" descr="rocke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00000">
            <a:off x="9508091" y="431437"/>
            <a:ext cx="4023369" cy="4023369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Змішане навчання і перевернутий клас"/>
          <p:cNvSpPr txBox="1"/>
          <p:nvPr/>
        </p:nvSpPr>
        <p:spPr>
          <a:xfrm>
            <a:off x="1258132" y="1613263"/>
            <a:ext cx="10327295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b="1" dirty="0" err="1">
                <a:solidFill>
                  <a:schemeClr val="accent5"/>
                </a:solidFill>
              </a:rPr>
              <a:t>Змішане</a:t>
            </a:r>
            <a:r>
              <a:rPr b="1" dirty="0">
                <a:solidFill>
                  <a:schemeClr val="accent5"/>
                </a:solidFill>
              </a:rPr>
              <a:t> </a:t>
            </a:r>
            <a:r>
              <a:rPr b="1" dirty="0" err="1">
                <a:solidFill>
                  <a:schemeClr val="accent5"/>
                </a:solidFill>
              </a:rPr>
              <a:t>навчання</a:t>
            </a:r>
            <a:r>
              <a:rPr b="1" dirty="0">
                <a:solidFill>
                  <a:schemeClr val="accent5"/>
                </a:solidFill>
              </a:rPr>
              <a:t> і </a:t>
            </a:r>
            <a:r>
              <a:rPr b="1" dirty="0" err="1">
                <a:solidFill>
                  <a:schemeClr val="accent5"/>
                </a:solidFill>
              </a:rPr>
              <a:t>перевернутий</a:t>
            </a:r>
            <a:r>
              <a:rPr b="1" dirty="0">
                <a:solidFill>
                  <a:schemeClr val="accent5"/>
                </a:solidFill>
              </a:rPr>
              <a:t> </a:t>
            </a:r>
            <a:r>
              <a:rPr b="1" dirty="0" err="1">
                <a:solidFill>
                  <a:schemeClr val="accent5"/>
                </a:solidFill>
              </a:rPr>
              <a:t>клас</a:t>
            </a:r>
            <a:endParaRPr b="1" dirty="0">
              <a:solidFill>
                <a:schemeClr val="accent5"/>
              </a:solidFill>
            </a:endParaRPr>
          </a:p>
        </p:txBody>
      </p:sp>
      <p:pic>
        <p:nvPicPr>
          <p:cNvPr id="130" name="Bazova Matematyka 1.png" descr="Bazova Matematyka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96" y="4994810"/>
            <a:ext cx="3659586" cy="378577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Традиційне навчання"/>
          <p:cNvSpPr txBox="1"/>
          <p:nvPr/>
        </p:nvSpPr>
        <p:spPr>
          <a:xfrm>
            <a:off x="454562" y="5153641"/>
            <a:ext cx="355065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sz="4800" b="1" dirty="0" err="1"/>
              <a:t>Традиційне</a:t>
            </a:r>
            <a:r>
              <a:rPr sz="4800" b="1" dirty="0"/>
              <a:t> </a:t>
            </a:r>
            <a:r>
              <a:rPr sz="4800" b="1" dirty="0" err="1"/>
              <a:t>навчання</a:t>
            </a:r>
            <a:endParaRPr sz="4800" b="1" dirty="0"/>
          </a:p>
        </p:txBody>
      </p:sp>
      <p:sp>
        <p:nvSpPr>
          <p:cNvPr id="132" name="Line"/>
          <p:cNvSpPr/>
          <p:nvPr/>
        </p:nvSpPr>
        <p:spPr>
          <a:xfrm>
            <a:off x="2280688" y="4004468"/>
            <a:ext cx="1" cy="7638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3" name="Line"/>
          <p:cNvSpPr/>
          <p:nvPr/>
        </p:nvSpPr>
        <p:spPr>
          <a:xfrm>
            <a:off x="2285994" y="4016204"/>
            <a:ext cx="816263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4" name="Line"/>
          <p:cNvSpPr/>
          <p:nvPr/>
        </p:nvSpPr>
        <p:spPr>
          <a:xfrm>
            <a:off x="6367313" y="4011476"/>
            <a:ext cx="1" cy="77523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5" name="Bazova Matematyka 2.png" descr="Bazova Matematyka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520" y="4994810"/>
            <a:ext cx="3659586" cy="3785779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Онлайн навчання"/>
          <p:cNvSpPr txBox="1"/>
          <p:nvPr/>
        </p:nvSpPr>
        <p:spPr>
          <a:xfrm>
            <a:off x="4646453" y="5199807"/>
            <a:ext cx="3550653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b="1" dirty="0" err="1"/>
              <a:t>Онлайн</a:t>
            </a:r>
            <a:r>
              <a:rPr b="1" dirty="0"/>
              <a:t> </a:t>
            </a:r>
            <a:r>
              <a:rPr b="1" dirty="0" err="1"/>
              <a:t>навчання</a:t>
            </a:r>
            <a:endParaRPr b="1" dirty="0"/>
          </a:p>
        </p:txBody>
      </p:sp>
      <p:pic>
        <p:nvPicPr>
          <p:cNvPr id="137" name="Bazova Matematyka 3.png" descr="Bazova Matematyka 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4944" y="4994810"/>
            <a:ext cx="3659587" cy="3785779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Line"/>
          <p:cNvSpPr/>
          <p:nvPr/>
        </p:nvSpPr>
        <p:spPr>
          <a:xfrm>
            <a:off x="10453937" y="4004468"/>
            <a:ext cx="1" cy="7638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Самостійна робота…"/>
          <p:cNvSpPr txBox="1"/>
          <p:nvPr/>
        </p:nvSpPr>
        <p:spPr>
          <a:xfrm>
            <a:off x="8729411" y="5139909"/>
            <a:ext cx="3550653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5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4800" b="1" dirty="0" err="1"/>
              <a:t>Самостійна</a:t>
            </a:r>
            <a:r>
              <a:rPr sz="4800" b="1" dirty="0"/>
              <a:t> </a:t>
            </a:r>
            <a:r>
              <a:rPr sz="4800" b="1" dirty="0" err="1"/>
              <a:t>робота</a:t>
            </a:r>
            <a:r>
              <a:rPr sz="4800" b="1" dirty="0"/>
              <a:t> </a:t>
            </a:r>
          </a:p>
          <a:p>
            <a:pPr>
              <a:defRPr sz="45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4800" b="1" dirty="0" err="1"/>
              <a:t>учня</a:t>
            </a:r>
            <a:endParaRPr sz="4800" b="1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Готовий продукт"/>
          <p:cNvSpPr txBox="1"/>
          <p:nvPr/>
        </p:nvSpPr>
        <p:spPr>
          <a:xfrm>
            <a:off x="1186353" y="402223"/>
            <a:ext cx="1016605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uk-UA" b="1" dirty="0">
                <a:solidFill>
                  <a:schemeClr val="accent5"/>
                </a:solidFill>
              </a:rPr>
              <a:t>Онлайн платформа </a:t>
            </a:r>
            <a:r>
              <a:rPr lang="en-US" b="1" dirty="0">
                <a:solidFill>
                  <a:schemeClr val="accent5"/>
                </a:solidFill>
              </a:rPr>
              <a:t>GIOS</a:t>
            </a:r>
            <a:endParaRPr b="1" dirty="0">
              <a:solidFill>
                <a:schemeClr val="accent5"/>
              </a:solidFill>
            </a:endParaRPr>
          </a:p>
        </p:txBody>
      </p:sp>
      <p:pic>
        <p:nvPicPr>
          <p:cNvPr id="142" name="Screen Shot 2019-03-14 at 21.39.24.png" descr="Screen Shot 2019-03-14 at 21.39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5" y="2156591"/>
            <a:ext cx="13007050" cy="7605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creen Shot 2019-03-13 at 17.29.26.png" descr="Screen Shot 2019-03-13 at 17.29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30" y="936326"/>
            <a:ext cx="2431700" cy="1902217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Єдина платформа…"/>
          <p:cNvSpPr txBox="1"/>
          <p:nvPr/>
        </p:nvSpPr>
        <p:spPr>
          <a:xfrm>
            <a:off x="608887" y="2999546"/>
            <a:ext cx="3317316" cy="1833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4500"/>
              </a:lnSpc>
              <a:defRPr sz="3800" b="1">
                <a:latin typeface="+mn-lt"/>
                <a:ea typeface="+mn-ea"/>
                <a:cs typeface="+mn-cs"/>
                <a:sym typeface="Helvetica"/>
              </a:defRPr>
            </a:pPr>
            <a:r>
              <a:rPr lang="uk-UA" dirty="0"/>
              <a:t>Комплексна</a:t>
            </a:r>
            <a:r>
              <a:rPr dirty="0"/>
              <a:t> </a:t>
            </a:r>
            <a:r>
              <a:rPr dirty="0" err="1"/>
              <a:t>онлайн-платформа</a:t>
            </a:r>
            <a:r>
              <a:rPr b="0" dirty="0"/>
              <a:t> </a:t>
            </a:r>
          </a:p>
        </p:txBody>
      </p:sp>
      <p:pic>
        <p:nvPicPr>
          <p:cNvPr id="146" name="Screen Shot 2019-03-13 at 17.29.35.png" descr="Screen Shot 2019-03-13 at 17.29.3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778" y="1011161"/>
            <a:ext cx="2206146" cy="1752546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Актуальна шкільна програма, поглиблені знання, система-тренажер підготовки до іспитів (ЗНО, ДПА)"/>
          <p:cNvSpPr txBox="1"/>
          <p:nvPr/>
        </p:nvSpPr>
        <p:spPr>
          <a:xfrm>
            <a:off x="4661778" y="3039707"/>
            <a:ext cx="3201030" cy="1741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4300"/>
              </a:lnSpc>
              <a:defRPr sz="38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 err="1"/>
              <a:t>Актуальна</a:t>
            </a:r>
            <a:r>
              <a:rPr dirty="0"/>
              <a:t> </a:t>
            </a:r>
            <a:r>
              <a:rPr dirty="0" err="1"/>
              <a:t>шкільна</a:t>
            </a:r>
            <a:r>
              <a:rPr dirty="0"/>
              <a:t> </a:t>
            </a:r>
            <a:r>
              <a:rPr dirty="0" err="1"/>
              <a:t>програма</a:t>
            </a:r>
            <a:endParaRPr dirty="0"/>
          </a:p>
        </p:txBody>
      </p:sp>
      <p:pic>
        <p:nvPicPr>
          <p:cNvPr id="148" name="Screen Shot 2019-03-13 at 17.29.44.png" descr="Screen Shot 2019-03-13 at 17.29.44.png"/>
          <p:cNvPicPr>
            <a:picLocks noChangeAspect="1"/>
          </p:cNvPicPr>
          <p:nvPr/>
        </p:nvPicPr>
        <p:blipFill>
          <a:blip r:embed="rId4"/>
          <a:srcRect b="12172"/>
          <a:stretch>
            <a:fillRect/>
          </a:stretch>
        </p:blipFill>
        <p:spPr>
          <a:xfrm>
            <a:off x="9164926" y="1031970"/>
            <a:ext cx="2013078" cy="1710999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Навчання в ігровій формі, завдання з життя, інтерактивні тести з підказками і заохоченнями"/>
          <p:cNvSpPr txBox="1"/>
          <p:nvPr/>
        </p:nvSpPr>
        <p:spPr>
          <a:xfrm>
            <a:off x="8598383" y="3007957"/>
            <a:ext cx="3627208" cy="1195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4300"/>
              </a:lnSpc>
              <a:defRPr sz="38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Навчання в ігровій формі</a:t>
            </a:r>
          </a:p>
        </p:txBody>
      </p:sp>
      <p:pic>
        <p:nvPicPr>
          <p:cNvPr id="150" name="Screen Shot 2019-03-13 at 17.30.04.png" descr="Screen Shot 2019-03-13 at 17.30.0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046" y="5422827"/>
            <a:ext cx="1517668" cy="1537637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Соціальний ефект…"/>
          <p:cNvSpPr txBox="1"/>
          <p:nvPr/>
        </p:nvSpPr>
        <p:spPr>
          <a:xfrm>
            <a:off x="548166" y="7939784"/>
            <a:ext cx="2933801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4300"/>
              </a:lnSpc>
              <a:defRPr sz="38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uk-UA" dirty="0"/>
              <a:t>Гриф МОН</a:t>
            </a:r>
            <a:endParaRPr dirty="0"/>
          </a:p>
        </p:txBody>
      </p:sp>
      <p:pic>
        <p:nvPicPr>
          <p:cNvPr id="152" name="Screen Shot 2019-03-13 at 17.29.57.png" descr="Screen Shot 2019-03-13 at 17.29.5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8476" y="5315372"/>
            <a:ext cx="1892750" cy="1752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Screen Shot 2019-03-13 at 17.29.50.png" descr="Screen Shot 2019-03-13 at 17.29.5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6194" y="5336181"/>
            <a:ext cx="1630415" cy="17109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Висока концентрація знань – річна програма вміщується в 2-3 місяці, додаткові завдання на розвиток критичного мислення"/>
          <p:cNvSpPr txBox="1"/>
          <p:nvPr/>
        </p:nvSpPr>
        <p:spPr>
          <a:xfrm>
            <a:off x="4256271" y="7395963"/>
            <a:ext cx="3722391" cy="1741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4300"/>
              </a:lnSpc>
              <a:defRPr sz="38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 err="1"/>
              <a:t>Інтенсифікація</a:t>
            </a:r>
            <a:r>
              <a:rPr dirty="0"/>
              <a:t> </a:t>
            </a:r>
            <a:r>
              <a:rPr dirty="0" err="1"/>
              <a:t>навчального</a:t>
            </a:r>
            <a:r>
              <a:rPr dirty="0"/>
              <a:t> </a:t>
            </a:r>
            <a:r>
              <a:rPr dirty="0" err="1"/>
              <a:t>процесу</a:t>
            </a:r>
            <a:endParaRPr dirty="0"/>
          </a:p>
        </p:txBody>
      </p:sp>
      <p:sp>
        <p:nvSpPr>
          <p:cNvPr id="155" name="Реферальна програма рекомендуйте платформу батькам і учням, отримуйте винагороду за кожну покупку"/>
          <p:cNvSpPr txBox="1"/>
          <p:nvPr/>
        </p:nvSpPr>
        <p:spPr>
          <a:xfrm>
            <a:off x="8657782" y="7417764"/>
            <a:ext cx="3508411" cy="1195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4300"/>
              </a:lnSpc>
              <a:defRPr sz="38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Реферальна програма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18279</TotalTime>
  <Words>360</Words>
  <Application>Microsoft Office PowerPoint</Application>
  <PresentationFormat>Произвольный</PresentationFormat>
  <Paragraphs>100</Paragraphs>
  <Slides>32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4" baseType="lpstr">
      <vt:lpstr>Arial</vt:lpstr>
      <vt:lpstr>Avenir Book</vt:lpstr>
      <vt:lpstr>Avenir Heavy</vt:lpstr>
      <vt:lpstr>Avenir Roman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Wingdings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Завдання перед сучасним  вчителем</vt:lpstr>
      <vt:lpstr>Де брати контент? Яким йому бути? Де брати час на його створення? Де його розміщувати?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Завдання на відповідність</vt:lpstr>
      <vt:lpstr>Завдання на  встановлення правильного порядку дій</vt:lpstr>
      <vt:lpstr>Завдання на  знаходження помилки</vt:lpstr>
      <vt:lpstr>Завдання на введення відповіді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Статистики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Майбутнє</vt:lpstr>
      <vt:lpstr>Приєднуйтесь!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NL</dc:creator>
  <cp:lastModifiedBy>NL</cp:lastModifiedBy>
  <cp:revision>20</cp:revision>
  <dcterms:modified xsi:type="dcterms:W3CDTF">2019-09-13T19:38:01Z</dcterms:modified>
</cp:coreProperties>
</file>