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302" r:id="rId5"/>
    <p:sldId id="289" r:id="rId6"/>
    <p:sldId id="303" r:id="rId7"/>
    <p:sldId id="291" r:id="rId8"/>
    <p:sldId id="304" r:id="rId9"/>
    <p:sldId id="293" r:id="rId10"/>
    <p:sldId id="305" r:id="rId11"/>
    <p:sldId id="295" r:id="rId12"/>
    <p:sldId id="306" r:id="rId13"/>
    <p:sldId id="297" r:id="rId14"/>
    <p:sldId id="307" r:id="rId15"/>
    <p:sldId id="299" r:id="rId16"/>
    <p:sldId id="308" r:id="rId17"/>
    <p:sldId id="309" r:id="rId18"/>
    <p:sldId id="301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9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080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2693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0443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3220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38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7141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665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15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7914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7586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8926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162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0299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286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Когда большая часть Европы была охвачена чумой </a:t>
            </a:r>
            <a:r>
              <a:rPr lang="ru-RU" sz="6000" dirty="0" smtClean="0">
                <a:latin typeface="Corbel" panose="020B0503020204020204" pitchFamily="34" charset="0"/>
              </a:rPr>
              <a:t>из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 </a:t>
            </a:r>
            <a:r>
              <a:rPr lang="ru-RU" sz="6000" dirty="0">
                <a:latin typeface="Corbel" panose="020B0503020204020204" pitchFamily="34" charset="0"/>
              </a:rPr>
              <a:t>плохой санитарии, в России были единичные </a:t>
            </a:r>
            <a:r>
              <a:rPr lang="ru-RU" sz="6000" dirty="0" smtClean="0">
                <a:latin typeface="Corbel" panose="020B0503020204020204" pitchFamily="34" charset="0"/>
              </a:rPr>
              <a:t>случаи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заболевания</a:t>
            </a:r>
            <a:r>
              <a:rPr lang="ru-RU" sz="6000" dirty="0">
                <a:latin typeface="Corbel" panose="020B0503020204020204" pitchFamily="34" charset="0"/>
              </a:rPr>
              <a:t>. Дело в том, что в России была </a:t>
            </a:r>
            <a:r>
              <a:rPr lang="ru-RU" sz="6000" dirty="0" smtClean="0">
                <a:latin typeface="Corbel" panose="020B0503020204020204" pitchFamily="34" charset="0"/>
              </a:rPr>
              <a:t>традиция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каждую </a:t>
            </a:r>
            <a:r>
              <a:rPr lang="ru-RU" sz="6000" dirty="0">
                <a:latin typeface="Corbel" panose="020B0503020204020204" pitchFamily="34" charset="0"/>
              </a:rPr>
              <a:t>неделю…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</a:t>
            </a:r>
            <a:r>
              <a:rPr lang="ru-RU" sz="6000" b="1" dirty="0">
                <a:latin typeface="Corbel" panose="020B0503020204020204" pitchFamily="34" charset="0"/>
              </a:rPr>
              <a:t>делать?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553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Юго-Восточной Азии часто случаются наводнения. </a:t>
            </a:r>
            <a:r>
              <a:rPr lang="ru-RU" sz="6000" dirty="0" smtClean="0">
                <a:latin typeface="Corbel" panose="020B0503020204020204" pitchFamily="34" charset="0"/>
              </a:rPr>
              <a:t>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Средние века из-за низкого числа туалетов </a:t>
            </a:r>
            <a:r>
              <a:rPr lang="ru-RU" sz="6000" dirty="0" smtClean="0">
                <a:latin typeface="Corbel" panose="020B0503020204020204" pitchFamily="34" charset="0"/>
              </a:rPr>
              <a:t>в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населённых </a:t>
            </a:r>
            <a:r>
              <a:rPr lang="ru-RU" sz="6000" dirty="0">
                <a:latin typeface="Corbel" panose="020B0503020204020204" pitchFamily="34" charset="0"/>
              </a:rPr>
              <a:t>пунктах можно было увидеть </a:t>
            </a:r>
            <a:r>
              <a:rPr lang="ru-RU" sz="6000" dirty="0" smtClean="0">
                <a:latin typeface="Corbel" panose="020B0503020204020204" pitchFamily="34" charset="0"/>
              </a:rPr>
              <a:t>отходы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жизнедеятельности </a:t>
            </a:r>
            <a:r>
              <a:rPr lang="ru-RU" sz="6000" dirty="0">
                <a:latin typeface="Corbel" panose="020B0503020204020204" pitchFamily="34" charset="0"/>
              </a:rPr>
              <a:t>человека прямо на </a:t>
            </a:r>
            <a:r>
              <a:rPr lang="ru-RU" sz="6000" dirty="0" smtClean="0">
                <a:latin typeface="Corbel" panose="020B0503020204020204" pitchFamily="34" charset="0"/>
              </a:rPr>
              <a:t>улицах.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Поэтому </a:t>
            </a:r>
            <a:r>
              <a:rPr lang="ru-RU" sz="6000" dirty="0">
                <a:latin typeface="Corbel" panose="020B0503020204020204" pitchFamily="34" charset="0"/>
              </a:rPr>
              <a:t>там с детства учились использовать…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В Юго-Восточной Азии часто случаются наводнения. </a:t>
            </a:r>
            <a:r>
              <a:rPr lang="ru-RU" sz="6000" dirty="0" smtClean="0">
                <a:latin typeface="Corbel" panose="020B0503020204020204" pitchFamily="34" charset="0"/>
              </a:rPr>
              <a:t>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в </a:t>
            </a:r>
            <a:r>
              <a:rPr lang="ru-RU" sz="6000" dirty="0">
                <a:latin typeface="Corbel" panose="020B0503020204020204" pitchFamily="34" charset="0"/>
              </a:rPr>
              <a:t>Средние века из-за низкого числа туалетов </a:t>
            </a:r>
            <a:r>
              <a:rPr lang="ru-RU" sz="6000" dirty="0" smtClean="0">
                <a:latin typeface="Corbel" panose="020B0503020204020204" pitchFamily="34" charset="0"/>
              </a:rPr>
              <a:t>в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населённых </a:t>
            </a:r>
            <a:r>
              <a:rPr lang="ru-RU" sz="6000" dirty="0">
                <a:latin typeface="Corbel" panose="020B0503020204020204" pitchFamily="34" charset="0"/>
              </a:rPr>
              <a:t>пунктах можно было увидеть </a:t>
            </a:r>
            <a:r>
              <a:rPr lang="ru-RU" sz="6000" dirty="0" smtClean="0">
                <a:latin typeface="Corbel" panose="020B0503020204020204" pitchFamily="34" charset="0"/>
              </a:rPr>
              <a:t>отходы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жизнедеятельности </a:t>
            </a:r>
            <a:r>
              <a:rPr lang="ru-RU" sz="6000" dirty="0">
                <a:latin typeface="Corbel" panose="020B0503020204020204" pitchFamily="34" charset="0"/>
              </a:rPr>
              <a:t>человека прямо на </a:t>
            </a:r>
            <a:r>
              <a:rPr lang="ru-RU" sz="6000" dirty="0" smtClean="0">
                <a:latin typeface="Corbel" panose="020B0503020204020204" pitchFamily="34" charset="0"/>
              </a:rPr>
              <a:t>улицах.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Поэтому </a:t>
            </a:r>
            <a:r>
              <a:rPr lang="ru-RU" sz="6000" dirty="0">
                <a:latin typeface="Corbel" panose="020B0503020204020204" pitchFamily="34" charset="0"/>
              </a:rPr>
              <a:t>там с детства учились использовать…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0567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статье «Радио «Свобода» об открытии </a:t>
            </a:r>
            <a:r>
              <a:rPr lang="ru-RU" sz="6600" dirty="0" smtClean="0">
                <a:latin typeface="Corbel" panose="020B0503020204020204" pitchFamily="34" charset="0"/>
              </a:rPr>
              <a:t>границ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после </a:t>
            </a:r>
            <a:r>
              <a:rPr lang="ru-RU" sz="6600" dirty="0">
                <a:latin typeface="Corbel" panose="020B0503020204020204" pitchFamily="34" charset="0"/>
              </a:rPr>
              <a:t>пандемии COVID-19 есть фотография </a:t>
            </a:r>
            <a:r>
              <a:rPr lang="ru-RU" sz="6600" dirty="0" smtClean="0">
                <a:latin typeface="Corbel" panose="020B0503020204020204" pitchFamily="34" charset="0"/>
              </a:rPr>
              <a:t>лужи,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которой отражается памятник архитектуры.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прохожий </a:t>
            </a:r>
            <a:r>
              <a:rPr lang="ru-RU" sz="6600" b="1" dirty="0">
                <a:latin typeface="Corbel" panose="020B0503020204020204" pitchFamily="34" charset="0"/>
              </a:rPr>
              <a:t>выбросил в лужу?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2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</a:t>
            </a: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  </a:t>
            </a:r>
            <a:r>
              <a:rPr lang="en-US" sz="6000" i="0" u="none" strike="noStrike" cap="none" dirty="0" smtClean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В статье «Радио «Свобода» об открытии </a:t>
            </a:r>
            <a:r>
              <a:rPr lang="ru-RU" sz="6600" dirty="0" smtClean="0">
                <a:latin typeface="Corbel" panose="020B0503020204020204" pitchFamily="34" charset="0"/>
              </a:rPr>
              <a:t>границ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после </a:t>
            </a:r>
            <a:r>
              <a:rPr lang="ru-RU" sz="6600" dirty="0">
                <a:latin typeface="Corbel" panose="020B0503020204020204" pitchFamily="34" charset="0"/>
              </a:rPr>
              <a:t>пандемии COVID-19 есть фотография </a:t>
            </a:r>
            <a:r>
              <a:rPr lang="ru-RU" sz="6600" dirty="0" smtClean="0">
                <a:latin typeface="Corbel" panose="020B0503020204020204" pitchFamily="34" charset="0"/>
              </a:rPr>
              <a:t>лужи,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которой отражается памятник архитектуры.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endParaRPr lang="ro-MD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Что</a:t>
            </a:r>
            <a:r>
              <a:rPr lang="ro-MD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прохожий </a:t>
            </a:r>
            <a:r>
              <a:rPr lang="ru-RU" sz="6600" b="1" dirty="0">
                <a:latin typeface="Corbel" panose="020B0503020204020204" pitchFamily="34" charset="0"/>
              </a:rPr>
              <a:t>выбросил в лужу?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274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На постере, призывающем </a:t>
            </a:r>
            <a:r>
              <a:rPr lang="ru-RU" sz="8000" dirty="0" smtClean="0">
                <a:latin typeface="Corbel" panose="020B0503020204020204" pitchFamily="34" charset="0"/>
              </a:rPr>
              <a:t>экономить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воду</a:t>
            </a:r>
            <a:r>
              <a:rPr lang="ru-RU" sz="8000" dirty="0">
                <a:latin typeface="Corbel" panose="020B0503020204020204" pitchFamily="34" charset="0"/>
              </a:rPr>
              <a:t>, сказано, что петь можно и </a:t>
            </a:r>
            <a:r>
              <a:rPr lang="ru-RU" sz="8000" dirty="0" smtClean="0">
                <a:latin typeface="Corbel" panose="020B0503020204020204" pitchFamily="34" charset="0"/>
              </a:rPr>
              <a:t>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караоке</a:t>
            </a:r>
            <a:r>
              <a:rPr lang="ru-RU" sz="8000" dirty="0">
                <a:latin typeface="Corbel" panose="020B0503020204020204" pitchFamily="34" charset="0"/>
              </a:rPr>
              <a:t>, а не только…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Где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  <a:endParaRPr lang="ru-RU" sz="8000" b="1" dirty="0" smtClean="0">
              <a:solidFill>
                <a:schemeClr val="tx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На постере, призывающем </a:t>
            </a:r>
            <a:r>
              <a:rPr lang="ru-RU" sz="8000" dirty="0" smtClean="0">
                <a:latin typeface="Corbel" panose="020B0503020204020204" pitchFamily="34" charset="0"/>
              </a:rPr>
              <a:t>экономить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воду</a:t>
            </a:r>
            <a:r>
              <a:rPr lang="ru-RU" sz="8000" dirty="0">
                <a:latin typeface="Corbel" panose="020B0503020204020204" pitchFamily="34" charset="0"/>
              </a:rPr>
              <a:t>, сказано, что петь можно и </a:t>
            </a:r>
            <a:r>
              <a:rPr lang="ru-RU" sz="8000" dirty="0" smtClean="0">
                <a:latin typeface="Corbel" panose="020B0503020204020204" pitchFamily="34" charset="0"/>
              </a:rPr>
              <a:t>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караоке</a:t>
            </a:r>
            <a:r>
              <a:rPr lang="ru-RU" sz="8000" dirty="0">
                <a:latin typeface="Corbel" panose="020B0503020204020204" pitchFamily="34" charset="0"/>
              </a:rPr>
              <a:t>, а не только…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Где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  <a:endParaRPr lang="ru-RU" sz="8000" b="1" dirty="0" smtClean="0">
              <a:solidFill>
                <a:schemeClr val="tx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3136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>
                <a:latin typeface="Corbel" panose="020B0503020204020204" pitchFamily="34" charset="0"/>
              </a:rPr>
              <a:t>На постере, призывающем </a:t>
            </a:r>
            <a:r>
              <a:rPr lang="ru-RU" sz="8000" dirty="0" smtClean="0">
                <a:latin typeface="Corbel" panose="020B0503020204020204" pitchFamily="34" charset="0"/>
              </a:rPr>
              <a:t>экономить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воду</a:t>
            </a:r>
            <a:r>
              <a:rPr lang="ru-RU" sz="8000" dirty="0">
                <a:latin typeface="Corbel" panose="020B0503020204020204" pitchFamily="34" charset="0"/>
              </a:rPr>
              <a:t>, сказано, что петь можно и </a:t>
            </a:r>
            <a:r>
              <a:rPr lang="ru-RU" sz="8000" dirty="0" smtClean="0">
                <a:latin typeface="Corbel" panose="020B0503020204020204" pitchFamily="34" charset="0"/>
              </a:rPr>
              <a:t>в</a:t>
            </a:r>
            <a:endParaRPr lang="en-US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караоке</a:t>
            </a:r>
            <a:r>
              <a:rPr lang="ru-RU" sz="8000" dirty="0">
                <a:latin typeface="Corbel" panose="020B0503020204020204" pitchFamily="34" charset="0"/>
              </a:rPr>
              <a:t>, а не только…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Где</a:t>
            </a:r>
            <a:r>
              <a:rPr lang="ru-RU" sz="8000" b="1" dirty="0">
                <a:latin typeface="Corbel" panose="020B0503020204020204" pitchFamily="34" charset="0"/>
              </a:rPr>
              <a:t>? </a:t>
            </a:r>
            <a:endParaRPr lang="ru-RU" sz="8000" b="1" dirty="0" smtClean="0">
              <a:solidFill>
                <a:schemeClr val="tx1"/>
              </a:solidFill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2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271"/>
            <a:ext cx="20116900" cy="35588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79989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1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ЮНИСЕФ </a:t>
            </a:r>
            <a:r>
              <a:rPr lang="ru-RU" sz="7200" dirty="0" smtClean="0">
                <a:latin typeface="Corbel" panose="020B0503020204020204" pitchFamily="34" charset="0"/>
              </a:rPr>
              <a:t>в Швеции </a:t>
            </a:r>
            <a:r>
              <a:rPr lang="ru-RU" sz="7200" dirty="0">
                <a:latin typeface="Corbel" panose="020B0503020204020204" pitchFamily="34" charset="0"/>
              </a:rPr>
              <a:t>опубликовал видео, </a:t>
            </a:r>
            <a:r>
              <a:rPr lang="ru-RU" sz="7200" dirty="0" smtClean="0">
                <a:latin typeface="Corbel" panose="020B0503020204020204" pitchFamily="34" charset="0"/>
              </a:rPr>
              <a:t>где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персонаж </a:t>
            </a:r>
            <a:r>
              <a:rPr lang="ru-RU" sz="7200" dirty="0">
                <a:latin typeface="Corbel" panose="020B0503020204020204" pitchFamily="34" charset="0"/>
              </a:rPr>
              <a:t>в чёрной одежде ходит по берегу </a:t>
            </a:r>
            <a:r>
              <a:rPr lang="ru-RU" sz="7200" dirty="0" smtClean="0">
                <a:latin typeface="Corbel" panose="020B0503020204020204" pitchFamily="34" charset="0"/>
              </a:rPr>
              <a:t>с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невысокой </a:t>
            </a:r>
            <a:r>
              <a:rPr lang="ru-RU" sz="7200" dirty="0">
                <a:latin typeface="Corbel" panose="020B0503020204020204" pitchFamily="34" charset="0"/>
              </a:rPr>
              <a:t>травой. Ролик напоминает, что </a:t>
            </a:r>
            <a:r>
              <a:rPr lang="ru-RU" sz="7200" dirty="0" smtClean="0">
                <a:latin typeface="Corbel" panose="020B0503020204020204" pitchFamily="34" charset="0"/>
              </a:rPr>
              <a:t>от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грязной </a:t>
            </a:r>
            <a:r>
              <a:rPr lang="ru-RU" sz="7200" dirty="0">
                <a:latin typeface="Corbel" panose="020B0503020204020204" pitchFamily="34" charset="0"/>
              </a:rPr>
              <a:t>воды ежедневно погибает 1000 детей.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А </a:t>
            </a:r>
            <a:r>
              <a:rPr lang="ru-RU" sz="7200" b="1" dirty="0">
                <a:latin typeface="Corbel" panose="020B0503020204020204" pitchFamily="34" charset="0"/>
              </a:rPr>
              <a:t>что персонаж держит в руке?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ЮНИСЕФ </a:t>
            </a:r>
            <a:r>
              <a:rPr lang="ru-RU" sz="7200" dirty="0" smtClean="0">
                <a:latin typeface="Corbel" panose="020B0503020204020204" pitchFamily="34" charset="0"/>
              </a:rPr>
              <a:t>в Швеции </a:t>
            </a:r>
            <a:r>
              <a:rPr lang="ru-RU" sz="7200" dirty="0">
                <a:latin typeface="Corbel" panose="020B0503020204020204" pitchFamily="34" charset="0"/>
              </a:rPr>
              <a:t>опубликовал видео, </a:t>
            </a:r>
            <a:r>
              <a:rPr lang="ru-RU" sz="7200" dirty="0" smtClean="0">
                <a:latin typeface="Corbel" panose="020B0503020204020204" pitchFamily="34" charset="0"/>
              </a:rPr>
              <a:t>где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персонаж </a:t>
            </a:r>
            <a:r>
              <a:rPr lang="ru-RU" sz="7200" dirty="0">
                <a:latin typeface="Corbel" panose="020B0503020204020204" pitchFamily="34" charset="0"/>
              </a:rPr>
              <a:t>в чёрной одежде ходит по берегу </a:t>
            </a:r>
            <a:r>
              <a:rPr lang="ru-RU" sz="7200" dirty="0" smtClean="0">
                <a:latin typeface="Corbel" panose="020B0503020204020204" pitchFamily="34" charset="0"/>
              </a:rPr>
              <a:t>с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невысокой </a:t>
            </a:r>
            <a:r>
              <a:rPr lang="ru-RU" sz="7200" dirty="0">
                <a:latin typeface="Corbel" panose="020B0503020204020204" pitchFamily="34" charset="0"/>
              </a:rPr>
              <a:t>травой. Ролик напоминает, что </a:t>
            </a:r>
            <a:r>
              <a:rPr lang="ru-RU" sz="7200" dirty="0" smtClean="0">
                <a:latin typeface="Corbel" panose="020B0503020204020204" pitchFamily="34" charset="0"/>
              </a:rPr>
              <a:t>от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грязной </a:t>
            </a:r>
            <a:r>
              <a:rPr lang="ru-RU" sz="7200" dirty="0">
                <a:latin typeface="Corbel" panose="020B0503020204020204" pitchFamily="34" charset="0"/>
              </a:rPr>
              <a:t>воды ежедневно погибает 1000 детей. 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А </a:t>
            </a:r>
            <a:r>
              <a:rPr lang="ru-RU" sz="7200" b="1" dirty="0">
                <a:latin typeface="Corbel" panose="020B0503020204020204" pitchFamily="34" charset="0"/>
              </a:rPr>
              <a:t>что персонаж держит в руке?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178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Чтобы доказать необходимость ИХ, </a:t>
            </a:r>
            <a:r>
              <a:rPr lang="ru-RU" sz="6600" dirty="0" smtClean="0">
                <a:latin typeface="Corbel" panose="020B0503020204020204" pitchFamily="34" charset="0"/>
              </a:rPr>
              <a:t>партнёр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ЮНИСЕФ </a:t>
            </a:r>
            <a:r>
              <a:rPr lang="ru-RU" sz="6600" dirty="0">
                <a:latin typeface="Corbel" panose="020B0503020204020204" pitchFamily="34" charset="0"/>
              </a:rPr>
              <a:t>в Гвинее-Бисау попросил </a:t>
            </a:r>
            <a:r>
              <a:rPr lang="ru-RU" sz="6600" dirty="0" smtClean="0">
                <a:latin typeface="Corbel" panose="020B0503020204020204" pitchFamily="34" charset="0"/>
              </a:rPr>
              <a:t>жителей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одной </a:t>
            </a:r>
            <a:r>
              <a:rPr lang="ru-RU" sz="6600" dirty="0">
                <a:latin typeface="Corbel" panose="020B0503020204020204" pitchFamily="34" charset="0"/>
              </a:rPr>
              <a:t>деревни пометить места, </a:t>
            </a:r>
            <a:r>
              <a:rPr lang="ru-RU" sz="6600" dirty="0" smtClean="0">
                <a:latin typeface="Corbel" panose="020B0503020204020204" pitchFamily="34" charset="0"/>
              </a:rPr>
              <a:t>которые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«использовали</a:t>
            </a:r>
            <a:r>
              <a:rPr lang="ru-RU" sz="6600" dirty="0">
                <a:latin typeface="Corbel" panose="020B0503020204020204" pitchFamily="34" charset="0"/>
              </a:rPr>
              <a:t>» в последнее время. Люди были </a:t>
            </a:r>
            <a:r>
              <a:rPr lang="ru-RU" sz="6600" dirty="0" smtClean="0">
                <a:latin typeface="Corbel" panose="020B0503020204020204" pitchFamily="34" charset="0"/>
              </a:rPr>
              <a:t>в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шоке </a:t>
            </a:r>
            <a:r>
              <a:rPr lang="ru-RU" sz="6600" dirty="0">
                <a:latin typeface="Corbel" panose="020B0503020204020204" pitchFamily="34" charset="0"/>
              </a:rPr>
              <a:t>не только от числа, но и от расположения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точек</a:t>
            </a:r>
            <a:r>
              <a:rPr lang="ru-RU" sz="6600" dirty="0">
                <a:latin typeface="Corbel" panose="020B0503020204020204" pitchFamily="34" charset="0"/>
              </a:rPr>
              <a:t>: и своих, и особенно соседских.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ИХ</a:t>
            </a:r>
            <a:r>
              <a:rPr lang="ru-RU" sz="6600" b="1" dirty="0">
                <a:latin typeface="Corbel" panose="020B0503020204020204" pitchFamily="34" charset="0"/>
              </a:rPr>
              <a:t>.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600" dirty="0">
                <a:latin typeface="Corbel" panose="020B0503020204020204" pitchFamily="34" charset="0"/>
              </a:rPr>
              <a:t>Чтобы доказать необходимость ИХ, </a:t>
            </a:r>
            <a:r>
              <a:rPr lang="ru-RU" sz="6600" dirty="0" smtClean="0">
                <a:latin typeface="Corbel" panose="020B0503020204020204" pitchFamily="34" charset="0"/>
              </a:rPr>
              <a:t>партнёр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ЮНИСЕФ </a:t>
            </a:r>
            <a:r>
              <a:rPr lang="ru-RU" sz="6600" dirty="0">
                <a:latin typeface="Corbel" panose="020B0503020204020204" pitchFamily="34" charset="0"/>
              </a:rPr>
              <a:t>в Гвинее-Бисау попросил </a:t>
            </a:r>
            <a:r>
              <a:rPr lang="ru-RU" sz="6600" dirty="0" smtClean="0">
                <a:latin typeface="Corbel" panose="020B0503020204020204" pitchFamily="34" charset="0"/>
              </a:rPr>
              <a:t>жителей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одной </a:t>
            </a:r>
            <a:r>
              <a:rPr lang="ru-RU" sz="6600" dirty="0">
                <a:latin typeface="Corbel" panose="020B0503020204020204" pitchFamily="34" charset="0"/>
              </a:rPr>
              <a:t>деревни пометить места, </a:t>
            </a:r>
            <a:r>
              <a:rPr lang="ru-RU" sz="6600" dirty="0" smtClean="0">
                <a:latin typeface="Corbel" panose="020B0503020204020204" pitchFamily="34" charset="0"/>
              </a:rPr>
              <a:t>которые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«использовали</a:t>
            </a:r>
            <a:r>
              <a:rPr lang="ru-RU" sz="6600" dirty="0">
                <a:latin typeface="Corbel" panose="020B0503020204020204" pitchFamily="34" charset="0"/>
              </a:rPr>
              <a:t>» в последнее время. Люди были </a:t>
            </a:r>
            <a:r>
              <a:rPr lang="ru-RU" sz="6600" dirty="0" smtClean="0">
                <a:latin typeface="Corbel" panose="020B0503020204020204" pitchFamily="34" charset="0"/>
              </a:rPr>
              <a:t>в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шоке </a:t>
            </a:r>
            <a:r>
              <a:rPr lang="ru-RU" sz="6600" dirty="0">
                <a:latin typeface="Corbel" panose="020B0503020204020204" pitchFamily="34" charset="0"/>
              </a:rPr>
              <a:t>не только от числа, но и от расположения 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точек</a:t>
            </a:r>
            <a:r>
              <a:rPr lang="ru-RU" sz="6600" dirty="0">
                <a:latin typeface="Corbel" panose="020B0503020204020204" pitchFamily="34" charset="0"/>
              </a:rPr>
              <a:t>: и своих, и особенно соседских. </a:t>
            </a:r>
            <a:endParaRPr lang="ro-MD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ИХ</a:t>
            </a:r>
            <a:r>
              <a:rPr lang="ru-RU" sz="6600" b="1" dirty="0">
                <a:latin typeface="Corbel" panose="020B0503020204020204" pitchFamily="34" charset="0"/>
              </a:rPr>
              <a:t>. 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583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социальном постере к голове </a:t>
            </a:r>
            <a:r>
              <a:rPr lang="ru-RU" sz="7200" dirty="0" smtClean="0">
                <a:latin typeface="Corbel" panose="020B0503020204020204" pitchFamily="34" charset="0"/>
              </a:rPr>
              <a:t>ребёнка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приставлен ОН. Текст постера гласит: «Плохая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вода убивает больше детей, чем войны».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ЕГО двумя словами.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9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>
                <a:latin typeface="Corbel" panose="020B0503020204020204" pitchFamily="34" charset="0"/>
              </a:rPr>
              <a:t>На социальном постере к голове </a:t>
            </a:r>
            <a:r>
              <a:rPr lang="ru-RU" sz="7200" dirty="0" smtClean="0">
                <a:latin typeface="Corbel" panose="020B0503020204020204" pitchFamily="34" charset="0"/>
              </a:rPr>
              <a:t>ребёнка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приставлен ОН. Текст постера гласит: «Плохая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вода убивает больше детей, чем войны».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Назовите ЕГО двумя словами.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967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09113"/>
            <a:ext cx="1540507" cy="18720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646" y="1119705"/>
            <a:ext cx="12875734" cy="8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026"/>
            <a:ext cx="20104100" cy="112032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Когда большая часть Европы была охвачена чумой </a:t>
            </a:r>
            <a:r>
              <a:rPr lang="ru-RU" sz="6000" dirty="0" smtClean="0">
                <a:latin typeface="Corbel" panose="020B0503020204020204" pitchFamily="34" charset="0"/>
              </a:rPr>
              <a:t>из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 </a:t>
            </a:r>
            <a:r>
              <a:rPr lang="ru-RU" sz="6000" dirty="0">
                <a:latin typeface="Corbel" panose="020B0503020204020204" pitchFamily="34" charset="0"/>
              </a:rPr>
              <a:t>плохой санитарии, в России были единичные </a:t>
            </a:r>
            <a:r>
              <a:rPr lang="ru-RU" sz="6000" dirty="0" smtClean="0">
                <a:latin typeface="Corbel" panose="020B0503020204020204" pitchFamily="34" charset="0"/>
              </a:rPr>
              <a:t>случаи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заболевания</a:t>
            </a:r>
            <a:r>
              <a:rPr lang="ru-RU" sz="6000" dirty="0">
                <a:latin typeface="Corbel" panose="020B0503020204020204" pitchFamily="34" charset="0"/>
              </a:rPr>
              <a:t>. Дело в том, что в России была </a:t>
            </a:r>
            <a:r>
              <a:rPr lang="ru-RU" sz="6000" dirty="0" smtClean="0">
                <a:latin typeface="Corbel" panose="020B0503020204020204" pitchFamily="34" charset="0"/>
              </a:rPr>
              <a:t>традиция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каждую </a:t>
            </a:r>
            <a:r>
              <a:rPr lang="ru-RU" sz="6000" dirty="0">
                <a:latin typeface="Corbel" panose="020B0503020204020204" pitchFamily="34" charset="0"/>
              </a:rPr>
              <a:t>неделю…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Что </a:t>
            </a:r>
            <a:r>
              <a:rPr lang="ru-RU" sz="6000" b="1" dirty="0">
                <a:latin typeface="Corbel" panose="020B0503020204020204" pitchFamily="34" charset="0"/>
              </a:rPr>
              <a:t>делать?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10185301"/>
            <a:ext cx="3703232" cy="112404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332" y="10185301"/>
            <a:ext cx="845567" cy="112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4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2891</TotalTime>
  <Words>589</Words>
  <Application>Microsoft Office PowerPoint</Application>
  <PresentationFormat>Произвольный</PresentationFormat>
  <Paragraphs>119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381</cp:revision>
  <dcterms:modified xsi:type="dcterms:W3CDTF">2021-01-05T10:08:11Z</dcterms:modified>
</cp:coreProperties>
</file>