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F774DB-B8B8-4FE7-9D13-555386DCCC5C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9E051-C806-4289-93E1-0E523D1A9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024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9E051-C806-4289-93E1-0E523D1A9E2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157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692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15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767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1A64E-A26A-4B85-A712-E80ADB2E4DE1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7070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9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356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24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3/31/2021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52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3/31/2021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60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3/31/2021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57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102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6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3/31/2021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918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3.png"/><Relationship Id="rId5" Type="http://schemas.openxmlformats.org/officeDocument/2006/relationships/image" Target="../media/image16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4" Type="http://schemas.openxmlformats.org/officeDocument/2006/relationships/image" Target="../media/image19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229600" cy="3962400"/>
          </a:xfrm>
        </p:spPr>
        <p:txBody>
          <a:bodyPr/>
          <a:lstStyle/>
          <a:p>
            <a:pPr eaLnBrk="1" hangingPunct="1"/>
            <a:r>
              <a:rPr lang="en-US" altLang="ru-RU" sz="4000" dirty="0" smtClean="0"/>
              <a:t>            RELATII METRICE                IN TRIUNGHIUL DREPTUNGHIC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 flipV="1">
            <a:off x="0" y="6629400"/>
            <a:ext cx="9144000" cy="228600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ru-RU" sz="1400" smtClean="0"/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ru-RU" sz="1400" smtClean="0"/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ru-RU" sz="1400" smtClean="0"/>
          </a:p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142770789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Proiecția ortogonală a unui </a:t>
            </a:r>
            <a:r>
              <a:rPr lang="ro-RO" i="1" u="sng" dirty="0" smtClean="0">
                <a:solidFill>
                  <a:schemeClr val="accent2">
                    <a:lumMod val="75000"/>
                  </a:schemeClr>
                </a:solidFill>
              </a:rPr>
              <a:t>cerc</a:t>
            </a:r>
            <a:r>
              <a:rPr lang="ro-RO" dirty="0" smtClean="0"/>
              <a:t> pe o dreaptă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-108520" y="5661248"/>
            <a:ext cx="9721080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142" y="5445224"/>
            <a:ext cx="72008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800" b="1" i="1" dirty="0" smtClean="0">
                <a:solidFill>
                  <a:schemeClr val="tx1"/>
                </a:solidFill>
                <a:latin typeface="Monotype Corsiva" pitchFamily="66" charset="0"/>
              </a:rPr>
              <a:t>d</a:t>
            </a:r>
            <a:endParaRPr lang="ru-RU" sz="2800" b="1" i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659014" y="1273543"/>
            <a:ext cx="0" cy="568863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052955" y="908720"/>
            <a:ext cx="1" cy="61396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2659014" y="5661248"/>
            <a:ext cx="3393942" cy="0"/>
          </a:xfrm>
          <a:prstGeom prst="line">
            <a:avLst/>
          </a:prstGeom>
          <a:ln>
            <a:solidFill>
              <a:srgbClr val="F9130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2283268" y="5661248"/>
            <a:ext cx="693115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b="1" dirty="0" smtClean="0">
                <a:solidFill>
                  <a:schemeClr val="tx1"/>
                </a:solidFill>
              </a:rPr>
              <a:t>A</a:t>
            </a:r>
            <a:r>
              <a:rPr lang="ro-RO" b="1" dirty="0">
                <a:solidFill>
                  <a:schemeClr val="tx1"/>
                </a:solidFill>
              </a:rPr>
              <a:t>1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665602" y="5661248"/>
            <a:ext cx="693115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b="1" dirty="0" smtClean="0">
                <a:solidFill>
                  <a:schemeClr val="tx1"/>
                </a:solidFill>
              </a:rPr>
              <a:t>C</a:t>
            </a:r>
            <a:r>
              <a:rPr lang="ro-RO" b="1" dirty="0" smtClean="0">
                <a:solidFill>
                  <a:schemeClr val="tx1"/>
                </a:solidFill>
              </a:rPr>
              <a:t>1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946479" y="2852936"/>
            <a:ext cx="504056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dirty="0" smtClean="0">
                <a:solidFill>
                  <a:schemeClr val="tx1"/>
                </a:solidFill>
              </a:rPr>
              <a:t>O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659014" y="1628800"/>
            <a:ext cx="3384376" cy="3384376"/>
          </a:xfrm>
          <a:prstGeom prst="ellipse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09379" y="3230978"/>
            <a:ext cx="45719" cy="45719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9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  <p:bldP spid="23" grpId="0"/>
      <p:bldP spid="38" grpId="0"/>
      <p:bldP spid="4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9" name="Rectangle 105"/>
          <p:cNvSpPr>
            <a:spLocks noGrp="1" noChangeArrowheads="1"/>
          </p:cNvSpPr>
          <p:nvPr>
            <p:ph type="title" sz="quarter"/>
          </p:nvPr>
        </p:nvSpPr>
        <p:spPr>
          <a:xfrm>
            <a:off x="381000" y="0"/>
            <a:ext cx="8229600" cy="6858000"/>
          </a:xfrm>
        </p:spPr>
        <p:txBody>
          <a:bodyPr/>
          <a:lstStyle/>
          <a:p>
            <a:pPr eaLnBrk="1" hangingPunct="1"/>
            <a:r>
              <a:rPr lang="en-US" altLang="ru-RU" smtClean="0"/>
              <a:t/>
            </a:r>
            <a:br>
              <a:rPr lang="en-US" altLang="ru-RU" smtClean="0"/>
            </a:br>
            <a:r>
              <a:rPr lang="en-US" altLang="ru-RU" smtClean="0"/>
              <a:t/>
            </a:r>
            <a:br>
              <a:rPr lang="en-US" altLang="ru-RU" smtClean="0"/>
            </a:br>
            <a:r>
              <a:rPr lang="en-US" altLang="ru-RU" smtClean="0"/>
              <a:t/>
            </a:r>
            <a:br>
              <a:rPr lang="en-US" altLang="ru-RU" smtClean="0"/>
            </a:br>
            <a:r>
              <a:rPr lang="en-US" altLang="ru-RU" smtClean="0"/>
              <a:t/>
            </a:r>
            <a:br>
              <a:rPr lang="en-US" altLang="ru-RU" smtClean="0"/>
            </a:br>
            <a:r>
              <a:rPr lang="en-US" altLang="ru-RU" smtClean="0"/>
              <a:t/>
            </a:r>
            <a:br>
              <a:rPr lang="en-US" altLang="ru-RU" smtClean="0"/>
            </a:br>
            <a:r>
              <a:rPr lang="en-US" altLang="ru-RU" smtClean="0"/>
              <a:t/>
            </a:r>
            <a:br>
              <a:rPr lang="en-US" altLang="ru-RU" smtClean="0"/>
            </a:br>
            <a:r>
              <a:rPr lang="en-US" altLang="ru-RU" smtClean="0"/>
              <a:t/>
            </a:r>
            <a:br>
              <a:rPr lang="en-US" altLang="ru-RU" smtClean="0"/>
            </a:br>
            <a:r>
              <a:rPr lang="en-US" altLang="ru-RU" smtClean="0"/>
              <a:t/>
            </a:r>
            <a:br>
              <a:rPr lang="en-US" altLang="ru-RU" smtClean="0"/>
            </a:br>
            <a:r>
              <a:rPr lang="en-US" altLang="ru-RU" smtClean="0"/>
              <a:t>                        </a:t>
            </a:r>
            <a:r>
              <a:rPr lang="en-US" altLang="ru-RU" sz="1600" smtClean="0"/>
              <a:t>[DE]</a:t>
            </a:r>
            <a:r>
              <a:rPr lang="en-US" altLang="ru-RU" sz="1600" smtClean="0">
                <a:sym typeface="Symbol" pitchFamily="18" charset="2"/>
              </a:rPr>
              <a:t>&lt;[MN]                [FG]&lt;[FH]                   [RS]</a:t>
            </a:r>
            <a:r>
              <a:rPr lang="el-GR" altLang="ru-RU" sz="1600" smtClean="0">
                <a:cs typeface="Arial" charset="0"/>
                <a:sym typeface="Symbol" pitchFamily="18" charset="2"/>
              </a:rPr>
              <a:t>Ξ</a:t>
            </a:r>
            <a:r>
              <a:rPr lang="en-US" altLang="ru-RU" sz="1600" smtClean="0">
                <a:cs typeface="Arial" charset="0"/>
                <a:sym typeface="Symbol" pitchFamily="18" charset="2"/>
              </a:rPr>
              <a:t>[IJ]</a:t>
            </a:r>
            <a:br>
              <a:rPr lang="en-US" altLang="ru-RU" sz="1600" smtClean="0">
                <a:cs typeface="Arial" charset="0"/>
                <a:sym typeface="Symbol" pitchFamily="18" charset="2"/>
              </a:rPr>
            </a:br>
            <a:r>
              <a:rPr lang="en-US" altLang="ru-RU" sz="1600" smtClean="0">
                <a:cs typeface="Arial" charset="0"/>
                <a:sym typeface="Symbol" pitchFamily="18" charset="2"/>
              </a:rPr>
              <a:t>                               BC </a:t>
            </a:r>
            <a:r>
              <a:rPr lang="en-US" altLang="ru-RU" sz="16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 d                                                                                             RS || d</a:t>
            </a:r>
          </a:p>
        </p:txBody>
      </p:sp>
      <p:graphicFrame>
        <p:nvGraphicFramePr>
          <p:cNvPr id="21531" name="Object 27"/>
          <p:cNvGraphicFramePr>
            <a:graphicFrameLocks noChangeAspect="1"/>
          </p:cNvGraphicFramePr>
          <p:nvPr>
            <p:ph sz="quarter" idx="1"/>
          </p:nvPr>
        </p:nvGraphicFramePr>
        <p:xfrm>
          <a:off x="762000" y="5029200"/>
          <a:ext cx="9144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cuaţie" r:id="rId4" imgW="634725" imgH="228501" progId="Equation.3">
                  <p:embed/>
                </p:oleObj>
              </mc:Choice>
              <mc:Fallback>
                <p:oleObj name="Ecuaţie" r:id="rId4" imgW="63472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029200"/>
                        <a:ext cx="9144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66" name="Object 62"/>
          <p:cNvGraphicFramePr>
            <a:graphicFrameLocks noChangeAspect="1"/>
          </p:cNvGraphicFramePr>
          <p:nvPr>
            <p:ph sz="quarter" idx="2"/>
          </p:nvPr>
        </p:nvGraphicFramePr>
        <p:xfrm>
          <a:off x="2057400" y="5029200"/>
          <a:ext cx="99060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cuaţie" r:id="rId6" imgW="825500" imgH="228600" progId="Equation.3">
                  <p:embed/>
                </p:oleObj>
              </mc:Choice>
              <mc:Fallback>
                <p:oleObj name="Ecuaţie" r:id="rId6" imgW="825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029200"/>
                        <a:ext cx="990600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5" name="Object 101"/>
          <p:cNvGraphicFramePr>
            <a:graphicFrameLocks noChangeAspect="1"/>
          </p:cNvGraphicFramePr>
          <p:nvPr>
            <p:ph sz="quarter" idx="3"/>
          </p:nvPr>
        </p:nvGraphicFramePr>
        <p:xfrm>
          <a:off x="3429000" y="5029200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cuaţie" r:id="rId8" imgW="1040948" imgH="228501" progId="Equation.3">
                  <p:embed/>
                </p:oleObj>
              </mc:Choice>
              <mc:Fallback>
                <p:oleObj name="Ecuaţie" r:id="rId8" imgW="104094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029200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1219200" y="26670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3733800" y="34290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3733800" y="3429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4876800" y="3810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4800600" y="4572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838200" y="4648200"/>
            <a:ext cx="807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 flipV="1">
            <a:off x="5715000" y="37338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6172200" y="3733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2590800" y="2895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2590800" y="3810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1219200" y="2362200"/>
            <a:ext cx="260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A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990600" y="46482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O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2590800" y="2667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C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2590800" y="3657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B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2438400" y="4648200"/>
            <a:ext cx="549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P</a:t>
            </a: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3581400" y="3048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D</a:t>
            </a: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4724400" y="34290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E</a:t>
            </a: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3505200" y="4648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M</a:t>
            </a:r>
          </a:p>
        </p:txBody>
      </p:sp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4648200" y="4648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N</a:t>
            </a:r>
          </a:p>
        </p:txBody>
      </p:sp>
      <p:sp>
        <p:nvSpPr>
          <p:cNvPr id="21545" name="Text Box 41"/>
          <p:cNvSpPr txBox="1">
            <a:spLocks noChangeArrowheads="1"/>
          </p:cNvSpPr>
          <p:nvPr/>
        </p:nvSpPr>
        <p:spPr bwMode="auto">
          <a:xfrm>
            <a:off x="5562600" y="46482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F</a:t>
            </a:r>
          </a:p>
        </p:txBody>
      </p:sp>
      <p:sp>
        <p:nvSpPr>
          <p:cNvPr id="21555" name="Text Box 51"/>
          <p:cNvSpPr txBox="1">
            <a:spLocks noChangeArrowheads="1"/>
          </p:cNvSpPr>
          <p:nvPr/>
        </p:nvSpPr>
        <p:spPr bwMode="auto">
          <a:xfrm flipV="1">
            <a:off x="6096000" y="4586288"/>
            <a:ext cx="228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H</a:t>
            </a:r>
          </a:p>
        </p:txBody>
      </p:sp>
      <p:sp>
        <p:nvSpPr>
          <p:cNvPr id="4123" name="Text Box 53"/>
          <p:cNvSpPr txBox="1">
            <a:spLocks noChangeArrowheads="1"/>
          </p:cNvSpPr>
          <p:nvPr/>
        </p:nvSpPr>
        <p:spPr bwMode="auto">
          <a:xfrm>
            <a:off x="6172200" y="3429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6096000" y="34290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G</a:t>
            </a:r>
          </a:p>
        </p:txBody>
      </p:sp>
      <p:sp>
        <p:nvSpPr>
          <p:cNvPr id="4125" name="Text Box 60"/>
          <p:cNvSpPr txBox="1">
            <a:spLocks noChangeArrowheads="1"/>
          </p:cNvSpPr>
          <p:nvPr/>
        </p:nvSpPr>
        <p:spPr bwMode="auto">
          <a:xfrm>
            <a:off x="5089525" y="5294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69" name="Text Box 65"/>
          <p:cNvSpPr txBox="1">
            <a:spLocks noChangeArrowheads="1"/>
          </p:cNvSpPr>
          <p:nvPr/>
        </p:nvSpPr>
        <p:spPr bwMode="auto">
          <a:xfrm>
            <a:off x="533400" y="4191000"/>
            <a:ext cx="358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d</a:t>
            </a:r>
          </a:p>
        </p:txBody>
      </p:sp>
      <p:sp>
        <p:nvSpPr>
          <p:cNvPr id="21570" name="Line 66"/>
          <p:cNvSpPr>
            <a:spLocks noChangeShapeType="1"/>
          </p:cNvSpPr>
          <p:nvPr/>
        </p:nvSpPr>
        <p:spPr bwMode="auto">
          <a:xfrm>
            <a:off x="7467600" y="3581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28" name="Line 67"/>
          <p:cNvSpPr>
            <a:spLocks noChangeShapeType="1"/>
          </p:cNvSpPr>
          <p:nvPr/>
        </p:nvSpPr>
        <p:spPr bwMode="auto">
          <a:xfrm>
            <a:off x="7467600" y="3581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72" name="Line 68"/>
          <p:cNvSpPr>
            <a:spLocks noChangeShapeType="1"/>
          </p:cNvSpPr>
          <p:nvPr/>
        </p:nvSpPr>
        <p:spPr bwMode="auto">
          <a:xfrm>
            <a:off x="7467600" y="3581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73" name="Line 69"/>
          <p:cNvSpPr>
            <a:spLocks noChangeShapeType="1"/>
          </p:cNvSpPr>
          <p:nvPr/>
        </p:nvSpPr>
        <p:spPr bwMode="auto">
          <a:xfrm>
            <a:off x="8305800" y="3581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7315200" y="3276600"/>
            <a:ext cx="5111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R</a:t>
            </a:r>
          </a:p>
        </p:txBody>
      </p:sp>
      <p:sp>
        <p:nvSpPr>
          <p:cNvPr id="21575" name="Text Box 71"/>
          <p:cNvSpPr txBox="1">
            <a:spLocks noChangeArrowheads="1"/>
          </p:cNvSpPr>
          <p:nvPr/>
        </p:nvSpPr>
        <p:spPr bwMode="auto">
          <a:xfrm>
            <a:off x="8077200" y="32004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S</a:t>
            </a:r>
          </a:p>
        </p:txBody>
      </p:sp>
      <p:sp>
        <p:nvSpPr>
          <p:cNvPr id="21576" name="Text Box 72"/>
          <p:cNvSpPr txBox="1">
            <a:spLocks noChangeArrowheads="1"/>
          </p:cNvSpPr>
          <p:nvPr/>
        </p:nvSpPr>
        <p:spPr bwMode="auto">
          <a:xfrm>
            <a:off x="7315200" y="46482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I</a:t>
            </a:r>
          </a:p>
        </p:txBody>
      </p:sp>
      <p:sp>
        <p:nvSpPr>
          <p:cNvPr id="21577" name="Text Box 73"/>
          <p:cNvSpPr txBox="1">
            <a:spLocks noChangeArrowheads="1"/>
          </p:cNvSpPr>
          <p:nvPr/>
        </p:nvSpPr>
        <p:spPr bwMode="auto">
          <a:xfrm>
            <a:off x="8153400" y="45720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J</a:t>
            </a:r>
          </a:p>
        </p:txBody>
      </p:sp>
      <p:graphicFrame>
        <p:nvGraphicFramePr>
          <p:cNvPr id="21608" name="Object 104"/>
          <p:cNvGraphicFramePr>
            <a:graphicFrameLocks noChangeAspect="1"/>
          </p:cNvGraphicFramePr>
          <p:nvPr>
            <p:ph sz="quarter" idx="4"/>
          </p:nvPr>
        </p:nvGraphicFramePr>
        <p:xfrm>
          <a:off x="5181600" y="5029200"/>
          <a:ext cx="13716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cuaţie" r:id="rId10" imgW="1028700" imgH="228600" progId="Equation.3">
                  <p:embed/>
                </p:oleObj>
              </mc:Choice>
              <mc:Fallback>
                <p:oleObj name="Ecuaţie" r:id="rId10" imgW="1028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029200"/>
                        <a:ext cx="13716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12" name="Object 108"/>
          <p:cNvGraphicFramePr>
            <a:graphicFrameLocks noChangeAspect="1"/>
          </p:cNvGraphicFramePr>
          <p:nvPr/>
        </p:nvGraphicFramePr>
        <p:xfrm>
          <a:off x="7086600" y="5029200"/>
          <a:ext cx="12954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cuaţie" r:id="rId12" imgW="914400" imgH="228600" progId="Equation.3">
                  <p:embed/>
                </p:oleObj>
              </mc:Choice>
              <mc:Fallback>
                <p:oleObj name="Ecuaţie" r:id="rId12" imgW="914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029200"/>
                        <a:ext cx="12954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13" name="Rectangle 109"/>
          <p:cNvSpPr>
            <a:spLocks noChangeArrowheads="1"/>
          </p:cNvSpPr>
          <p:nvPr/>
        </p:nvSpPr>
        <p:spPr bwMode="auto">
          <a:xfrm>
            <a:off x="152400" y="392113"/>
            <a:ext cx="864552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ru-RU" sz="4000" dirty="0" err="1" smtClean="0">
                <a:solidFill>
                  <a:schemeClr val="tx2"/>
                </a:solidFill>
              </a:rPr>
              <a:t>Subiectul</a:t>
            </a:r>
            <a:r>
              <a:rPr lang="en-US" altLang="ru-RU" sz="4000" dirty="0" smtClean="0">
                <a:solidFill>
                  <a:schemeClr val="tx2"/>
                </a:solidFill>
              </a:rPr>
              <a:t>: </a:t>
            </a:r>
            <a:r>
              <a:rPr lang="en-US" altLang="ru-RU" sz="4000" dirty="0" err="1" smtClean="0">
                <a:solidFill>
                  <a:schemeClr val="tx2"/>
                </a:solidFill>
              </a:rPr>
              <a:t>Proiectii</a:t>
            </a:r>
            <a:r>
              <a:rPr lang="en-US" altLang="ru-RU" sz="4000" dirty="0" smtClean="0">
                <a:solidFill>
                  <a:schemeClr val="tx2"/>
                </a:solidFill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</a:rPr>
              <a:t>ortogonale</a:t>
            </a:r>
            <a:r>
              <a:rPr lang="en-US" altLang="ru-RU" sz="4000" dirty="0">
                <a:solidFill>
                  <a:schemeClr val="tx2"/>
                </a:solidFill>
              </a:rPr>
              <a:t> </a:t>
            </a:r>
            <a:r>
              <a:rPr lang="en-US" altLang="ru-RU" sz="4000" dirty="0" err="1">
                <a:solidFill>
                  <a:schemeClr val="tx2"/>
                </a:solidFill>
              </a:rPr>
              <a:t>pe</a:t>
            </a:r>
            <a:r>
              <a:rPr lang="en-US" altLang="ru-RU" sz="4000" dirty="0">
                <a:solidFill>
                  <a:schemeClr val="tx2"/>
                </a:solidFill>
              </a:rPr>
              <a:t> o </a:t>
            </a:r>
            <a:r>
              <a:rPr lang="en-US" altLang="ru-RU" sz="4000" dirty="0" err="1">
                <a:solidFill>
                  <a:schemeClr val="tx2"/>
                </a:solidFill>
              </a:rPr>
              <a:t>dreapta</a:t>
            </a:r>
            <a:r>
              <a:rPr lang="en-US" altLang="ru-RU" sz="4000" dirty="0">
                <a:solidFill>
                  <a:schemeClr val="tx2"/>
                </a:solidFill>
              </a:rPr>
              <a:t>.</a:t>
            </a:r>
            <a:br>
              <a:rPr lang="en-US" altLang="ru-RU" sz="4000" dirty="0">
                <a:solidFill>
                  <a:schemeClr val="tx2"/>
                </a:solidFill>
              </a:rPr>
            </a:br>
            <a:endParaRPr lang="en-US" altLang="ru-RU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991721"/>
      </p:ext>
    </p:extLst>
  </p:cSld>
  <p:clrMapOvr>
    <a:masterClrMapping/>
  </p:clrMapOvr>
  <p:transition advClick="0" advTm="2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21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21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21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2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3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7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1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1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1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1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2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21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21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900" decel="100000" fill="hold"/>
                                        <p:tgtEl>
                                          <p:spTgt spid="21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1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1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21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21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21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21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2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21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21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21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21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21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21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21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215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21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21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21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21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21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21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21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21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216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21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900" decel="100000" fill="hold"/>
                                        <p:tgtEl>
                                          <p:spTgt spid="21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9" presetID="5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9" grpId="0"/>
      <p:bldP spid="21609" grpId="1"/>
      <p:bldP spid="21509" grpId="0" animBg="1"/>
      <p:bldP spid="21510" grpId="0" animBg="1"/>
      <p:bldP spid="21511" grpId="0" animBg="1"/>
      <p:bldP spid="21512" grpId="0" animBg="1"/>
      <p:bldP spid="21522" grpId="0" animBg="1"/>
      <p:bldP spid="21523" grpId="0" animBg="1"/>
      <p:bldP spid="21524" grpId="0" animBg="1"/>
      <p:bldP spid="21525" grpId="0" animBg="1"/>
      <p:bldP spid="21526" grpId="0" animBg="1"/>
      <p:bldP spid="21534" grpId="0"/>
      <p:bldP spid="21537" grpId="0"/>
      <p:bldP spid="21539" grpId="0"/>
      <p:bldP spid="21540" grpId="0"/>
      <p:bldP spid="21545" grpId="0"/>
      <p:bldP spid="21559" grpId="0"/>
      <p:bldP spid="21569" grpId="0"/>
      <p:bldP spid="21570" grpId="0" animBg="1"/>
      <p:bldP spid="21572" grpId="0" animBg="1"/>
      <p:bldP spid="21573" grpId="0" animBg="1"/>
      <p:bldP spid="21574" grpId="0"/>
      <p:bldP spid="21575" grpId="0"/>
      <p:bldP spid="21576" grpId="0"/>
      <p:bldP spid="215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6" y="3657"/>
            <a:ext cx="9136879" cy="6432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611560" y="2060848"/>
            <a:ext cx="0" cy="1512168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907704" y="1052736"/>
            <a:ext cx="0" cy="252028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275856" y="5756551"/>
                <a:ext cx="4528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5756551"/>
                <a:ext cx="45288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>
            <a:off x="5004048" y="1700808"/>
            <a:ext cx="0" cy="1937882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3995936" y="5735293"/>
                <a:ext cx="6879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sub>
                    </m:sSub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sub>
                    </m:sSub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5735293"/>
                <a:ext cx="68794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/>
              <p:cNvSpPr/>
              <p:nvPr/>
            </p:nvSpPr>
            <p:spPr>
              <a:xfrm>
                <a:off x="4683881" y="5805264"/>
                <a:ext cx="7804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sub>
                    </m:sSub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</m:sub>
                    </m:sSub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881" y="5805264"/>
                <a:ext cx="78040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5464287" y="5805264"/>
                <a:ext cx="7627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[</m:t>
                        </m:r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4287" y="5805264"/>
                <a:ext cx="762773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2400" b="-147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7236296" y="5562675"/>
                <a:ext cx="4627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8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5562675"/>
                <a:ext cx="46275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7884368" y="5613536"/>
                <a:ext cx="6879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sub>
                    </m:sSub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4368" y="5613536"/>
                <a:ext cx="68794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3473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mtClean="0"/>
              <a:t>                    </a:t>
            </a:r>
            <a:r>
              <a:rPr lang="en-US" altLang="ru-RU" sz="5400" smtClean="0"/>
              <a:t>Aplicatia 1.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ru-RU" smtClean="0"/>
              <a:t>     Deseneaza cate un triunghi ascutitunghic, dreptunghic si obtuzunghic si apoi construieste proiectia fiecarei laturi pe dreptele in care sunt incluse celelalte doua laturi; </a:t>
            </a:r>
          </a:p>
          <a:p>
            <a:pPr eaLnBrk="1" hangingPunct="1"/>
            <a:r>
              <a:rPr lang="en-US" altLang="ru-RU" smtClean="0"/>
              <a:t>scrie relatiile matematice corespunzatoare.</a:t>
            </a:r>
          </a:p>
        </p:txBody>
      </p:sp>
    </p:spTree>
    <p:extLst>
      <p:ext uri="{BB962C8B-B14F-4D97-AF65-F5344CB8AC3E}">
        <p14:creationId xmlns:p14="http://schemas.microsoft.com/office/powerpoint/2010/main" val="4074900347"/>
      </p:ext>
    </p:extLst>
  </p:cSld>
  <p:clrMapOvr>
    <a:masterClrMapping/>
  </p:clrMapOvr>
  <p:transition advClick="0" advTm="200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7800"/>
                            </p:stCondLst>
                            <p:childTnLst>
                              <p:par>
                                <p:cTn id="19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043608" y="3717032"/>
            <a:ext cx="439248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1071038" y="832024"/>
            <a:ext cx="1098122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138754" y="832024"/>
            <a:ext cx="3297342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83568" y="3645024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645024"/>
                <a:ext cx="385682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1838795" y="647358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8795" y="647358"/>
                <a:ext cx="396069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436096" y="3532366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3532366"/>
                <a:ext cx="38568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>
            <a:off x="2168824" y="836712"/>
            <a:ext cx="0" cy="288032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036829" y="3829690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6829" y="3829690"/>
                <a:ext cx="44037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007421" y="4211796"/>
                <a:ext cx="16240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𝐴𝑀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𝑝𝑟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𝐴𝐶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𝐴𝐵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421" y="4211796"/>
                <a:ext cx="1624099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2915816" y="4167574"/>
                <a:ext cx="16164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𝑀𝐶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𝑝𝑟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𝐴𝐶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𝐵𝐶</m:t>
                      </m:r>
                    </m:oMath>
                  </m:oMathPara>
                </a14:m>
                <a:endParaRPr lang="ru-RU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4167574"/>
                <a:ext cx="1616468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>
            <a:off x="1084869" y="3712344"/>
            <a:ext cx="1075813" cy="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14" idx="1"/>
          </p:cNvCxnSpPr>
          <p:nvPr/>
        </p:nvCxnSpPr>
        <p:spPr>
          <a:xfrm>
            <a:off x="2193124" y="3717032"/>
            <a:ext cx="3242972" cy="0"/>
          </a:xfrm>
          <a:prstGeom prst="line">
            <a:avLst/>
          </a:prstGeom>
          <a:ln w="412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206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V="1">
            <a:off x="1084869" y="3645025"/>
            <a:ext cx="6799499" cy="360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1071038" y="832024"/>
            <a:ext cx="1098122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138754" y="832024"/>
            <a:ext cx="5745614" cy="2813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83568" y="3645024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645024"/>
                <a:ext cx="385682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1838795" y="647358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8795" y="647358"/>
                <a:ext cx="396069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7691527" y="3684981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1527" y="3684981"/>
                <a:ext cx="38568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>
            <a:off x="2168824" y="836712"/>
            <a:ext cx="0" cy="288032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036829" y="3829690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6829" y="3829690"/>
                <a:ext cx="44037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007421" y="4211796"/>
                <a:ext cx="16240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𝐴𝑀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𝑝𝑟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𝐴𝐶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𝐴𝐵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421" y="4211796"/>
                <a:ext cx="1624099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2915816" y="4167574"/>
                <a:ext cx="16164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𝑀𝐶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𝑝𝑟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𝐴𝐶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𝐵𝐶</m:t>
                      </m:r>
                    </m:oMath>
                  </m:oMathPara>
                </a14:m>
                <a:endParaRPr lang="ru-RU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4167574"/>
                <a:ext cx="1616468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>
            <a:off x="1062941" y="3681028"/>
            <a:ext cx="1075813" cy="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2160682" y="3645024"/>
            <a:ext cx="5723686" cy="18002"/>
          </a:xfrm>
          <a:prstGeom prst="line">
            <a:avLst/>
          </a:prstGeom>
          <a:ln w="412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036829" y="1124744"/>
            <a:ext cx="319298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2300494" y="1016690"/>
            <a:ext cx="111266" cy="260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ый треугольник 26"/>
          <p:cNvSpPr/>
          <p:nvPr/>
        </p:nvSpPr>
        <p:spPr>
          <a:xfrm>
            <a:off x="7236296" y="4396462"/>
            <a:ext cx="1080120" cy="1525032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6842013" y="4154127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2013" y="4154127"/>
                <a:ext cx="38568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6813057" y="5736828"/>
                <a:ext cx="390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3057" y="5736828"/>
                <a:ext cx="390876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8316416" y="5719279"/>
                <a:ext cx="390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6416" y="5719279"/>
                <a:ext cx="390876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6887755" y="6165304"/>
                <a:ext cx="15616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𝐸𝐹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𝑝𝑟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𝐸𝐹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𝑇𝐹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7755" y="6165304"/>
                <a:ext cx="1561646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Прямоугольный треугольник 31"/>
          <p:cNvSpPr/>
          <p:nvPr/>
        </p:nvSpPr>
        <p:spPr>
          <a:xfrm flipH="1">
            <a:off x="492527" y="4987488"/>
            <a:ext cx="2376264" cy="1178801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106845" y="5795972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45" y="5795972"/>
                <a:ext cx="440377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2771800" y="4657010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4657010"/>
                <a:ext cx="39869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2915816" y="6062662"/>
                <a:ext cx="3638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𝑆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6062662"/>
                <a:ext cx="363882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876409" y="6333349"/>
                <a:ext cx="16759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𝑀𝑆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𝑝𝑟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𝑀𝑂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𝑀𝑆</m:t>
                      </m:r>
                    </m:oMath>
                  </m:oMathPara>
                </a14:m>
                <a:endParaRPr lang="ru-RU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409" y="6333349"/>
                <a:ext cx="1675908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Скругленный прямоугольник 36"/>
          <p:cNvSpPr/>
          <p:nvPr/>
        </p:nvSpPr>
        <p:spPr>
          <a:xfrm>
            <a:off x="2631520" y="5921494"/>
            <a:ext cx="237271" cy="2438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236296" y="5674067"/>
            <a:ext cx="237271" cy="2438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992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2123728" y="2924944"/>
            <a:ext cx="423344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 flipV="1">
            <a:off x="539552" y="620688"/>
            <a:ext cx="1584176" cy="23042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 flipV="1">
            <a:off x="539552" y="620688"/>
            <a:ext cx="5817622" cy="23042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70175" y="650528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175" y="650528"/>
                <a:ext cx="385682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1930887" y="2996952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0887" y="2996952"/>
                <a:ext cx="396069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6375039" y="2633695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5039" y="2633695"/>
                <a:ext cx="39606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/>
          <p:cNvCxnSpPr/>
          <p:nvPr/>
        </p:nvCxnSpPr>
        <p:spPr>
          <a:xfrm>
            <a:off x="555857" y="650528"/>
            <a:ext cx="0" cy="22744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55857" y="2924944"/>
            <a:ext cx="2077242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41517" y="2996952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517" y="2996952"/>
                <a:ext cx="39606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3059832" y="3356893"/>
                <a:ext cx="15702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𝐸𝐶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𝑝𝑟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𝐴𝐶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3356893"/>
                <a:ext cx="1570238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555857" y="3366284"/>
                <a:ext cx="15912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𝐸𝐵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𝑝𝑟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𝐴𝐵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857" y="3366284"/>
                <a:ext cx="1591269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0450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Proiecția ortogonală a unui </a:t>
            </a:r>
            <a:r>
              <a:rPr lang="ro-RO" i="1" u="sng" dirty="0" smtClean="0">
                <a:solidFill>
                  <a:srgbClr val="C00000"/>
                </a:solidFill>
              </a:rPr>
              <a:t>triunghi</a:t>
            </a:r>
            <a:r>
              <a:rPr lang="ro-RO" dirty="0" smtClean="0"/>
              <a:t> pe o dreaptă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-108520" y="5661248"/>
            <a:ext cx="9721080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142" y="5445224"/>
            <a:ext cx="72008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800" b="1" i="1" dirty="0" smtClean="0">
                <a:solidFill>
                  <a:schemeClr val="tx1"/>
                </a:solidFill>
                <a:latin typeface="Monotype Corsiva" pitchFamily="66" charset="0"/>
              </a:rPr>
              <a:t>d</a:t>
            </a:r>
            <a:endParaRPr lang="ru-RU" sz="2800" b="1" i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659014" y="2924944"/>
            <a:ext cx="1480938" cy="108012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2277249" y="2732119"/>
            <a:ext cx="504056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dirty="0" smtClean="0">
                <a:solidFill>
                  <a:schemeClr val="tx1"/>
                </a:solidFill>
              </a:rPr>
              <a:t>A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12160" y="1747206"/>
            <a:ext cx="504056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dirty="0" smtClean="0">
                <a:solidFill>
                  <a:schemeClr val="tx1"/>
                </a:solidFill>
              </a:rPr>
              <a:t>B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659014" y="1273543"/>
            <a:ext cx="0" cy="568863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012159" y="908720"/>
            <a:ext cx="1" cy="61396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2659014" y="5661248"/>
            <a:ext cx="3353146" cy="0"/>
          </a:xfrm>
          <a:prstGeom prst="line">
            <a:avLst/>
          </a:prstGeom>
          <a:ln>
            <a:solidFill>
              <a:srgbClr val="F9130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2283268" y="5661248"/>
            <a:ext cx="693115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b="1" dirty="0" smtClean="0">
                <a:solidFill>
                  <a:schemeClr val="tx1"/>
                </a:solidFill>
              </a:rPr>
              <a:t>A</a:t>
            </a:r>
            <a:r>
              <a:rPr lang="ro-RO" b="1" dirty="0">
                <a:solidFill>
                  <a:schemeClr val="tx1"/>
                </a:solidFill>
              </a:rPr>
              <a:t>1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665602" y="5661248"/>
            <a:ext cx="693115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b="1" dirty="0">
                <a:solidFill>
                  <a:schemeClr val="tx1"/>
                </a:solidFill>
              </a:rPr>
              <a:t>B</a:t>
            </a:r>
            <a:r>
              <a:rPr lang="ro-RO" b="1" dirty="0" smtClean="0">
                <a:solidFill>
                  <a:schemeClr val="tx1"/>
                </a:solidFill>
              </a:rPr>
              <a:t>1</a:t>
            </a:r>
            <a:endParaRPr lang="ru-RU" sz="2400" b="1" dirty="0">
              <a:solidFill>
                <a:schemeClr val="tx1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2659014" y="2035238"/>
            <a:ext cx="3353146" cy="889706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4139952" y="2035238"/>
            <a:ext cx="1872208" cy="1969826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Скругленный прямоугольник 37"/>
          <p:cNvSpPr/>
          <p:nvPr/>
        </p:nvSpPr>
        <p:spPr>
          <a:xfrm>
            <a:off x="3887924" y="3965762"/>
            <a:ext cx="504056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dirty="0" smtClean="0">
                <a:solidFill>
                  <a:schemeClr val="tx1"/>
                </a:solidFill>
              </a:rPr>
              <a:t>C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28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22" grpId="0"/>
      <p:bldP spid="23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Proiecția ortogonală a unui </a:t>
            </a:r>
            <a:r>
              <a:rPr lang="ro-RO" i="1" u="sng" dirty="0" smtClean="0">
                <a:solidFill>
                  <a:schemeClr val="accent2">
                    <a:lumMod val="75000"/>
                  </a:schemeClr>
                </a:solidFill>
              </a:rPr>
              <a:t>patrulater</a:t>
            </a:r>
            <a:r>
              <a:rPr lang="ro-RO" dirty="0" smtClean="0"/>
              <a:t> pe o dreaptă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-108520" y="5661248"/>
            <a:ext cx="9721080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5142" y="5445224"/>
            <a:ext cx="72008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800" b="1" i="1" dirty="0" smtClean="0">
                <a:solidFill>
                  <a:schemeClr val="tx1"/>
                </a:solidFill>
                <a:latin typeface="Monotype Corsiva" pitchFamily="66" charset="0"/>
              </a:rPr>
              <a:t>d</a:t>
            </a:r>
            <a:endParaRPr lang="ru-RU" sz="2800" b="1" i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659014" y="2924944"/>
            <a:ext cx="1480938" cy="108012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2277249" y="2732119"/>
            <a:ext cx="504056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dirty="0" smtClean="0">
                <a:solidFill>
                  <a:schemeClr val="tx1"/>
                </a:solidFill>
              </a:rPr>
              <a:t>A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12160" y="1747206"/>
            <a:ext cx="504056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dirty="0">
                <a:solidFill>
                  <a:schemeClr val="tx1"/>
                </a:solidFill>
              </a:rPr>
              <a:t>C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659014" y="1273543"/>
            <a:ext cx="0" cy="568863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012159" y="908720"/>
            <a:ext cx="1" cy="613969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2659014" y="5661248"/>
            <a:ext cx="335314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2283268" y="5661248"/>
            <a:ext cx="693115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b="1" dirty="0" smtClean="0">
                <a:solidFill>
                  <a:schemeClr val="tx1"/>
                </a:solidFill>
              </a:rPr>
              <a:t>A</a:t>
            </a:r>
            <a:r>
              <a:rPr lang="ro-RO" b="1" dirty="0">
                <a:solidFill>
                  <a:schemeClr val="tx1"/>
                </a:solidFill>
              </a:rPr>
              <a:t>1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665602" y="5661248"/>
            <a:ext cx="693115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b="1" dirty="0" smtClean="0">
                <a:solidFill>
                  <a:schemeClr val="tx1"/>
                </a:solidFill>
              </a:rPr>
              <a:t>C</a:t>
            </a:r>
            <a:r>
              <a:rPr lang="ro-RO" b="1" dirty="0" smtClean="0">
                <a:solidFill>
                  <a:schemeClr val="tx1"/>
                </a:solidFill>
              </a:rPr>
              <a:t>1</a:t>
            </a:r>
            <a:endParaRPr lang="ru-RU" sz="2400" b="1" dirty="0">
              <a:solidFill>
                <a:schemeClr val="tx1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2659014" y="1747206"/>
            <a:ext cx="2201018" cy="117773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4139952" y="2035238"/>
            <a:ext cx="1872208" cy="1969826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Скругленный прямоугольник 37"/>
          <p:cNvSpPr/>
          <p:nvPr/>
        </p:nvSpPr>
        <p:spPr>
          <a:xfrm>
            <a:off x="3887924" y="3965762"/>
            <a:ext cx="504056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dirty="0" smtClean="0">
                <a:solidFill>
                  <a:schemeClr val="tx1"/>
                </a:solidFill>
              </a:rPr>
              <a:t>D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4860032" y="1747206"/>
            <a:ext cx="1152127" cy="288032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Скругленный прямоугольник 20"/>
          <p:cNvSpPr/>
          <p:nvPr/>
        </p:nvSpPr>
        <p:spPr>
          <a:xfrm>
            <a:off x="4544665" y="1273543"/>
            <a:ext cx="504056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dirty="0" smtClean="0">
                <a:solidFill>
                  <a:schemeClr val="tx1"/>
                </a:solidFill>
              </a:rPr>
              <a:t>B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66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22" grpId="0"/>
      <p:bldP spid="23" grpId="0"/>
      <p:bldP spid="38" grpId="0"/>
      <p:bldP spid="2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233</Words>
  <Application>Microsoft Office PowerPoint</Application>
  <PresentationFormat>Экран (4:3)</PresentationFormat>
  <Paragraphs>78</Paragraphs>
  <Slides>10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Microsoft Equation 3.0</vt:lpstr>
      <vt:lpstr>            RELATII METRICE                IN TRIUNGHIUL DREPTUNGHIC</vt:lpstr>
      <vt:lpstr>                                [DE]&lt;[MN]                [FG]&lt;[FH]                   [RS]Ξ[IJ]                                BC  d                                                                                             RS || d</vt:lpstr>
      <vt:lpstr>Презентация PowerPoint</vt:lpstr>
      <vt:lpstr>                    Aplicatia 1.</vt:lpstr>
      <vt:lpstr>Презентация PowerPoint</vt:lpstr>
      <vt:lpstr>Презентация PowerPoint</vt:lpstr>
      <vt:lpstr>Презентация PowerPoint</vt:lpstr>
      <vt:lpstr>Proiecția ortogonală a unui triunghi pe o dreaptă</vt:lpstr>
      <vt:lpstr>Proiecția ortogonală a unui patrulater pe o dreaptă</vt:lpstr>
      <vt:lpstr>Proiecția ortogonală a unui cerc pe o dreaptă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RELATII METRICE                IN TRIUNGHIUL DREPTUNGHIC</dc:title>
  <dc:creator>Microsoft Office</dc:creator>
  <cp:lastModifiedBy>Microsoft Office</cp:lastModifiedBy>
  <cp:revision>4</cp:revision>
  <dcterms:created xsi:type="dcterms:W3CDTF">2021-03-31T06:37:38Z</dcterms:created>
  <dcterms:modified xsi:type="dcterms:W3CDTF">2021-03-31T07:14:11Z</dcterms:modified>
</cp:coreProperties>
</file>