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350" r:id="rId2"/>
    <p:sldId id="27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94660"/>
  </p:normalViewPr>
  <p:slideViewPr>
    <p:cSldViewPr snapToGrid="0">
      <p:cViewPr varScale="1">
        <p:scale>
          <a:sx n="53" d="100"/>
          <a:sy n="53" d="100"/>
        </p:scale>
        <p:origin x="398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12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56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64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96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5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80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27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52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6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82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74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61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08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83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28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На одном из рисунков, созданных ко Дню </a:t>
            </a:r>
            <a:r>
              <a:rPr lang="ru-RU" sz="5400" dirty="0" smtClean="0">
                <a:latin typeface="Corbel" panose="020B0503020204020204" pitchFamily="34" charset="0"/>
              </a:rPr>
              <a:t>продовольствия,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люди </a:t>
            </a:r>
            <a:r>
              <a:rPr lang="ru-RU" sz="5400" dirty="0">
                <a:latin typeface="Corbel" panose="020B0503020204020204" pitchFamily="34" charset="0"/>
              </a:rPr>
              <a:t>складывают овощи, рыбу, фрукты в Землю, как в </a:t>
            </a:r>
            <a:r>
              <a:rPr lang="ru-RU" sz="5400" dirty="0" smtClean="0">
                <a:latin typeface="Corbel" panose="020B0503020204020204" pitchFamily="34" charset="0"/>
              </a:rPr>
              <a:t>НЕЁ.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Видимо</a:t>
            </a:r>
            <a:r>
              <a:rPr lang="ru-RU" sz="5400" dirty="0">
                <a:latin typeface="Corbel" panose="020B0503020204020204" pitchFamily="34" charset="0"/>
              </a:rPr>
              <a:t>, рассчитывают накопить достаточно, чтобы </a:t>
            </a:r>
            <a:r>
              <a:rPr lang="ru-RU" sz="5400" dirty="0" smtClean="0">
                <a:latin typeface="Corbel" panose="020B0503020204020204" pitchFamily="34" charset="0"/>
              </a:rPr>
              <a:t>всем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хватило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b="1" dirty="0">
                <a:latin typeface="Corbel" panose="020B0503020204020204" pitchFamily="34" charset="0"/>
              </a:rPr>
              <a:t>В виде какого животного обычно делают ЕЁ? 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Pe</a:t>
            </a:r>
            <a:r>
              <a:rPr lang="en-US" sz="5400" dirty="0" smtClean="0">
                <a:latin typeface="Corbel" panose="020B0503020204020204" pitchFamily="34" charset="0"/>
              </a:rPr>
              <a:t> un </a:t>
            </a:r>
            <a:r>
              <a:rPr lang="en-US" sz="5400" dirty="0" err="1" smtClean="0">
                <a:latin typeface="Corbel" panose="020B0503020204020204" pitchFamily="34" charset="0"/>
              </a:rPr>
              <a:t>desen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creat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Ziua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Alimentelor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oamenii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stochează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legume, </a:t>
            </a:r>
            <a:r>
              <a:rPr lang="en-US" sz="5400" dirty="0" err="1" smtClean="0">
                <a:latin typeface="Corbel" panose="020B0503020204020204" pitchFamily="34" charset="0"/>
              </a:rPr>
              <a:t>pește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fructe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Terra, </a:t>
            </a:r>
            <a:r>
              <a:rPr lang="en-US" sz="5400" dirty="0" err="1">
                <a:latin typeface="Corbel" panose="020B0503020204020204" pitchFamily="34" charset="0"/>
              </a:rPr>
              <a:t>precum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într</a:t>
            </a:r>
            <a:r>
              <a:rPr lang="en-US" sz="5400" dirty="0">
                <a:latin typeface="Corbel" panose="020B0503020204020204" pitchFamily="34" charset="0"/>
              </a:rPr>
              <a:t>-o ALFĂ. </a:t>
            </a:r>
            <a:r>
              <a:rPr lang="en-US" sz="5400" dirty="0" err="1">
                <a:latin typeface="Corbel" panose="020B0503020204020204" pitchFamily="34" charset="0"/>
              </a:rPr>
              <a:t>Probabil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smtClean="0">
                <a:latin typeface="Corbel" panose="020B0503020204020204" pitchFamily="34" charset="0"/>
              </a:rPr>
              <a:t>se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gândesc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adune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suficientă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mâncare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toți</a:t>
            </a:r>
            <a:r>
              <a:rPr lang="en-US" sz="5400" dirty="0">
                <a:latin typeface="Corbel" panose="020B0503020204020204" pitchFamily="34" charset="0"/>
              </a:rPr>
              <a:t>. ALFA de </a:t>
            </a:r>
            <a:r>
              <a:rPr lang="en-US" sz="5400" dirty="0" err="1" smtClean="0">
                <a:latin typeface="Corbel" panose="020B0503020204020204" pitchFamily="34" charset="0"/>
              </a:rPr>
              <a:t>obicei</a:t>
            </a:r>
            <a:r>
              <a:rPr lang="en-US" sz="5400" dirty="0" smtClean="0">
                <a:latin typeface="Corbel" panose="020B0503020204020204" pitchFamily="34" charset="0"/>
              </a:rPr>
              <a:t>,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e fabricate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în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formă</a:t>
            </a:r>
            <a:r>
              <a:rPr lang="en-US" sz="5400" dirty="0">
                <a:latin typeface="Corbel" panose="020B0503020204020204" pitchFamily="34" charset="0"/>
              </a:rPr>
              <a:t> de … </a:t>
            </a:r>
            <a:r>
              <a:rPr lang="en-US" sz="5400" b="1" dirty="0" err="1">
                <a:latin typeface="Corbel" panose="020B0503020204020204" pitchFamily="34" charset="0"/>
              </a:rPr>
              <a:t>ce</a:t>
            </a:r>
            <a:r>
              <a:rPr lang="en-US" sz="5400" b="1" dirty="0">
                <a:latin typeface="Corbel" panose="020B0503020204020204" pitchFamily="34" charset="0"/>
              </a:rPr>
              <a:t> animal?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92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8730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Свинья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Porcușor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3118735"/>
            <a:ext cx="9060732" cy="60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900" dirty="0">
                <a:latin typeface="Corbel" panose="020B0503020204020204" pitchFamily="34" charset="0"/>
              </a:rPr>
              <a:t>UNICEF </a:t>
            </a:r>
            <a:r>
              <a:rPr lang="ru-RU" sz="5900" dirty="0">
                <a:latin typeface="Corbel" panose="020B0503020204020204" pitchFamily="34" charset="0"/>
              </a:rPr>
              <a:t>стремится обеспечить доступ к безопасной </a:t>
            </a:r>
            <a:endParaRPr lang="x-none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900" dirty="0" smtClean="0">
                <a:latin typeface="Corbel" panose="020B0503020204020204" pitchFamily="34" charset="0"/>
              </a:rPr>
              <a:t>и</a:t>
            </a:r>
            <a:r>
              <a:rPr lang="x-none" sz="5900" dirty="0" smtClean="0">
                <a:latin typeface="Corbel" panose="020B0503020204020204" pitchFamily="34" charset="0"/>
              </a:rPr>
              <a:t> </a:t>
            </a:r>
            <a:r>
              <a:rPr lang="ru-RU" sz="5900" dirty="0" smtClean="0">
                <a:latin typeface="Corbel" panose="020B0503020204020204" pitchFamily="34" charset="0"/>
              </a:rPr>
              <a:t>питательной </a:t>
            </a:r>
            <a:r>
              <a:rPr lang="ru-RU" sz="5900" dirty="0">
                <a:latin typeface="Corbel" panose="020B0503020204020204" pitchFamily="34" charset="0"/>
              </a:rPr>
              <a:t>еде. Это иллюстрируют пшеницей, </a:t>
            </a:r>
            <a:endParaRPr lang="x-none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900" dirty="0" smtClean="0">
                <a:latin typeface="Corbel" panose="020B0503020204020204" pitchFamily="34" charset="0"/>
              </a:rPr>
              <a:t>ФОСФОРОМ</a:t>
            </a:r>
            <a:r>
              <a:rPr lang="x-none" sz="5900" dirty="0" smtClean="0">
                <a:latin typeface="Corbel" panose="020B0503020204020204" pitchFamily="34" charset="0"/>
              </a:rPr>
              <a:t> </a:t>
            </a:r>
            <a:r>
              <a:rPr lang="ru-RU" sz="5900" dirty="0" smtClean="0">
                <a:latin typeface="Corbel" panose="020B0503020204020204" pitchFamily="34" charset="0"/>
              </a:rPr>
              <a:t>и </a:t>
            </a:r>
            <a:r>
              <a:rPr lang="ru-RU" sz="5900" dirty="0">
                <a:latin typeface="Corbel" panose="020B0503020204020204" pitchFamily="34" charset="0"/>
              </a:rPr>
              <a:t>КАРОТИНОМ. </a:t>
            </a:r>
            <a:endParaRPr lang="x-none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900" b="1" dirty="0" smtClean="0">
                <a:latin typeface="Corbel" panose="020B0503020204020204" pitchFamily="34" charset="0"/>
              </a:rPr>
              <a:t>Какие </a:t>
            </a:r>
            <a:r>
              <a:rPr lang="ru-RU" sz="5900" b="1" dirty="0">
                <a:latin typeface="Corbel" panose="020B0503020204020204" pitchFamily="34" charset="0"/>
              </a:rPr>
              <a:t>продукты питания мы заменили? </a:t>
            </a:r>
            <a:endParaRPr lang="en-US" sz="5900" b="1" dirty="0">
              <a:latin typeface="Corbel" panose="020B0503020204020204" pitchFamily="34" charset="0"/>
            </a:endParaRPr>
          </a:p>
          <a:p>
            <a:pPr fontAlgn="base"/>
            <a:r>
              <a:rPr lang="en-US" sz="5900" dirty="0" smtClean="0">
                <a:latin typeface="Corbel" panose="020B0503020204020204" pitchFamily="34" charset="0"/>
              </a:rPr>
              <a:t>UNICEF </a:t>
            </a:r>
            <a:r>
              <a:rPr lang="en-US" sz="5900" dirty="0" err="1">
                <a:latin typeface="Corbel" panose="020B0503020204020204" pitchFamily="34" charset="0"/>
              </a:rPr>
              <a:t>tinde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să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ofere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acces</a:t>
            </a:r>
            <a:r>
              <a:rPr lang="en-US" sz="5900" dirty="0">
                <a:latin typeface="Corbel" panose="020B0503020204020204" pitchFamily="34" charset="0"/>
              </a:rPr>
              <a:t> la </a:t>
            </a:r>
            <a:r>
              <a:rPr lang="en-US" sz="5900" dirty="0" err="1">
                <a:latin typeface="Corbel" panose="020B0503020204020204" pitchFamily="34" charset="0"/>
              </a:rPr>
              <a:t>mâncare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sigură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și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 smtClean="0">
                <a:latin typeface="Corbel" panose="020B0503020204020204" pitchFamily="34" charset="0"/>
              </a:rPr>
              <a:t>hrănitoare</a:t>
            </a:r>
            <a:r>
              <a:rPr lang="x-none" sz="59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900" dirty="0" err="1" smtClean="0">
                <a:latin typeface="Corbel" panose="020B0503020204020204" pitchFamily="34" charset="0"/>
              </a:rPr>
              <a:t>pentru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toți</a:t>
            </a:r>
            <a:r>
              <a:rPr lang="en-US" sz="5900" dirty="0">
                <a:latin typeface="Corbel" panose="020B0503020204020204" pitchFamily="34" charset="0"/>
              </a:rPr>
              <a:t>. </a:t>
            </a:r>
            <a:r>
              <a:rPr lang="en-US" sz="5900" dirty="0" err="1">
                <a:latin typeface="Corbel" panose="020B0503020204020204" pitchFamily="34" charset="0"/>
              </a:rPr>
              <a:t>Acest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fapt</a:t>
            </a:r>
            <a:r>
              <a:rPr lang="en-US" sz="5900" dirty="0">
                <a:latin typeface="Corbel" panose="020B0503020204020204" pitchFamily="34" charset="0"/>
              </a:rPr>
              <a:t> a </a:t>
            </a:r>
            <a:r>
              <a:rPr lang="en-US" sz="5900" dirty="0" err="1">
                <a:latin typeface="Corbel" panose="020B0503020204020204" pitchFamily="34" charset="0"/>
              </a:rPr>
              <a:t>fost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ilustrat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printr</a:t>
            </a:r>
            <a:r>
              <a:rPr lang="en-US" sz="5900" dirty="0">
                <a:latin typeface="Corbel" panose="020B0503020204020204" pitchFamily="34" charset="0"/>
              </a:rPr>
              <a:t>-o imagine, </a:t>
            </a:r>
            <a:r>
              <a:rPr lang="en-US" sz="5900" dirty="0" err="1">
                <a:latin typeface="Corbel" panose="020B0503020204020204" pitchFamily="34" charset="0"/>
              </a:rPr>
              <a:t>în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smtClean="0">
                <a:latin typeface="Corbel" panose="020B0503020204020204" pitchFamily="34" charset="0"/>
              </a:rPr>
              <a:t>care</a:t>
            </a:r>
            <a:r>
              <a:rPr lang="x-none" sz="59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900" dirty="0" err="1" smtClean="0">
                <a:latin typeface="Corbel" panose="020B0503020204020204" pitchFamily="34" charset="0"/>
              </a:rPr>
              <a:t>poate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  <a:r>
              <a:rPr lang="en-US" sz="5900" dirty="0">
                <a:latin typeface="Corbel" panose="020B0503020204020204" pitchFamily="34" charset="0"/>
              </a:rPr>
              <a:t>fi </a:t>
            </a:r>
            <a:r>
              <a:rPr lang="en-US" sz="5900" dirty="0" err="1">
                <a:latin typeface="Corbel" panose="020B0503020204020204" pitchFamily="34" charset="0"/>
              </a:rPr>
              <a:t>văzut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grâul</a:t>
            </a:r>
            <a:r>
              <a:rPr lang="en-US" sz="5900" dirty="0">
                <a:latin typeface="Corbel" panose="020B0503020204020204" pitchFamily="34" charset="0"/>
              </a:rPr>
              <a:t>, FOSFORUL </a:t>
            </a:r>
            <a:r>
              <a:rPr lang="en-US" sz="5900" dirty="0" err="1">
                <a:latin typeface="Corbel" panose="020B0503020204020204" pitchFamily="34" charset="0"/>
              </a:rPr>
              <a:t>și</a:t>
            </a:r>
            <a:r>
              <a:rPr lang="en-US" sz="5900" dirty="0">
                <a:latin typeface="Corbel" panose="020B0503020204020204" pitchFamily="34" charset="0"/>
              </a:rPr>
              <a:t> CAROTINA. </a:t>
            </a:r>
            <a:endParaRPr lang="x-none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900" b="1" dirty="0" smtClean="0">
                <a:latin typeface="Corbel" panose="020B0503020204020204" pitchFamily="34" charset="0"/>
              </a:rPr>
              <a:t>Ce </a:t>
            </a:r>
            <a:r>
              <a:rPr lang="en-US" sz="5900" b="1" dirty="0" err="1">
                <a:latin typeface="Corbel" panose="020B0503020204020204" pitchFamily="34" charset="0"/>
              </a:rPr>
              <a:t>alimente</a:t>
            </a:r>
            <a:r>
              <a:rPr lang="en-US" sz="5900" b="1" dirty="0">
                <a:latin typeface="Corbel" panose="020B0503020204020204" pitchFamily="34" charset="0"/>
              </a:rPr>
              <a:t> </a:t>
            </a:r>
            <a:r>
              <a:rPr lang="en-US" sz="5900" b="1" dirty="0" smtClean="0">
                <a:latin typeface="Corbel" panose="020B0503020204020204" pitchFamily="34" charset="0"/>
              </a:rPr>
              <a:t>au</a:t>
            </a:r>
            <a:r>
              <a:rPr lang="x-none" sz="5900" b="1" dirty="0" smtClean="0">
                <a:latin typeface="Corbel" panose="020B0503020204020204" pitchFamily="34" charset="0"/>
              </a:rPr>
              <a:t> </a:t>
            </a:r>
            <a:r>
              <a:rPr lang="en-US" sz="5900" b="1" dirty="0" err="1" smtClean="0">
                <a:latin typeface="Corbel" panose="020B0503020204020204" pitchFamily="34" charset="0"/>
              </a:rPr>
              <a:t>fost</a:t>
            </a:r>
            <a:r>
              <a:rPr lang="en-US" sz="5900" b="1" dirty="0" smtClean="0">
                <a:latin typeface="Corbel" panose="020B0503020204020204" pitchFamily="34" charset="0"/>
              </a:rPr>
              <a:t> </a:t>
            </a:r>
            <a:r>
              <a:rPr lang="en-US" sz="5900" b="1" dirty="0" err="1">
                <a:latin typeface="Corbel" panose="020B0503020204020204" pitchFamily="34" charset="0"/>
              </a:rPr>
              <a:t>cifrate</a:t>
            </a:r>
            <a:r>
              <a:rPr lang="en-US" sz="5900" b="1" dirty="0">
                <a:latin typeface="Corbel" panose="020B0503020204020204" pitchFamily="34" charset="0"/>
              </a:rPr>
              <a:t> </a:t>
            </a:r>
            <a:r>
              <a:rPr lang="en-US" sz="5900" b="1" dirty="0" err="1">
                <a:latin typeface="Corbel" panose="020B0503020204020204" pitchFamily="34" charset="0"/>
              </a:rPr>
              <a:t>în</a:t>
            </a:r>
            <a:r>
              <a:rPr lang="en-US" sz="5900" b="1" dirty="0">
                <a:latin typeface="Corbel" panose="020B0503020204020204" pitchFamily="34" charset="0"/>
              </a:rPr>
              <a:t> </a:t>
            </a:r>
            <a:r>
              <a:rPr lang="en-US" sz="5900" b="1" dirty="0" err="1">
                <a:latin typeface="Corbel" panose="020B0503020204020204" pitchFamily="34" charset="0"/>
              </a:rPr>
              <a:t>propoziția</a:t>
            </a:r>
            <a:r>
              <a:rPr lang="en-US" sz="5900" b="1" dirty="0">
                <a:latin typeface="Corbel" panose="020B0503020204020204" pitchFamily="34" charset="0"/>
              </a:rPr>
              <a:t> </a:t>
            </a:r>
            <a:r>
              <a:rPr lang="en-US" sz="5900" b="1" dirty="0" err="1">
                <a:latin typeface="Corbel" panose="020B0503020204020204" pitchFamily="34" charset="0"/>
              </a:rPr>
              <a:t>precedentă</a:t>
            </a:r>
            <a:r>
              <a:rPr lang="en-US" sz="5900" b="1" dirty="0">
                <a:latin typeface="Corbel" panose="020B0503020204020204" pitchFamily="34" charset="0"/>
              </a:rPr>
              <a:t>?</a:t>
            </a:r>
            <a:endParaRPr lang="ru-RU" sz="59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119028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Рыба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Peștele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Морковь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Morcovul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  <a:endParaRPr lang="x-none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109312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ОТВЕТA/RĂSPUNSURI – 2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4" y="3089445"/>
            <a:ext cx="9534322" cy="58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Вспомним мифологию! На арене «Голодных игр» есть место, </a:t>
            </a:r>
            <a:r>
              <a:rPr lang="ru-RU" sz="5400" dirty="0" smtClean="0">
                <a:latin typeface="Corbel" panose="020B0503020204020204" pitchFamily="34" charset="0"/>
              </a:rPr>
              <a:t>в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котором </a:t>
            </a:r>
            <a:r>
              <a:rPr lang="ru-RU" sz="5400" dirty="0">
                <a:latin typeface="Corbel" panose="020B0503020204020204" pitchFamily="34" charset="0"/>
              </a:rPr>
              <a:t>можно найти оружие, лекарства, пропитание </a:t>
            </a:r>
            <a:r>
              <a:rPr lang="ru-RU" sz="5400" dirty="0" smtClean="0">
                <a:latin typeface="Corbel" panose="020B0503020204020204" pitchFamily="34" charset="0"/>
              </a:rPr>
              <a:t>и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многое </a:t>
            </a:r>
            <a:r>
              <a:rPr lang="ru-RU" sz="5400" dirty="0">
                <a:latin typeface="Corbel" panose="020B0503020204020204" pitchFamily="34" charset="0"/>
              </a:rPr>
              <a:t>другое. В книге это место описано как большой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изогнутый </a:t>
            </a:r>
            <a:r>
              <a:rPr lang="ru-RU" sz="5400" dirty="0">
                <a:latin typeface="Corbel" panose="020B0503020204020204" pitchFamily="34" charset="0"/>
              </a:rPr>
              <a:t>конус. </a:t>
            </a:r>
            <a:r>
              <a:rPr lang="ru-RU" sz="5400" b="1" dirty="0">
                <a:latin typeface="Corbel" panose="020B0503020204020204" pitchFamily="34" charset="0"/>
              </a:rPr>
              <a:t>Как оно называется? 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Să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ne </a:t>
            </a:r>
            <a:r>
              <a:rPr lang="en-US" sz="5400" dirty="0" err="1">
                <a:latin typeface="Corbel" panose="020B0503020204020204" pitchFamily="34" charset="0"/>
              </a:rPr>
              <a:t>amintim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mitologie</a:t>
            </a:r>
            <a:r>
              <a:rPr lang="en-US" sz="5400" dirty="0">
                <a:latin typeface="Corbel" panose="020B0503020204020204" pitchFamily="34" charset="0"/>
              </a:rPr>
              <a:t>!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arena din </a:t>
            </a:r>
            <a:r>
              <a:rPr lang="en-US" sz="5400" dirty="0" err="1">
                <a:latin typeface="Corbel" panose="020B0503020204020204" pitchFamily="34" charset="0"/>
              </a:rPr>
              <a:t>filmul</a:t>
            </a:r>
            <a:r>
              <a:rPr lang="en-US" sz="5400" dirty="0">
                <a:latin typeface="Corbel" panose="020B0503020204020204" pitchFamily="34" charset="0"/>
              </a:rPr>
              <a:t> The </a:t>
            </a:r>
            <a:r>
              <a:rPr lang="en-US" sz="5400" dirty="0" smtClean="0">
                <a:latin typeface="Corbel" panose="020B0503020204020204" pitchFamily="34" charset="0"/>
              </a:rPr>
              <a:t>Hunger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Games </a:t>
            </a:r>
            <a:r>
              <a:rPr lang="en-US" sz="5400" dirty="0">
                <a:latin typeface="Corbel" panose="020B0503020204020204" pitchFamily="34" charset="0"/>
              </a:rPr>
              <a:t>(</a:t>
            </a:r>
            <a:r>
              <a:rPr lang="en-US" sz="5400" dirty="0" err="1">
                <a:latin typeface="Corbel" panose="020B0503020204020204" pitchFamily="34" charset="0"/>
              </a:rPr>
              <a:t>Jocurile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foamei</a:t>
            </a:r>
            <a:r>
              <a:rPr lang="en-US" sz="5400" dirty="0">
                <a:latin typeface="Corbel" panose="020B0503020204020204" pitchFamily="34" charset="0"/>
              </a:rPr>
              <a:t>) e un </a:t>
            </a:r>
            <a:r>
              <a:rPr lang="en-US" sz="5400" dirty="0" err="1">
                <a:latin typeface="Corbel" panose="020B0503020204020204" pitchFamily="34" charset="0"/>
              </a:rPr>
              <a:t>loc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care pot fi </a:t>
            </a:r>
            <a:r>
              <a:rPr lang="en-US" sz="5400" dirty="0" err="1">
                <a:latin typeface="Corbel" panose="020B0503020204020204" pitchFamily="34" charset="0"/>
              </a:rPr>
              <a:t>găsite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arme</a:t>
            </a:r>
            <a:r>
              <a:rPr lang="en-US" sz="5400" dirty="0" smtClean="0">
                <a:latin typeface="Corbel" panose="020B0503020204020204" pitchFamily="34" charset="0"/>
              </a:rPr>
              <a:t>,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medicamente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mâncare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multe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alte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lucruri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necesare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carte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acest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loc</a:t>
            </a:r>
            <a:r>
              <a:rPr lang="en-US" sz="5400" dirty="0">
                <a:latin typeface="Corbel" panose="020B0503020204020204" pitchFamily="34" charset="0"/>
              </a:rPr>
              <a:t> e </a:t>
            </a:r>
            <a:r>
              <a:rPr lang="en-US" sz="5400" dirty="0" err="1">
                <a:latin typeface="Corbel" panose="020B0503020204020204" pitchFamily="34" charset="0"/>
              </a:rPr>
              <a:t>descris</a:t>
            </a:r>
            <a:r>
              <a:rPr lang="en-US" sz="5400" dirty="0">
                <a:latin typeface="Corbel" panose="020B0503020204020204" pitchFamily="34" charset="0"/>
              </a:rPr>
              <a:t> ca un mare con </a:t>
            </a:r>
            <a:r>
              <a:rPr lang="en-US" sz="5400" dirty="0" err="1">
                <a:latin typeface="Corbel" panose="020B0503020204020204" pitchFamily="34" charset="0"/>
              </a:rPr>
              <a:t>curbat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>
                <a:latin typeface="Corbel" panose="020B0503020204020204" pitchFamily="34" charset="0"/>
              </a:rPr>
              <a:t>Cum se </a:t>
            </a:r>
            <a:r>
              <a:rPr lang="en-US" sz="5400" b="1" dirty="0" err="1" smtClean="0">
                <a:latin typeface="Corbel" panose="020B0503020204020204" pitchFamily="34" charset="0"/>
              </a:rPr>
              <a:t>numește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acesta</a:t>
            </a:r>
            <a:r>
              <a:rPr lang="en-US" sz="54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768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Рог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изобилия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Cornucopia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3300972"/>
            <a:ext cx="9536100" cy="53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05"/>
            <a:ext cx="20104100" cy="134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 одной истории рассказывается о трёх японцах, </a:t>
            </a:r>
            <a:r>
              <a:rPr lang="ru-RU" sz="4800" dirty="0" smtClean="0">
                <a:latin typeface="Corbel" panose="020B0503020204020204" pitchFamily="34" charset="0"/>
              </a:rPr>
              <a:t>которые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приготовили </a:t>
            </a:r>
            <a:r>
              <a:rPr lang="ru-RU" sz="4800" dirty="0">
                <a:latin typeface="Corbel" panose="020B0503020204020204" pitchFamily="34" charset="0"/>
              </a:rPr>
              <a:t>ЕЁ и часть отдали нищему. Через некоторое время </a:t>
            </a:r>
            <a:r>
              <a:rPr lang="ru-RU" sz="4800" dirty="0" smtClean="0">
                <a:latin typeface="Corbel" panose="020B0503020204020204" pitchFamily="34" charset="0"/>
              </a:rPr>
              <a:t>они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увидели </a:t>
            </a:r>
            <a:r>
              <a:rPr lang="ru-RU" sz="4800" dirty="0">
                <a:latin typeface="Corbel" panose="020B0503020204020204" pitchFamily="34" charset="0"/>
              </a:rPr>
              <a:t>бедняка, удостоверились, что с ним все в порядке, и съели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оставшуюся </a:t>
            </a:r>
            <a:r>
              <a:rPr lang="ru-RU" sz="4800" dirty="0">
                <a:latin typeface="Corbel" panose="020B0503020204020204" pitchFamily="34" charset="0"/>
              </a:rPr>
              <a:t>часть. Только после этого хитрый бедняк достал </a:t>
            </a:r>
            <a:r>
              <a:rPr lang="ru-RU" sz="4800" dirty="0" smtClean="0">
                <a:latin typeface="Corbel" panose="020B0503020204020204" pitchFamily="34" charset="0"/>
              </a:rPr>
              <a:t>свою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спрятанную </a:t>
            </a:r>
            <a:r>
              <a:rPr lang="ru-RU" sz="4800" dirty="0">
                <a:latin typeface="Corbel" panose="020B0503020204020204" pitchFamily="34" charset="0"/>
              </a:rPr>
              <a:t>порцию и тоже начал есть. </a:t>
            </a:r>
            <a:r>
              <a:rPr lang="ru-RU" sz="4800" b="1" dirty="0">
                <a:latin typeface="Corbel" panose="020B0503020204020204" pitchFamily="34" charset="0"/>
              </a:rPr>
              <a:t>Назовите </a:t>
            </a:r>
            <a:r>
              <a:rPr lang="ru-RU" sz="4800" b="1" dirty="0" smtClean="0">
                <a:latin typeface="Corbel" panose="020B0503020204020204" pitchFamily="34" charset="0"/>
              </a:rPr>
              <a:t>ЕЁ.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O </a:t>
            </a:r>
            <a:r>
              <a:rPr lang="en-US" sz="4800" dirty="0" err="1">
                <a:latin typeface="Corbel" panose="020B0503020204020204" pitchFamily="34" charset="0"/>
              </a:rPr>
              <a:t>poveste</a:t>
            </a:r>
            <a:r>
              <a:rPr lang="en-US" sz="4800" dirty="0">
                <a:latin typeface="Corbel" panose="020B0503020204020204" pitchFamily="34" charset="0"/>
              </a:rPr>
              <a:t> ne </a:t>
            </a:r>
            <a:r>
              <a:rPr lang="en-US" sz="4800" dirty="0" err="1">
                <a:latin typeface="Corbel" panose="020B0503020204020204" pitchFamily="34" charset="0"/>
              </a:rPr>
              <a:t>spune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istoria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trei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japonezi</a:t>
            </a:r>
            <a:r>
              <a:rPr lang="en-US" sz="4800" dirty="0">
                <a:latin typeface="Corbel" panose="020B0503020204020204" pitchFamily="34" charset="0"/>
              </a:rPr>
              <a:t>, care au </a:t>
            </a:r>
            <a:r>
              <a:rPr lang="en-US" sz="4800" dirty="0" err="1">
                <a:latin typeface="Corbel" panose="020B0503020204020204" pitchFamily="34" charset="0"/>
              </a:rPr>
              <a:t>gătit</a:t>
            </a:r>
            <a:r>
              <a:rPr lang="en-US" sz="4800" dirty="0">
                <a:latin typeface="Corbel" panose="020B0503020204020204" pitchFamily="34" charset="0"/>
              </a:rPr>
              <a:t> X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au </a:t>
            </a:r>
            <a:r>
              <a:rPr lang="en-US" sz="4800" dirty="0" err="1">
                <a:latin typeface="Corbel" panose="020B0503020204020204" pitchFamily="34" charset="0"/>
              </a:rPr>
              <a:t>oferit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o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parte </a:t>
            </a:r>
            <a:r>
              <a:rPr lang="en-US" sz="4800" dirty="0">
                <a:latin typeface="Corbel" panose="020B0503020204020204" pitchFamily="34" charset="0"/>
              </a:rPr>
              <a:t>din el </a:t>
            </a:r>
            <a:r>
              <a:rPr lang="en-US" sz="4800" dirty="0" err="1">
                <a:latin typeface="Corbel" panose="020B0503020204020204" pitchFamily="34" charset="0"/>
              </a:rPr>
              <a:t>unui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cerșetor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După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ceva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timp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ei</a:t>
            </a:r>
            <a:r>
              <a:rPr lang="en-US" sz="4800" dirty="0">
                <a:latin typeface="Corbel" panose="020B0503020204020204" pitchFamily="34" charset="0"/>
              </a:rPr>
              <a:t> au </a:t>
            </a:r>
            <a:r>
              <a:rPr lang="en-US" sz="4800" dirty="0" err="1">
                <a:latin typeface="Corbel" panose="020B0503020204020204" pitchFamily="34" charset="0"/>
              </a:rPr>
              <a:t>văzut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cerșetorul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viu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au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mâncat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partea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rămasă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Cerșetorul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deștept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însă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-a </a:t>
            </a:r>
            <a:r>
              <a:rPr lang="en-US" sz="4800" dirty="0" err="1">
                <a:latin typeface="Corbel" panose="020B0503020204020204" pitchFamily="34" charset="0"/>
              </a:rPr>
              <a:t>dat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seama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 smtClean="0">
                <a:latin typeface="Corbel" panose="020B0503020204020204" pitchFamily="34" charset="0"/>
              </a:rPr>
              <a:t>ispravă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și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-a </a:t>
            </a:r>
            <a:r>
              <a:rPr lang="en-US" sz="4800" dirty="0" err="1">
                <a:latin typeface="Corbel" panose="020B0503020204020204" pitchFamily="34" charset="0"/>
              </a:rPr>
              <a:t>mâncat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porția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doar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după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văzut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ceilalți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-au </a:t>
            </a:r>
            <a:r>
              <a:rPr lang="en-US" sz="4800" dirty="0" err="1">
                <a:latin typeface="Corbel" panose="020B0503020204020204" pitchFamily="34" charset="0"/>
              </a:rPr>
              <a:t>consumat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partea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lor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Ce </a:t>
            </a:r>
            <a:r>
              <a:rPr lang="en-US" sz="4800" b="1" dirty="0" err="1">
                <a:latin typeface="Corbel" panose="020B0503020204020204" pitchFamily="34" charset="0"/>
              </a:rPr>
              <a:t>este</a:t>
            </a:r>
            <a:r>
              <a:rPr lang="en-US" sz="4800" b="1" dirty="0">
                <a:latin typeface="Corbel" panose="020B0503020204020204" pitchFamily="34" charset="0"/>
              </a:rPr>
              <a:t> X?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Рыба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фугу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Peștele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fugu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2" y="2995386"/>
            <a:ext cx="9379637" cy="62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300" dirty="0">
                <a:latin typeface="Corbel" panose="020B0503020204020204" pitchFamily="34" charset="0"/>
              </a:rPr>
              <a:t>Читая, как Павел </a:t>
            </a:r>
            <a:r>
              <a:rPr lang="ru-RU" sz="5300" dirty="0" err="1">
                <a:latin typeface="Corbel" panose="020B0503020204020204" pitchFamily="34" charset="0"/>
              </a:rPr>
              <a:t>Басинский</a:t>
            </a:r>
            <a:r>
              <a:rPr lang="ru-RU" sz="5300" dirty="0">
                <a:latin typeface="Corbel" panose="020B0503020204020204" pitchFamily="34" charset="0"/>
              </a:rPr>
              <a:t> описал очередь на зимней </a:t>
            </a:r>
            <a:r>
              <a:rPr lang="ru-RU" sz="5300" dirty="0" smtClean="0">
                <a:latin typeface="Corbel" panose="020B0503020204020204" pitchFamily="34" charset="0"/>
              </a:rPr>
              <a:t>ярмарке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интеллектуальной </a:t>
            </a:r>
            <a:r>
              <a:rPr lang="ru-RU" sz="5300" dirty="0">
                <a:latin typeface="Corbel" panose="020B0503020204020204" pitchFamily="34" charset="0"/>
              </a:rPr>
              <a:t>книги, автор вопроса упомянул «ЕЁ для ума</a:t>
            </a:r>
            <a:r>
              <a:rPr lang="ru-RU" sz="5300" dirty="0" smtClean="0">
                <a:latin typeface="Corbel" panose="020B0503020204020204" pitchFamily="34" charset="0"/>
              </a:rPr>
              <a:t>».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err="1" smtClean="0">
                <a:latin typeface="Corbel" panose="020B0503020204020204" pitchFamily="34" charset="0"/>
              </a:rPr>
              <a:t>Басинский</a:t>
            </a:r>
            <a:r>
              <a:rPr lang="ru-RU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>
                <a:latin typeface="Corbel" panose="020B0503020204020204" pitchFamily="34" charset="0"/>
              </a:rPr>
              <a:t>сказал, что очереди за книгами – это хорошо, а </a:t>
            </a:r>
            <a:r>
              <a:rPr lang="ru-RU" sz="5300" dirty="0" smtClean="0">
                <a:latin typeface="Corbel" panose="020B0503020204020204" pitchFamily="34" charset="0"/>
              </a:rPr>
              <a:t>плохо,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когда </a:t>
            </a:r>
            <a:r>
              <a:rPr lang="ru-RU" sz="5300" dirty="0">
                <a:latin typeface="Corbel" panose="020B0503020204020204" pitchFamily="34" charset="0"/>
              </a:rPr>
              <a:t>очереди… </a:t>
            </a:r>
            <a:r>
              <a:rPr lang="ru-RU" sz="5300" b="1" dirty="0">
                <a:latin typeface="Corbel" panose="020B0503020204020204" pitchFamily="34" charset="0"/>
              </a:rPr>
              <a:t>Закончите слова писателя и назовите ЕЁ. 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Citind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descrierea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lui</a:t>
            </a:r>
            <a:r>
              <a:rPr lang="en-US" sz="5300" dirty="0">
                <a:latin typeface="Corbel" panose="020B0503020204020204" pitchFamily="34" charset="0"/>
              </a:rPr>
              <a:t> Paul </a:t>
            </a:r>
            <a:r>
              <a:rPr lang="en-US" sz="5300" dirty="0" err="1">
                <a:latin typeface="Corbel" panose="020B0503020204020204" pitchFamily="34" charset="0"/>
              </a:rPr>
              <a:t>Basinskii</a:t>
            </a:r>
            <a:r>
              <a:rPr lang="en-US" sz="5300" dirty="0">
                <a:latin typeface="Corbel" panose="020B0503020204020204" pitchFamily="34" charset="0"/>
              </a:rPr>
              <a:t> a </a:t>
            </a:r>
            <a:r>
              <a:rPr lang="en-US" sz="5300" dirty="0" err="1">
                <a:latin typeface="Corbel" panose="020B0503020204020204" pitchFamily="34" charset="0"/>
              </a:rPr>
              <a:t>unui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rând</a:t>
            </a:r>
            <a:r>
              <a:rPr lang="en-US" sz="5300" dirty="0">
                <a:latin typeface="Corbel" panose="020B0503020204020204" pitchFamily="34" charset="0"/>
              </a:rPr>
              <a:t> la un </a:t>
            </a:r>
            <a:r>
              <a:rPr lang="en-US" sz="5300" dirty="0" err="1">
                <a:latin typeface="Corbel" panose="020B0503020204020204" pitchFamily="34" charset="0"/>
              </a:rPr>
              <a:t>iarmaroc</a:t>
            </a:r>
            <a:r>
              <a:rPr lang="en-US" sz="5300" dirty="0">
                <a:latin typeface="Corbel" panose="020B0503020204020204" pitchFamily="34" charset="0"/>
              </a:rPr>
              <a:t> de </a:t>
            </a:r>
            <a:r>
              <a:rPr lang="en-US" sz="5300" dirty="0" err="1">
                <a:latin typeface="Corbel" panose="020B0503020204020204" pitchFamily="34" charset="0"/>
              </a:rPr>
              <a:t>iarnă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smtClean="0">
                <a:latin typeface="Corbel" panose="020B0503020204020204" pitchFamily="34" charset="0"/>
              </a:rPr>
              <a:t>de </a:t>
            </a:r>
            <a:r>
              <a:rPr lang="en-US" sz="5300" dirty="0" err="1" smtClean="0">
                <a:latin typeface="Corbel" panose="020B0503020204020204" pitchFamily="34" charset="0"/>
              </a:rPr>
              <a:t>cărți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intelectuale</a:t>
            </a:r>
            <a:r>
              <a:rPr lang="en-US" sz="5300" dirty="0">
                <a:latin typeface="Corbel" panose="020B0503020204020204" pitchFamily="34" charset="0"/>
              </a:rPr>
              <a:t>, </a:t>
            </a:r>
            <a:r>
              <a:rPr lang="en-US" sz="5300" dirty="0" err="1">
                <a:latin typeface="Corbel" panose="020B0503020204020204" pitchFamily="34" charset="0"/>
              </a:rPr>
              <a:t>autorul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întrebării</a:t>
            </a:r>
            <a:r>
              <a:rPr lang="en-US" sz="5300" dirty="0">
                <a:latin typeface="Corbel" panose="020B0503020204020204" pitchFamily="34" charset="0"/>
              </a:rPr>
              <a:t> a </a:t>
            </a:r>
            <a:r>
              <a:rPr lang="en-US" sz="5300" dirty="0" err="1">
                <a:latin typeface="Corbel" panose="020B0503020204020204" pitchFamily="34" charset="0"/>
              </a:rPr>
              <a:t>menționat</a:t>
            </a:r>
            <a:r>
              <a:rPr lang="en-US" sz="5300" dirty="0">
                <a:latin typeface="Corbel" panose="020B0503020204020204" pitchFamily="34" charset="0"/>
              </a:rPr>
              <a:t> ”ALFA </a:t>
            </a:r>
            <a:r>
              <a:rPr lang="en-US" sz="5300" dirty="0" err="1">
                <a:latin typeface="Corbel" panose="020B0503020204020204" pitchFamily="34" charset="0"/>
              </a:rPr>
              <a:t>pentru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creier</a:t>
            </a:r>
            <a:r>
              <a:rPr lang="en-US" sz="5300" dirty="0">
                <a:latin typeface="Corbel" panose="020B0503020204020204" pitchFamily="34" charset="0"/>
              </a:rPr>
              <a:t>”. </a:t>
            </a:r>
            <a:r>
              <a:rPr lang="en-US" sz="5300" dirty="0" smtClean="0">
                <a:latin typeface="Corbel" panose="020B0503020204020204" pitchFamily="34" charset="0"/>
              </a:rPr>
              <a:t>Paul </a:t>
            </a:r>
            <a:r>
              <a:rPr lang="en-US" sz="5300" dirty="0" err="1" smtClean="0">
                <a:latin typeface="Corbel" panose="020B0503020204020204" pitchFamily="34" charset="0"/>
              </a:rPr>
              <a:t>afirmă</a:t>
            </a:r>
            <a:r>
              <a:rPr lang="en-US" sz="5300" dirty="0">
                <a:latin typeface="Corbel" panose="020B0503020204020204" pitchFamily="34" charset="0"/>
              </a:rPr>
              <a:t>, </a:t>
            </a:r>
            <a:r>
              <a:rPr lang="en-US" sz="5300" dirty="0" err="1">
                <a:latin typeface="Corbel" panose="020B0503020204020204" pitchFamily="34" charset="0"/>
              </a:rPr>
              <a:t>că</a:t>
            </a:r>
            <a:r>
              <a:rPr lang="en-US" sz="5300" dirty="0">
                <a:latin typeface="Corbel" panose="020B0503020204020204" pitchFamily="34" charset="0"/>
              </a:rPr>
              <a:t> a </a:t>
            </a:r>
            <a:r>
              <a:rPr lang="en-US" sz="5300" dirty="0" err="1">
                <a:latin typeface="Corbel" panose="020B0503020204020204" pitchFamily="34" charset="0"/>
              </a:rPr>
              <a:t>sta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în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rând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după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cărți</a:t>
            </a:r>
            <a:r>
              <a:rPr lang="en-US" sz="5300" dirty="0">
                <a:latin typeface="Corbel" panose="020B0503020204020204" pitchFamily="34" charset="0"/>
              </a:rPr>
              <a:t> e un </a:t>
            </a:r>
            <a:r>
              <a:rPr lang="en-US" sz="5300" dirty="0" err="1">
                <a:latin typeface="Corbel" panose="020B0503020204020204" pitchFamily="34" charset="0"/>
              </a:rPr>
              <a:t>lucru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pozitiv</a:t>
            </a:r>
            <a:r>
              <a:rPr lang="en-US" sz="5300" dirty="0">
                <a:latin typeface="Corbel" panose="020B0503020204020204" pitchFamily="34" charset="0"/>
              </a:rPr>
              <a:t>, </a:t>
            </a:r>
            <a:r>
              <a:rPr lang="en-US" sz="5300" dirty="0" err="1">
                <a:latin typeface="Corbel" panose="020B0503020204020204" pitchFamily="34" charset="0"/>
              </a:rPr>
              <a:t>mai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rău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fiind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când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stai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în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rând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după</a:t>
            </a:r>
            <a:r>
              <a:rPr lang="en-US" sz="5300" dirty="0">
                <a:latin typeface="Corbel" panose="020B0503020204020204" pitchFamily="34" charset="0"/>
              </a:rPr>
              <a:t>… </a:t>
            </a:r>
            <a:r>
              <a:rPr lang="en-US" sz="5300" b="1" dirty="0" err="1">
                <a:latin typeface="Corbel" panose="020B0503020204020204" pitchFamily="34" charset="0"/>
              </a:rPr>
              <a:t>Finisați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afirmația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lui</a:t>
            </a:r>
            <a:r>
              <a:rPr lang="en-US" sz="5300" b="1" dirty="0">
                <a:latin typeface="Corbel" panose="020B0503020204020204" pitchFamily="34" charset="0"/>
              </a:rPr>
              <a:t> Paul </a:t>
            </a:r>
            <a:r>
              <a:rPr lang="en-US" sz="5300" b="1" dirty="0" err="1">
                <a:latin typeface="Corbel" panose="020B0503020204020204" pitchFamily="34" charset="0"/>
              </a:rPr>
              <a:t>și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scrieți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b="1" dirty="0" err="1" smtClean="0">
                <a:latin typeface="Corbel" panose="020B0503020204020204" pitchFamily="34" charset="0"/>
              </a:rPr>
              <a:t>ce</a:t>
            </a:r>
            <a:r>
              <a:rPr lang="en-US" sz="5300" b="1" dirty="0" smtClean="0">
                <a:latin typeface="Corbel" panose="020B0503020204020204" pitchFamily="34" charset="0"/>
              </a:rPr>
              <a:t> </a:t>
            </a:r>
            <a:r>
              <a:rPr lang="en-US" sz="5300" b="1" dirty="0">
                <a:latin typeface="Corbel" panose="020B0503020204020204" pitchFamily="34" charset="0"/>
              </a:rPr>
              <a:t>a </a:t>
            </a:r>
            <a:r>
              <a:rPr lang="en-US" sz="5300" b="1" dirty="0" err="1">
                <a:latin typeface="Corbel" panose="020B0503020204020204" pitchFamily="34" charset="0"/>
              </a:rPr>
              <a:t>fost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înlocuit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 smtClean="0">
                <a:latin typeface="Corbel" panose="020B0503020204020204" pitchFamily="34" charset="0"/>
              </a:rPr>
              <a:t>prin</a:t>
            </a:r>
            <a:r>
              <a:rPr lang="en-US" sz="5300" b="1" dirty="0" smtClean="0">
                <a:latin typeface="Corbel" panose="020B0503020204020204" pitchFamily="34" charset="0"/>
              </a:rPr>
              <a:t> ALFA</a:t>
            </a:r>
            <a:r>
              <a:rPr lang="en-US" sz="5300" b="1" dirty="0">
                <a:latin typeface="Corbel" panose="020B0503020204020204" pitchFamily="34" charset="0"/>
              </a:rPr>
              <a:t>.</a:t>
            </a:r>
            <a:endParaRPr lang="ru-RU" sz="5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111979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09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 хлебом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Pâine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Пища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Mâncare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107407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ОТВЕТА/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– 2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1" y="3284509"/>
            <a:ext cx="9736831" cy="54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800" dirty="0">
                <a:latin typeface="Corbel" panose="020B0503020204020204" pitchFamily="34" charset="0"/>
              </a:rPr>
              <a:t>Для ликвидации голода предлагают вкладывать </a:t>
            </a:r>
            <a:r>
              <a:rPr lang="ru-RU" sz="5800" dirty="0" smtClean="0">
                <a:latin typeface="Corbel" panose="020B0503020204020204" pitchFamily="34" charset="0"/>
              </a:rPr>
              <a:t>деньги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в </a:t>
            </a:r>
            <a:r>
              <a:rPr lang="ru-RU" sz="5800" dirty="0">
                <a:latin typeface="Corbel" panose="020B0503020204020204" pitchFamily="34" charset="0"/>
              </a:rPr>
              <a:t>научные исследования, технологии и </a:t>
            </a:r>
            <a:r>
              <a:rPr lang="ru-RU" sz="5800" dirty="0" smtClean="0">
                <a:latin typeface="Corbel" panose="020B0503020204020204" pitchFamily="34" charset="0"/>
              </a:rPr>
              <a:t>генетические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разработки</a:t>
            </a:r>
            <a:r>
              <a:rPr lang="ru-RU" sz="5800" dirty="0">
                <a:latin typeface="Corbel" panose="020B0503020204020204" pitchFamily="34" charset="0"/>
              </a:rPr>
              <a:t>. На картинке, посвящённой </a:t>
            </a:r>
            <a:r>
              <a:rPr lang="ru-RU" sz="5800" dirty="0" smtClean="0">
                <a:latin typeface="Corbel" panose="020B0503020204020204" pitchFamily="34" charset="0"/>
              </a:rPr>
              <a:t>этому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предложению</a:t>
            </a:r>
            <a:r>
              <a:rPr lang="ru-RU" sz="5800" dirty="0">
                <a:latin typeface="Corbel" panose="020B0503020204020204" pitchFamily="34" charset="0"/>
              </a:rPr>
              <a:t>, пшеница растёт из цепочки... </a:t>
            </a:r>
            <a:endParaRPr lang="x-none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Закончите</a:t>
            </a:r>
            <a:r>
              <a:rPr lang="x-none" sz="5800" b="1" dirty="0">
                <a:latin typeface="Corbel" panose="020B0503020204020204" pitchFamily="34" charset="0"/>
              </a:rPr>
              <a:t> </a:t>
            </a:r>
            <a:r>
              <a:rPr lang="ru-RU" sz="5800" b="1" dirty="0" smtClean="0">
                <a:latin typeface="Corbel" panose="020B0503020204020204" pitchFamily="34" charset="0"/>
              </a:rPr>
              <a:t>одним словом.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Pentru</a:t>
            </a:r>
            <a:r>
              <a:rPr lang="en-US" sz="5800" dirty="0" smtClean="0">
                <a:latin typeface="Corbel" panose="020B0503020204020204" pitchFamily="34" charset="0"/>
              </a:rPr>
              <a:t> a </a:t>
            </a:r>
            <a:r>
              <a:rPr lang="en-US" sz="5800" dirty="0" err="1" smtClean="0">
                <a:latin typeface="Corbel" panose="020B0503020204020204" pitchFamily="34" charset="0"/>
              </a:rPr>
              <a:t>elimina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 smtClean="0">
                <a:latin typeface="Corbel" panose="020B0503020204020204" pitchFamily="34" charset="0"/>
              </a:rPr>
              <a:t>foametea</a:t>
            </a:r>
            <a:r>
              <a:rPr lang="en-US" sz="5800" dirty="0" smtClean="0">
                <a:latin typeface="Corbel" panose="020B0503020204020204" pitchFamily="34" charset="0"/>
              </a:rPr>
              <a:t> se </a:t>
            </a:r>
            <a:r>
              <a:rPr lang="en-US" sz="5800" dirty="0" err="1" smtClean="0">
                <a:latin typeface="Corbel" panose="020B0503020204020204" pitchFamily="34" charset="0"/>
              </a:rPr>
              <a:t>propune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 smtClean="0">
                <a:latin typeface="Corbel" panose="020B0503020204020204" pitchFamily="34" charset="0"/>
              </a:rPr>
              <a:t>investirea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 smtClean="0">
                <a:latin typeface="Corbel" panose="020B0503020204020204" pitchFamily="34" charset="0"/>
              </a:rPr>
              <a:t>banilor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 smtClean="0">
                <a:latin typeface="Corbel" panose="020B0503020204020204" pitchFamily="34" charset="0"/>
              </a:rPr>
              <a:t>în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cercetări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științifice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și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tehnologii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genetice</a:t>
            </a:r>
            <a:r>
              <a:rPr lang="en-US" sz="5800" dirty="0">
                <a:latin typeface="Corbel" panose="020B0503020204020204" pitchFamily="34" charset="0"/>
              </a:rPr>
              <a:t>. </a:t>
            </a:r>
            <a:r>
              <a:rPr lang="en-US" sz="5800" dirty="0" err="1">
                <a:latin typeface="Corbel" panose="020B0503020204020204" pitchFamily="34" charset="0"/>
              </a:rPr>
              <a:t>Într</a:t>
            </a:r>
            <a:r>
              <a:rPr lang="en-US" sz="5800" dirty="0">
                <a:latin typeface="Corbel" panose="020B0503020204020204" pitchFamily="34" charset="0"/>
              </a:rPr>
              <a:t>-o </a:t>
            </a:r>
            <a:r>
              <a:rPr lang="en-US" sz="5800" dirty="0" err="1">
                <a:latin typeface="Corbel" panose="020B0503020204020204" pitchFamily="34" charset="0"/>
              </a:rPr>
              <a:t>poză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 smtClean="0">
                <a:latin typeface="Corbel" panose="020B0503020204020204" pitchFamily="34" charset="0"/>
              </a:rPr>
              <a:t>despre</a:t>
            </a:r>
            <a:endParaRPr lang="en-US" sz="5800" dirty="0">
              <a:latin typeface="Corbel" panose="020B0503020204020204" pitchFamily="34" charset="0"/>
            </a:endParaRP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această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propunere</a:t>
            </a:r>
            <a:r>
              <a:rPr lang="en-US" sz="5800" dirty="0">
                <a:latin typeface="Corbel" panose="020B0503020204020204" pitchFamily="34" charset="0"/>
              </a:rPr>
              <a:t>, </a:t>
            </a:r>
            <a:r>
              <a:rPr lang="en-US" sz="5800" dirty="0" err="1">
                <a:latin typeface="Corbel" panose="020B0503020204020204" pitchFamily="34" charset="0"/>
              </a:rPr>
              <a:t>grâul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crește</a:t>
            </a:r>
            <a:r>
              <a:rPr lang="en-US" sz="5800" dirty="0">
                <a:latin typeface="Corbel" panose="020B0503020204020204" pitchFamily="34" charset="0"/>
              </a:rPr>
              <a:t> din </a:t>
            </a:r>
            <a:r>
              <a:rPr lang="en-US" sz="5800" dirty="0" err="1">
                <a:latin typeface="Corbel" panose="020B0503020204020204" pitchFamily="34" charset="0"/>
              </a:rPr>
              <a:t>lanțul</a:t>
            </a:r>
            <a:r>
              <a:rPr lang="en-US" sz="5800" dirty="0">
                <a:latin typeface="Corbel" panose="020B0503020204020204" pitchFamily="34" charset="0"/>
              </a:rPr>
              <a:t>… </a:t>
            </a:r>
            <a:r>
              <a:rPr lang="en-US" sz="5800" b="1" dirty="0" err="1">
                <a:latin typeface="Corbel" panose="020B0503020204020204" pitchFamily="34" charset="0"/>
              </a:rPr>
              <a:t>Continuați</a:t>
            </a:r>
            <a:r>
              <a:rPr lang="en-US" sz="5800" b="1" dirty="0">
                <a:latin typeface="Corbel" panose="020B0503020204020204" pitchFamily="34" charset="0"/>
              </a:rPr>
              <a:t> </a:t>
            </a:r>
            <a:r>
              <a:rPr lang="en-US" sz="5800" b="1" dirty="0" smtClean="0">
                <a:latin typeface="Corbel" panose="020B0503020204020204" pitchFamily="34" charset="0"/>
              </a:rPr>
              <a:t>cu</a:t>
            </a:r>
          </a:p>
          <a:p>
            <a:pPr fontAlgn="base"/>
            <a:r>
              <a:rPr lang="en-US" sz="5800" b="1" dirty="0" err="1" smtClean="0">
                <a:latin typeface="Corbel" panose="020B0503020204020204" pitchFamily="34" charset="0"/>
              </a:rPr>
              <a:t>ajutorul</a:t>
            </a:r>
            <a:r>
              <a:rPr lang="en-US" sz="5800" b="1" dirty="0" smtClean="0">
                <a:latin typeface="Corbel" panose="020B0503020204020204" pitchFamily="34" charset="0"/>
              </a:rPr>
              <a:t> </a:t>
            </a:r>
            <a:r>
              <a:rPr lang="en-US" sz="5800" b="1" dirty="0" err="1">
                <a:latin typeface="Corbel" panose="020B0503020204020204" pitchFamily="34" charset="0"/>
              </a:rPr>
              <a:t>unui</a:t>
            </a:r>
            <a:r>
              <a:rPr lang="en-US" sz="5800" b="1" dirty="0">
                <a:latin typeface="Corbel" panose="020B0503020204020204" pitchFamily="34" charset="0"/>
              </a:rPr>
              <a:t> </a:t>
            </a:r>
            <a:r>
              <a:rPr lang="en-US" sz="5800" b="1" dirty="0" err="1">
                <a:latin typeface="Corbel" panose="020B0503020204020204" pitchFamily="34" charset="0"/>
              </a:rPr>
              <a:t>singur</a:t>
            </a:r>
            <a:r>
              <a:rPr lang="en-US" sz="5800" b="1" dirty="0">
                <a:latin typeface="Corbel" panose="020B0503020204020204" pitchFamily="34" charset="0"/>
              </a:rPr>
              <a:t> </a:t>
            </a:r>
            <a:r>
              <a:rPr lang="en-US" sz="5800" b="1" dirty="0" err="1">
                <a:latin typeface="Corbel" panose="020B0503020204020204" pitchFamily="34" charset="0"/>
              </a:rPr>
              <a:t>cuvânt</a:t>
            </a:r>
            <a:r>
              <a:rPr lang="en-US" sz="5800" b="1" dirty="0">
                <a:latin typeface="Corbel" panose="020B0503020204020204" pitchFamily="34" charset="0"/>
              </a:rPr>
              <a:t>.</a:t>
            </a:r>
            <a:endParaRPr lang="ru-RU" sz="5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44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ДНК</a:t>
            </a:r>
            <a:r>
              <a:rPr lang="x-none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ADN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2943873"/>
            <a:ext cx="9468721" cy="63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 2007 году запустили Всемирную неделю помощи </a:t>
            </a:r>
            <a:r>
              <a:rPr lang="ru-RU" sz="4800" dirty="0" smtClean="0">
                <a:latin typeface="Corbel" panose="020B0503020204020204" pitchFamily="34" charset="0"/>
              </a:rPr>
              <a:t>голодающим.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Работники </a:t>
            </a:r>
            <a:r>
              <a:rPr lang="ru-RU" sz="4800" dirty="0">
                <a:latin typeface="Corbel" panose="020B0503020204020204" pitchFamily="34" charset="0"/>
              </a:rPr>
              <a:t>почти 35 тысяч ресторанов по всему миру (</a:t>
            </a:r>
            <a:r>
              <a:rPr lang="en-US" sz="4800" dirty="0">
                <a:latin typeface="Corbel" panose="020B0503020204020204" pitchFamily="34" charset="0"/>
              </a:rPr>
              <a:t>KFC, Pizza </a:t>
            </a:r>
            <a:r>
              <a:rPr lang="en-US" sz="4800" dirty="0" smtClean="0">
                <a:latin typeface="Corbel" panose="020B0503020204020204" pitchFamily="34" charset="0"/>
              </a:rPr>
              <a:t>Hut,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Taco </a:t>
            </a:r>
            <a:r>
              <a:rPr lang="en-US" sz="4800" dirty="0">
                <a:latin typeface="Corbel" panose="020B0503020204020204" pitchFamily="34" charset="0"/>
              </a:rPr>
              <a:t>Bell </a:t>
            </a:r>
            <a:r>
              <a:rPr lang="ru-RU" sz="4800" dirty="0">
                <a:latin typeface="Corbel" panose="020B0503020204020204" pitchFamily="34" charset="0"/>
              </a:rPr>
              <a:t>и другие) пожертвовали около 4 миллионов ИХ. </a:t>
            </a:r>
            <a:r>
              <a:rPr lang="ru-RU" sz="4800" dirty="0" smtClean="0">
                <a:latin typeface="Corbel" panose="020B0503020204020204" pitchFamily="34" charset="0"/>
              </a:rPr>
              <a:t>В </a:t>
            </a:r>
            <a:r>
              <a:rPr lang="ru-RU" sz="4800" smtClean="0">
                <a:latin typeface="Corbel" panose="020B0503020204020204" pitchFamily="34" charset="0"/>
              </a:rPr>
              <a:t>начале </a:t>
            </a:r>
          </a:p>
          <a:p>
            <a:pPr fontAlgn="base"/>
            <a:r>
              <a:rPr lang="ru-RU" sz="4800" smtClean="0">
                <a:latin typeface="Corbel" panose="020B0503020204020204" pitchFamily="34" charset="0"/>
              </a:rPr>
              <a:t>прошлого </a:t>
            </a:r>
            <a:r>
              <a:rPr lang="ru-RU" sz="4800" dirty="0" smtClean="0">
                <a:latin typeface="Corbel" panose="020B0503020204020204" pitchFamily="34" charset="0"/>
              </a:rPr>
              <a:t>века люди добились, чтобы число ИХ равнялось 40</a:t>
            </a:r>
            <a:r>
              <a:rPr lang="ru-RU" sz="4800" smtClean="0">
                <a:latin typeface="Corbel" panose="020B0503020204020204" pitchFamily="34" charset="0"/>
              </a:rPr>
              <a:t>. </a:t>
            </a: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Назовите </a:t>
            </a:r>
            <a:r>
              <a:rPr lang="ru-RU" sz="4800" b="1" dirty="0">
                <a:latin typeface="Corbel" panose="020B0503020204020204" pitchFamily="34" charset="0"/>
              </a:rPr>
              <a:t>ИХ.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endParaRPr lang="ro-MD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anul</a:t>
            </a:r>
            <a:r>
              <a:rPr lang="en-US" sz="4800" dirty="0">
                <a:latin typeface="Corbel" panose="020B0503020204020204" pitchFamily="34" charset="0"/>
              </a:rPr>
              <a:t> 2007 a </a:t>
            </a:r>
            <a:r>
              <a:rPr lang="en-US" sz="4800" dirty="0" err="1">
                <a:latin typeface="Corbel" panose="020B0503020204020204" pitchFamily="34" charset="0"/>
              </a:rPr>
              <a:t>fost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lansată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Săptămâna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mondială</a:t>
            </a:r>
            <a:r>
              <a:rPr lang="ro-MO" sz="4800" dirty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 smtClean="0">
                <a:latin typeface="Corbel" panose="020B0503020204020204" pitchFamily="34" charset="0"/>
              </a:rPr>
              <a:t>ajutor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o-MD" sz="4800" dirty="0">
                <a:latin typeface="Corbel" panose="020B0503020204020204" pitchFamily="34" charset="0"/>
              </a:rPr>
              <a:t>a </a:t>
            </a:r>
            <a:r>
              <a:rPr lang="en-US" sz="4800" dirty="0" err="1">
                <a:latin typeface="Corbel" panose="020B0503020204020204" pitchFamily="34" charset="0"/>
              </a:rPr>
              <a:t>persoanelor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suferă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>
                <a:latin typeface="Corbel" panose="020B0503020204020204" pitchFamily="34" charset="0"/>
              </a:rPr>
              <a:t>foamete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 smtClean="0">
                <a:latin typeface="Corbel" panose="020B0503020204020204" pitchFamily="34" charset="0"/>
              </a:rPr>
              <a:t>Angajații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 circa 35 mii de </a:t>
            </a:r>
            <a:r>
              <a:rPr lang="en-US" sz="4800" dirty="0" err="1">
                <a:latin typeface="Corbel" panose="020B0503020204020204" pitchFamily="34" charset="0"/>
              </a:rPr>
              <a:t>restaurante</a:t>
            </a:r>
            <a:r>
              <a:rPr lang="en-US" sz="4800" dirty="0">
                <a:latin typeface="Corbel" panose="020B0503020204020204" pitchFamily="34" charset="0"/>
              </a:rPr>
              <a:t> din</a:t>
            </a:r>
            <a:r>
              <a:rPr lang="ro-MO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întreaga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>
                <a:latin typeface="Corbel" panose="020B0503020204020204" pitchFamily="34" charset="0"/>
              </a:rPr>
              <a:t>lume</a:t>
            </a:r>
            <a:r>
              <a:rPr lang="en-US" sz="4800" dirty="0">
                <a:latin typeface="Corbel" panose="020B0503020204020204" pitchFamily="34" charset="0"/>
              </a:rPr>
              <a:t> (KFC, Pizza Hut, Taco Bell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altele</a:t>
            </a:r>
            <a:r>
              <a:rPr lang="en-US" sz="4800" dirty="0">
                <a:latin typeface="Corbel" panose="020B0503020204020204" pitchFamily="34" charset="0"/>
              </a:rPr>
              <a:t>)</a:t>
            </a:r>
            <a:r>
              <a:rPr lang="ro-MO" sz="4800" dirty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au </a:t>
            </a:r>
            <a:r>
              <a:rPr lang="en-US" sz="4800" dirty="0" err="1">
                <a:latin typeface="Corbel" panose="020B0503020204020204" pitchFamily="34" charset="0"/>
              </a:rPr>
              <a:t>donat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circa </a:t>
            </a:r>
            <a:r>
              <a:rPr lang="en-US" sz="4800" dirty="0">
                <a:latin typeface="Corbel" panose="020B0503020204020204" pitchFamily="34" charset="0"/>
              </a:rPr>
              <a:t>4 </a:t>
            </a:r>
            <a:r>
              <a:rPr lang="en-US" sz="4800" dirty="0" err="1">
                <a:latin typeface="Corbel" panose="020B0503020204020204" pitchFamily="34" charset="0"/>
              </a:rPr>
              <a:t>milioane</a:t>
            </a:r>
            <a:r>
              <a:rPr lang="en-US" sz="4800" dirty="0">
                <a:latin typeface="Corbel" panose="020B0503020204020204" pitchFamily="34" charset="0"/>
              </a:rPr>
              <a:t> de ELE.</a:t>
            </a:r>
            <a:r>
              <a:rPr lang="ro-MD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4800" dirty="0" smtClean="0">
                <a:latin typeface="Corbel" panose="020B0503020204020204" pitchFamily="34" charset="0"/>
              </a:rPr>
              <a:t>La </a:t>
            </a:r>
            <a:r>
              <a:rPr lang="ro-MD" sz="4800" dirty="0">
                <a:latin typeface="Corbel" panose="020B0503020204020204" pitchFamily="34" charset="0"/>
              </a:rPr>
              <a:t>începutul secolului </a:t>
            </a:r>
            <a:r>
              <a:rPr lang="ro-MD" sz="4800" dirty="0" smtClean="0">
                <a:latin typeface="Corbel" panose="020B0503020204020204" pitchFamily="34" charset="0"/>
              </a:rPr>
              <a:t>trecut </a:t>
            </a:r>
            <a:r>
              <a:rPr lang="ro-MD" sz="4800" dirty="0">
                <a:latin typeface="Corbel" panose="020B0503020204020204" pitchFamily="34" charset="0"/>
              </a:rPr>
              <a:t>se oamenii au obținut dreptul de a LE </a:t>
            </a:r>
            <a:r>
              <a:rPr lang="ro-MD" sz="4800" dirty="0" smtClean="0">
                <a:latin typeface="Corbel" panose="020B0503020204020204" pitchFamily="34" charset="0"/>
              </a:rPr>
              <a:t>limita </a:t>
            </a:r>
          </a:p>
          <a:p>
            <a:pPr fontAlgn="base"/>
            <a:r>
              <a:rPr lang="ro-MD" sz="4800" dirty="0" smtClean="0">
                <a:latin typeface="Corbel" panose="020B0503020204020204" pitchFamily="34" charset="0"/>
              </a:rPr>
              <a:t>la </a:t>
            </a:r>
            <a:r>
              <a:rPr lang="ro-MD" sz="4800" dirty="0">
                <a:latin typeface="Corbel" panose="020B0503020204020204" pitchFamily="34" charset="0"/>
              </a:rPr>
              <a:t>40. </a:t>
            </a:r>
            <a:r>
              <a:rPr lang="en-US" sz="4800" b="1" dirty="0" err="1">
                <a:latin typeface="Corbel" panose="020B0503020204020204" pitchFamily="34" charset="0"/>
              </a:rPr>
              <a:t>Scrieți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sunt</a:t>
            </a:r>
            <a:r>
              <a:rPr lang="en-US" sz="4800" b="1" dirty="0">
                <a:latin typeface="Corbel" panose="020B0503020204020204" pitchFamily="34" charset="0"/>
              </a:rPr>
              <a:t> ELE!</a:t>
            </a:r>
            <a:endParaRPr lang="ru-RU" sz="48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96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Рабочие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часы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Ore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lucru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2" y="2895347"/>
            <a:ext cx="8307089" cy="62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851</Words>
  <Application>Microsoft Office PowerPoint</Application>
  <PresentationFormat>Произвольный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411</cp:revision>
  <dcterms:modified xsi:type="dcterms:W3CDTF">2021-01-06T11:00:22Z</dcterms:modified>
</cp:coreProperties>
</file>