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</p:sldMasterIdLst>
  <p:notesMasterIdLst>
    <p:notesMasterId r:id="rId14"/>
  </p:notesMasterIdLst>
  <p:sldIdLst>
    <p:sldId id="280" r:id="rId2"/>
    <p:sldId id="258" r:id="rId3"/>
    <p:sldId id="300" r:id="rId4"/>
    <p:sldId id="302" r:id="rId5"/>
    <p:sldId id="289" r:id="rId6"/>
    <p:sldId id="292" r:id="rId7"/>
    <p:sldId id="298" r:id="rId8"/>
    <p:sldId id="288" r:id="rId9"/>
    <p:sldId id="307" r:id="rId10"/>
    <p:sldId id="308" r:id="rId11"/>
    <p:sldId id="306" r:id="rId12"/>
    <p:sldId id="309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33CC"/>
    <a:srgbClr val="9900CC"/>
    <a:srgbClr val="990099"/>
    <a:srgbClr val="CC00FF"/>
    <a:srgbClr val="6600CC"/>
    <a:srgbClr val="FFCCCC"/>
    <a:srgbClr val="FFCCFF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40" autoAdjust="0"/>
    <p:restoredTop sz="94595" autoAdjust="0"/>
  </p:normalViewPr>
  <p:slideViewPr>
    <p:cSldViewPr>
      <p:cViewPr varScale="1">
        <p:scale>
          <a:sx n="82" d="100"/>
          <a:sy n="82" d="100"/>
        </p:scale>
        <p:origin x="1330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183ACEB-8DEB-4800-B2B1-4AB317C7B9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sp>
        <p:nvSpPr>
          <p:cNvPr id="226370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26371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A351C-355C-4EDA-8B6A-3A4C9730C0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C8E71-DB9E-4785-8C6A-A3116D2C9A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8B7EF2-67E1-4882-A487-26FF7F48A3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B501C-3FD2-4000-9FB7-12BD500F47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CED07-C804-41D7-8A6B-A09D57AE30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A2E3F-6FBC-4BAC-89F6-112C3FF09D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90F45-F448-4961-8C1C-82C62D45E2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3EBF2-7682-4280-B301-4E03B33521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0791F-1679-4917-B168-E8D1B05A90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77661-0230-4E8B-9EC0-C1C46E7C5C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77CD9-AEEE-4776-8A0E-A13F7AC6CB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ECDE0-1AE6-4EF6-87EA-0F0A55910B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05403-66CA-476F-A2F1-A874AD3852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AED57-879F-4FA2-B709-777D710FF0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4099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225284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4106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225286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287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288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289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290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291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292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293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294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295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296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4107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225298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299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00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01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02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03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04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05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06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07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08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09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10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11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12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13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14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15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4108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5317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18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19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20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21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22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23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24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25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26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27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28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29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30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31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32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33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4109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225335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36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37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38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39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40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5341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4117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225343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25344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25345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25346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sp>
        <p:nvSpPr>
          <p:cNvPr id="22534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225348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25349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50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51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ADA38DC5-8480-4B65-B4B0-2673337194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2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  <p:sldLayoutId id="2147483889" r:id="rId12"/>
    <p:sldLayoutId id="2147483890" r:id="rId13"/>
    <p:sldLayoutId id="2147483891" r:id="rId14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mailto:gifcollection@mailru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6" Type="http://schemas.openxmlformats.org/officeDocument/2006/relationships/image" Target="../media/image11.gif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3.bin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19.bin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50" y="285750"/>
            <a:ext cx="8134350" cy="4943450"/>
          </a:xfrm>
        </p:spPr>
        <p:txBody>
          <a:bodyPr/>
          <a:lstStyle/>
          <a:p>
            <a:pPr eaLnBrk="1" hangingPunct="1">
              <a:defRPr/>
            </a:pPr>
            <a:r>
              <a:rPr lang="ru-RU" sz="5000" u="sng" dirty="0"/>
              <a:t>Тема урока</a:t>
            </a:r>
            <a:r>
              <a:rPr lang="ru-RU" sz="5000" dirty="0"/>
              <a:t>: </a:t>
            </a:r>
            <a:br>
              <a:rPr lang="ru-RU" sz="5000" dirty="0"/>
            </a:br>
            <a:r>
              <a:rPr lang="ru-RU" sz="5000" dirty="0"/>
              <a:t>«</a:t>
            </a:r>
            <a:r>
              <a:rPr lang="ru-RU" sz="5000" dirty="0">
                <a:solidFill>
                  <a:schemeClr val="folHlink"/>
                </a:solidFill>
              </a:rPr>
              <a:t>Нахождение части</a:t>
            </a:r>
            <a:r>
              <a:rPr lang="en-US" sz="5000" dirty="0">
                <a:solidFill>
                  <a:schemeClr val="folHlink"/>
                </a:solidFill>
              </a:rPr>
              <a:t> </a:t>
            </a:r>
            <a:r>
              <a:rPr lang="ru-RU" sz="5000" dirty="0">
                <a:solidFill>
                  <a:schemeClr val="folHlink"/>
                </a:solidFill>
              </a:rPr>
              <a:t>от целого и целого по его части».</a:t>
            </a:r>
            <a:br>
              <a:rPr lang="ru-RU" sz="5000" dirty="0">
                <a:solidFill>
                  <a:schemeClr val="folHlink"/>
                </a:solidFill>
              </a:rPr>
            </a:br>
            <a:r>
              <a:rPr lang="ru-RU" sz="5000" dirty="0">
                <a:solidFill>
                  <a:schemeClr val="folHlink"/>
                </a:solidFill>
              </a:rPr>
              <a:t> </a:t>
            </a:r>
          </a:p>
        </p:txBody>
      </p:sp>
      <p:pic>
        <p:nvPicPr>
          <p:cNvPr id="7172" name="Picture 5" descr="bookwrite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850" y="4500563"/>
            <a:ext cx="2051050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936625"/>
          </a:xfrm>
        </p:spPr>
        <p:txBody>
          <a:bodyPr/>
          <a:lstStyle/>
          <a:p>
            <a:pPr>
              <a:defRPr/>
            </a:pPr>
            <a:r>
              <a:rPr lang="ru-RU" dirty="0"/>
              <a:t>Проверь себя</a:t>
            </a:r>
          </a:p>
        </p:txBody>
      </p:sp>
      <p:pic>
        <p:nvPicPr>
          <p:cNvPr id="18435" name="Picture 4"/>
          <p:cNvPicPr>
            <a:picLocks noChangeAspect="1" noChangeArrowheads="1"/>
          </p:cNvPicPr>
          <p:nvPr/>
        </p:nvPicPr>
        <p:blipFill>
          <a:blip r:embed="rId2" cstate="print"/>
          <a:srcRect l="21094" t="25311" r="20313" b="12811"/>
          <a:stretch>
            <a:fillRect/>
          </a:stretch>
        </p:blipFill>
        <p:spPr bwMode="auto">
          <a:xfrm>
            <a:off x="285750" y="928688"/>
            <a:ext cx="8659813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09EEE90-59AF-493D-B576-8708AD1A6109}"/>
              </a:ext>
            </a:extLst>
          </p:cNvPr>
          <p:cNvSpPr/>
          <p:nvPr/>
        </p:nvSpPr>
        <p:spPr>
          <a:xfrm>
            <a:off x="683568" y="2780928"/>
            <a:ext cx="2376264" cy="36004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36EAE63-9E69-4B96-B0B0-9FF41D6B434F}"/>
              </a:ext>
            </a:extLst>
          </p:cNvPr>
          <p:cNvSpPr/>
          <p:nvPr/>
        </p:nvSpPr>
        <p:spPr>
          <a:xfrm>
            <a:off x="4932040" y="2780928"/>
            <a:ext cx="2592288" cy="64807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Задачи на смекалку: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1428750"/>
            <a:ext cx="8786813" cy="4697413"/>
          </a:xfrm>
        </p:spPr>
        <p:txBody>
          <a:bodyPr/>
          <a:lstStyle/>
          <a:p>
            <a:pPr marL="0" indent="363538">
              <a:lnSpc>
                <a:spcPct val="130000"/>
              </a:lnSpc>
              <a:spcAft>
                <a:spcPts val="1000"/>
              </a:spcAft>
              <a:buSzPct val="100000"/>
              <a:buFont typeface="+mj-lt"/>
              <a:buAutoNum type="arabicPeriod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В один сосуд входит 3 литра воды. А в другой 5 литров. Как с помощью этих сосудов налить в кувшин 4 литра воды из водопроводного крана.</a:t>
            </a:r>
          </a:p>
          <a:p>
            <a:pPr marL="0" indent="363538">
              <a:lnSpc>
                <a:spcPct val="130000"/>
              </a:lnSpc>
              <a:spcAft>
                <a:spcPts val="1000"/>
              </a:spcAft>
              <a:buSzPct val="100000"/>
              <a:buFont typeface="+mj-lt"/>
              <a:buAutoNum type="arabicPeriod"/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Есть 2 сковородки. На каждой помещается 1 блин. Надо поджарить 3 блина с 2-х сторон. Каждая сторона блина поджаривается 1 минуту. За какое наименьшее время это можно сделать?</a:t>
            </a: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Задача (дополнительно)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50" y="1600200"/>
            <a:ext cx="8643938" cy="4525963"/>
          </a:xfrm>
        </p:spPr>
        <p:txBody>
          <a:bodyPr/>
          <a:lstStyle/>
          <a:p>
            <a:pPr marL="0" indent="363538" algn="just">
              <a:lnSpc>
                <a:spcPct val="120000"/>
              </a:lnSpc>
              <a:buFont typeface="Wingdings" pitchFamily="2" charset="2"/>
              <a:buNone/>
              <a:tabLst>
                <a:tab pos="93663" algn="l"/>
              </a:tabLs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Отец разделил наследство между тремя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деть-ми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Старшему сыну досталось 0,4 всего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иму-щества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остальное было разделено поровну между дочерьми. При этом младшей дочери досталось фамильное кольцо стоимостью 36 тыс. лей какова стоимость всего наследства в тыс. лей.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8801100" y="15049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pic>
        <p:nvPicPr>
          <p:cNvPr id="9219" name="Picture 11" descr="aluno0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4000500"/>
            <a:ext cx="1385887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11" descr="aluno0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58113" y="-714375"/>
            <a:ext cx="1385887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WordArt 4"/>
          <p:cNvSpPr>
            <a:spLocks noChangeArrowheads="1" noChangeShapeType="1" noTextEdit="1"/>
          </p:cNvSpPr>
          <p:nvPr/>
        </p:nvSpPr>
        <p:spPr bwMode="auto">
          <a:xfrm>
            <a:off x="357188" y="2000250"/>
            <a:ext cx="8501062" cy="2078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folHlink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Устный счет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/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 l="42615" t="30549" r="14178" b="16945"/>
          <a:stretch>
            <a:fillRect/>
          </a:stretch>
        </p:blipFill>
        <p:spPr bwMode="auto">
          <a:xfrm>
            <a:off x="857224" y="1643050"/>
            <a:ext cx="7358114" cy="4857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7000" dirty="0">
                <a:latin typeface="Times New Roman" pitchFamily="18" charset="0"/>
                <a:cs typeface="Times New Roman" pitchFamily="18" charset="0"/>
              </a:rPr>
              <a:t>Найти: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pPr>
              <a:defRPr/>
            </a:pPr>
            <a:r>
              <a:rPr lang="ru-RU" sz="5000" dirty="0">
                <a:latin typeface="Times New Roman" pitchFamily="18" charset="0"/>
                <a:cs typeface="Times New Roman" pitchFamily="18" charset="0"/>
              </a:rPr>
              <a:t>Найти число, если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285720" y="1500174"/>
            <a:ext cx="9144000" cy="4929222"/>
          </a:xfrm>
          <a:prstGeom prst="rect">
            <a:avLst/>
          </a:prstGeom>
        </p:spPr>
        <p:txBody>
          <a:bodyPr numCol="2" anchor="ctr"/>
          <a:lstStyle/>
          <a:p>
            <a:pPr marL="742950" indent="-742950" fontAlgn="auto">
              <a:spcBef>
                <a:spcPts val="2000"/>
              </a:spcBef>
              <a:spcAft>
                <a:spcPts val="3500"/>
              </a:spcAft>
              <a:buFont typeface="+mj-lt"/>
              <a:buAutoNum type="arabicParenR"/>
              <a:defRPr/>
            </a:pPr>
            <a:r>
              <a:rPr lang="ru-RU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его равны 30</a:t>
            </a:r>
          </a:p>
          <a:p>
            <a:pPr marL="742950" indent="-742950" fontAlgn="auto">
              <a:spcBef>
                <a:spcPts val="2000"/>
              </a:spcBef>
              <a:spcAft>
                <a:spcPts val="3500"/>
              </a:spcAft>
              <a:buFont typeface="+mj-lt"/>
              <a:buAutoNum type="arabicParenR"/>
              <a:defRPr/>
            </a:pPr>
            <a:r>
              <a:rPr lang="ru-RU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его равны 40</a:t>
            </a:r>
          </a:p>
          <a:p>
            <a:pPr marL="742950" indent="-742950">
              <a:spcBef>
                <a:spcPts val="2000"/>
              </a:spcBef>
              <a:spcAft>
                <a:spcPts val="3500"/>
              </a:spcAft>
              <a:buFont typeface="+mj-lt"/>
              <a:buAutoNum type="arabicParenR"/>
              <a:defRPr/>
            </a:pPr>
            <a:r>
              <a:rPr lang="ru-RU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</a:t>
            </a:r>
            <a:r>
              <a:rPr lang="ru-RU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его равны 60</a:t>
            </a:r>
          </a:p>
          <a:p>
            <a:pPr marL="742950" indent="-742950">
              <a:spcBef>
                <a:spcPts val="2000"/>
              </a:spcBef>
              <a:spcAft>
                <a:spcPts val="3500"/>
              </a:spcAft>
              <a:buFont typeface="+mj-lt"/>
              <a:buAutoNum type="arabicParenR"/>
              <a:defRPr/>
            </a:pPr>
            <a:r>
              <a:rPr lang="ru-RU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его равны 90</a:t>
            </a:r>
          </a:p>
          <a:p>
            <a:pPr marL="742950" indent="-742950">
              <a:spcBef>
                <a:spcPts val="2000"/>
              </a:spcBef>
              <a:spcAft>
                <a:spcPts val="3500"/>
              </a:spcAft>
              <a:buFont typeface="+mj-lt"/>
              <a:buAutoNum type="arabicParenR"/>
              <a:defRPr/>
            </a:pPr>
            <a:r>
              <a:rPr lang="ru-RU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его равны 20</a:t>
            </a:r>
          </a:p>
          <a:p>
            <a:pPr marL="742950" indent="-742950">
              <a:spcBef>
                <a:spcPts val="2000"/>
              </a:spcBef>
              <a:spcAft>
                <a:spcPts val="3500"/>
              </a:spcAft>
              <a:buFont typeface="+mj-lt"/>
              <a:buAutoNum type="arabicParenR"/>
              <a:defRPr/>
            </a:pPr>
            <a:r>
              <a:rPr lang="ru-RU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его равны 80</a:t>
            </a:r>
          </a:p>
          <a:p>
            <a:pPr marL="742950" indent="-742950">
              <a:spcBef>
                <a:spcPts val="2000"/>
              </a:spcBef>
              <a:spcAft>
                <a:spcPts val="3500"/>
              </a:spcAft>
              <a:buFont typeface="+mj-lt"/>
              <a:buAutoNum type="arabicParenR"/>
              <a:defRPr/>
            </a:pPr>
            <a:r>
              <a:rPr lang="ru-RU" sz="4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его равны 120</a:t>
            </a:r>
            <a:endParaRPr lang="ru-RU" sz="40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742950" indent="-742950" fontAlgn="auto">
              <a:spcBef>
                <a:spcPts val="2000"/>
              </a:spcBef>
              <a:spcAft>
                <a:spcPts val="3500"/>
              </a:spcAft>
              <a:buFont typeface="+mj-lt"/>
              <a:buAutoNum type="arabicParenR"/>
              <a:defRPr/>
            </a:pPr>
            <a:endParaRPr lang="ru-RU" sz="40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3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857250" y="1285875"/>
          <a:ext cx="546100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Формула" r:id="rId2" imgW="152280" imgH="393480" progId="Equation.3">
                  <p:embed/>
                </p:oleObj>
              </mc:Choice>
              <mc:Fallback>
                <p:oleObj name="Формула" r:id="rId2" imgW="15228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1285875"/>
                        <a:ext cx="546100" cy="1203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1"/>
          <p:cNvGraphicFramePr>
            <a:graphicFrameLocks noChangeAspect="1"/>
          </p:cNvGraphicFramePr>
          <p:nvPr/>
        </p:nvGraphicFramePr>
        <p:xfrm>
          <a:off x="857250" y="2428875"/>
          <a:ext cx="546100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Формула" r:id="rId4" imgW="152280" imgH="393480" progId="Equation.3">
                  <p:embed/>
                </p:oleObj>
              </mc:Choice>
              <mc:Fallback>
                <p:oleObj name="Формула" r:id="rId4" imgW="152280" imgH="39348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2428875"/>
                        <a:ext cx="546100" cy="1203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857250" y="3714750"/>
          <a:ext cx="546100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Формула" r:id="rId6" imgW="152280" imgH="393480" progId="Equation.3">
                  <p:embed/>
                </p:oleObj>
              </mc:Choice>
              <mc:Fallback>
                <p:oleObj name="Формула" r:id="rId6" imgW="15228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3714750"/>
                        <a:ext cx="546100" cy="1203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857250" y="5072063"/>
          <a:ext cx="501650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Формула" r:id="rId8" imgW="139680" imgH="393480" progId="Equation.3">
                  <p:embed/>
                </p:oleObj>
              </mc:Choice>
              <mc:Fallback>
                <p:oleObj name="Формула" r:id="rId8" imgW="13968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5072063"/>
                        <a:ext cx="501650" cy="1203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286375" y="1357313"/>
          <a:ext cx="546100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Формула" r:id="rId10" imgW="152280" imgH="393480" progId="Equation.3">
                  <p:embed/>
                </p:oleObj>
              </mc:Choice>
              <mc:Fallback>
                <p:oleObj name="Формула" r:id="rId10" imgW="15228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75" y="1357313"/>
                        <a:ext cx="546100" cy="1203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5286375" y="2500313"/>
          <a:ext cx="546100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Формула" r:id="rId12" imgW="152280" imgH="393480" progId="Equation.3">
                  <p:embed/>
                </p:oleObj>
              </mc:Choice>
              <mc:Fallback>
                <p:oleObj name="Формула" r:id="rId12" imgW="15228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75" y="2500313"/>
                        <a:ext cx="546100" cy="1203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5286375" y="3857625"/>
          <a:ext cx="500063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Формула" r:id="rId14" imgW="139680" imgH="393480" progId="Equation.3">
                  <p:embed/>
                </p:oleObj>
              </mc:Choice>
              <mc:Fallback>
                <p:oleObj name="Формула" r:id="rId14" imgW="139680" imgH="393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75" y="3857625"/>
                        <a:ext cx="500063" cy="1203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6" name="Picture 4" descr="office1"/>
          <p:cNvPicPr>
            <a:picLocks noChangeAspect="1" noChangeArrowheads="1" noCrop="1"/>
          </p:cNvPicPr>
          <p:nvPr/>
        </p:nvPicPr>
        <p:blipFill>
          <a:blip r:embed="rId16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38" y="4929188"/>
            <a:ext cx="2214562" cy="168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4"/>
          <p:cNvSpPr>
            <a:spLocks noChangeArrowheads="1" noChangeShapeType="1" noTextEdit="1"/>
          </p:cNvSpPr>
          <p:nvPr/>
        </p:nvSpPr>
        <p:spPr bwMode="auto">
          <a:xfrm>
            <a:off x="285750" y="2000250"/>
            <a:ext cx="8501063" cy="2078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folHlink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Сортируем задачи</a:t>
            </a:r>
          </a:p>
        </p:txBody>
      </p:sp>
      <p:pic>
        <p:nvPicPr>
          <p:cNvPr id="15363" name="Picture 11" descr="aluno0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8" y="4000500"/>
            <a:ext cx="1385887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11" descr="aluno0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38" y="-642938"/>
            <a:ext cx="1385887" cy="2324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85750" y="285750"/>
            <a:ext cx="4319588" cy="6310313"/>
          </a:xfrm>
        </p:spPr>
        <p:txBody>
          <a:bodyPr/>
          <a:lstStyle/>
          <a:p>
            <a:pPr marL="0" indent="363538" eaLnBrk="1" hangingPunct="1">
              <a:lnSpc>
                <a:spcPct val="150000"/>
              </a:lnSpc>
              <a:buSzPct val="100000"/>
              <a:buFont typeface="+mj-lt"/>
              <a:buAutoNum type="arabicPeriod"/>
              <a:defRPr/>
            </a:pPr>
            <a:r>
              <a:rPr lang="ru-RU" sz="2000" dirty="0">
                <a:solidFill>
                  <a:schemeClr val="accent4">
                    <a:lumMod val="10000"/>
                  </a:schemeClr>
                </a:solidFill>
                <a:effectLst/>
              </a:rPr>
              <a:t> Магазин принял для продажи 156 кг рыбы.         всей рыбы составил карп. Сколько кг карпа получил магазин?</a:t>
            </a:r>
          </a:p>
          <a:p>
            <a:pPr marL="0" indent="363538" eaLnBrk="1" hangingPunct="1">
              <a:lnSpc>
                <a:spcPct val="150000"/>
              </a:lnSpc>
              <a:buSzPct val="100000"/>
              <a:buFont typeface="+mj-lt"/>
              <a:buAutoNum type="arabicPeriod"/>
              <a:defRPr/>
            </a:pPr>
            <a:r>
              <a:rPr lang="ru-RU" sz="2000" dirty="0">
                <a:solidFill>
                  <a:schemeClr val="accent4">
                    <a:lumMod val="10000"/>
                  </a:schemeClr>
                </a:solidFill>
                <a:effectLst/>
              </a:rPr>
              <a:t>Провели 18 опытов, это составило        всей серии  опытов, Сколько опытов надо провести?</a:t>
            </a:r>
          </a:p>
          <a:p>
            <a:pPr marL="0" indent="363538" eaLnBrk="1" hangingPunct="1">
              <a:lnSpc>
                <a:spcPct val="150000"/>
              </a:lnSpc>
              <a:buSzPct val="100000"/>
              <a:buFont typeface="+mj-lt"/>
              <a:buAutoNum type="arabicPeriod"/>
              <a:defRPr/>
            </a:pPr>
            <a:r>
              <a:rPr lang="ru-RU" sz="2000" dirty="0">
                <a:solidFill>
                  <a:schemeClr val="accent4">
                    <a:lumMod val="10000"/>
                  </a:schemeClr>
                </a:solidFill>
                <a:effectLst/>
              </a:rPr>
              <a:t>Учитель проверил 20 тетрадей. Это составило        всех тетрадей. Сколько всего тетрадей надо проверить?</a:t>
            </a:r>
          </a:p>
          <a:p>
            <a:pPr marL="609600" indent="-609600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endParaRPr lang="ru-RU" sz="2000" dirty="0">
              <a:solidFill>
                <a:schemeClr val="accent4">
                  <a:lumMod val="10000"/>
                </a:schemeClr>
              </a:solidFill>
              <a:effectLst/>
            </a:endParaRPr>
          </a:p>
        </p:txBody>
      </p:sp>
      <p:sp>
        <p:nvSpPr>
          <p:cNvPr id="54296" name="Rectangle 24"/>
          <p:cNvSpPr>
            <a:spLocks noGrp="1" noChangeArrowheads="1"/>
          </p:cNvSpPr>
          <p:nvPr>
            <p:ph type="body" sz="half" idx="2"/>
          </p:nvPr>
        </p:nvSpPr>
        <p:spPr>
          <a:xfrm>
            <a:off x="4827588" y="285750"/>
            <a:ext cx="4316412" cy="6357938"/>
          </a:xfrm>
        </p:spPr>
        <p:txBody>
          <a:bodyPr/>
          <a:lstStyle/>
          <a:p>
            <a:pPr marL="0" indent="363538" eaLnBrk="1" hangingPunct="1">
              <a:lnSpc>
                <a:spcPct val="150000"/>
              </a:lnSpc>
              <a:buSzPct val="100000"/>
              <a:buFont typeface="+mj-lt"/>
              <a:buAutoNum type="arabicPeriod" startAt="4"/>
              <a:defRPr/>
            </a:pPr>
            <a:r>
              <a:rPr lang="ru-RU" sz="2000" dirty="0">
                <a:solidFill>
                  <a:schemeClr val="accent4">
                    <a:lumMod val="10000"/>
                  </a:schemeClr>
                </a:solidFill>
                <a:effectLst/>
              </a:rPr>
              <a:t>Из 72 пятиклассников   занимаются легкой атлетикой. Сколько учащихся занимаются этим видом спорта?</a:t>
            </a:r>
          </a:p>
          <a:p>
            <a:pPr marL="0" indent="363538" eaLnBrk="1" hangingPunct="1">
              <a:lnSpc>
                <a:spcPct val="150000"/>
              </a:lnSpc>
              <a:buSzPct val="100000"/>
              <a:buFont typeface="+mj-lt"/>
              <a:buAutoNum type="arabicPeriod" startAt="4"/>
              <a:defRPr/>
            </a:pPr>
            <a:r>
              <a:rPr lang="ru-RU" sz="2000" dirty="0">
                <a:solidFill>
                  <a:schemeClr val="accent4">
                    <a:lumMod val="10000"/>
                  </a:schemeClr>
                </a:solidFill>
                <a:effectLst/>
              </a:rPr>
              <a:t>Для выставки отобрали 30 картин, что составило  имеющихся в музее картин. Сколько картин взято на выставку?</a:t>
            </a:r>
          </a:p>
          <a:p>
            <a:pPr marL="0" indent="363538" eaLnBrk="1" hangingPunct="1">
              <a:lnSpc>
                <a:spcPct val="150000"/>
              </a:lnSpc>
              <a:buSzPct val="100000"/>
              <a:buFont typeface="+mj-lt"/>
              <a:buAutoNum type="arabicPeriod" startAt="4"/>
              <a:defRPr/>
            </a:pPr>
            <a:r>
              <a:rPr lang="ru-RU" sz="2000" dirty="0">
                <a:solidFill>
                  <a:schemeClr val="accent4">
                    <a:lumMod val="10000"/>
                  </a:schemeClr>
                </a:solidFill>
                <a:effectLst/>
              </a:rPr>
              <a:t>От веревки длиной 18 м отрезали        ее длины. Сколько метров веревки отрезали?</a:t>
            </a:r>
          </a:p>
          <a:p>
            <a:pPr marL="533400" indent="-533400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endParaRPr lang="ru-RU" sz="2000" dirty="0">
              <a:solidFill>
                <a:schemeClr val="accent4">
                  <a:lumMod val="10000"/>
                </a:schemeClr>
              </a:solidFill>
              <a:effectLst/>
            </a:endParaRPr>
          </a:p>
        </p:txBody>
      </p:sp>
      <p:sp>
        <p:nvSpPr>
          <p:cNvPr id="205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0" name="Object 6"/>
          <p:cNvGraphicFramePr>
            <a:graphicFrameLocks noChangeAspect="1"/>
          </p:cNvGraphicFramePr>
          <p:nvPr/>
        </p:nvGraphicFramePr>
        <p:xfrm>
          <a:off x="2000250" y="714375"/>
          <a:ext cx="3905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Формула" r:id="rId2" imgW="139680" imgH="393480" progId="Equation.3">
                  <p:embed/>
                </p:oleObj>
              </mc:Choice>
              <mc:Fallback>
                <p:oleObj name="Формула" r:id="rId2" imgW="13968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0" y="714375"/>
                        <a:ext cx="39052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0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1" name="Object 8"/>
          <p:cNvGraphicFramePr>
            <a:graphicFrameLocks noChangeAspect="1"/>
          </p:cNvGraphicFramePr>
          <p:nvPr/>
        </p:nvGraphicFramePr>
        <p:xfrm>
          <a:off x="1714500" y="2643188"/>
          <a:ext cx="35718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Формула" r:id="rId4" imgW="152280" imgH="393480" progId="Equation.3">
                  <p:embed/>
                </p:oleObj>
              </mc:Choice>
              <mc:Fallback>
                <p:oleObj name="Формула" r:id="rId4" imgW="152280" imgH="393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2643188"/>
                        <a:ext cx="357188" cy="549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2" name="Object 10"/>
          <p:cNvGraphicFramePr>
            <a:graphicFrameLocks noChangeAspect="1"/>
          </p:cNvGraphicFramePr>
          <p:nvPr/>
        </p:nvGraphicFramePr>
        <p:xfrm>
          <a:off x="2214563" y="4500563"/>
          <a:ext cx="357187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Формула" r:id="rId6" imgW="152280" imgH="393480" progId="Equation.3">
                  <p:embed/>
                </p:oleObj>
              </mc:Choice>
              <mc:Fallback>
                <p:oleObj name="Формула" r:id="rId6" imgW="152280" imgH="393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63" y="4500563"/>
                        <a:ext cx="357187" cy="642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2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3" name="Object 12"/>
          <p:cNvGraphicFramePr>
            <a:graphicFrameLocks noChangeAspect="1"/>
          </p:cNvGraphicFramePr>
          <p:nvPr/>
        </p:nvGraphicFramePr>
        <p:xfrm>
          <a:off x="8001000" y="214313"/>
          <a:ext cx="500063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Формула" r:id="rId8" imgW="139680" imgH="393480" progId="Equation.3">
                  <p:embed/>
                </p:oleObj>
              </mc:Choice>
              <mc:Fallback>
                <p:oleObj name="Формула" r:id="rId8" imgW="139680" imgH="393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214313"/>
                        <a:ext cx="500063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64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65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4" name="Object 18"/>
          <p:cNvGraphicFramePr>
            <a:graphicFrameLocks noChangeAspect="1"/>
          </p:cNvGraphicFramePr>
          <p:nvPr/>
        </p:nvGraphicFramePr>
        <p:xfrm>
          <a:off x="6072188" y="4929188"/>
          <a:ext cx="500062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Формула" r:id="rId10" imgW="152280" imgH="393480" progId="Equation.3">
                  <p:embed/>
                </p:oleObj>
              </mc:Choice>
              <mc:Fallback>
                <p:oleObj name="Формула" r:id="rId10" imgW="152280" imgH="39348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188" y="4929188"/>
                        <a:ext cx="500062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6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5" name="Object 20"/>
          <p:cNvGraphicFramePr>
            <a:graphicFrameLocks noChangeAspect="1"/>
          </p:cNvGraphicFramePr>
          <p:nvPr/>
        </p:nvGraphicFramePr>
        <p:xfrm>
          <a:off x="7643813" y="2571750"/>
          <a:ext cx="500062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Формула" r:id="rId12" imgW="152280" imgH="393480" progId="Equation.3">
                  <p:embed/>
                </p:oleObj>
              </mc:Choice>
              <mc:Fallback>
                <p:oleObj name="Формула" r:id="rId12" imgW="152280" imgH="39348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3813" y="2571750"/>
                        <a:ext cx="500062" cy="700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28575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/>
              <a:t>Сортируем задачи</a:t>
            </a:r>
          </a:p>
        </p:txBody>
      </p:sp>
      <p:sp>
        <p:nvSpPr>
          <p:cNvPr id="77831" name="Rectangle 7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214313" y="1428750"/>
            <a:ext cx="4281487" cy="5072063"/>
          </a:xfrm>
          <a:ln>
            <a:solidFill>
              <a:schemeClr val="tx2"/>
            </a:solidFill>
          </a:ln>
        </p:spPr>
        <p:txBody>
          <a:bodyPr/>
          <a:lstStyle/>
          <a:p>
            <a:pPr marL="0" indent="363538" eaLnBrk="1" hangingPunct="1">
              <a:lnSpc>
                <a:spcPct val="150000"/>
              </a:lnSpc>
              <a:buFont typeface="Wingdings" pitchFamily="2" charset="2"/>
              <a:buAutoNum type="arabicPeriod"/>
              <a:defRPr/>
            </a:pPr>
            <a:r>
              <a:rPr lang="ru-RU" sz="1800" dirty="0">
                <a:solidFill>
                  <a:schemeClr val="accent4">
                    <a:lumMod val="10000"/>
                  </a:schemeClr>
                </a:solidFill>
                <a:effectLst/>
              </a:rPr>
              <a:t>Магазин принял для продажи 156 кг рыбы.        всей рыбы составил карп. Сколько кг карпа получил магазин?</a:t>
            </a:r>
          </a:p>
          <a:p>
            <a:pPr marL="0" indent="363538" eaLnBrk="1" hangingPunct="1">
              <a:lnSpc>
                <a:spcPct val="150000"/>
              </a:lnSpc>
              <a:buFont typeface="Wingdings" pitchFamily="2" charset="2"/>
              <a:buAutoNum type="arabicPeriod" startAt="4"/>
              <a:defRPr/>
            </a:pPr>
            <a:r>
              <a:rPr lang="ru-RU" sz="1800" dirty="0">
                <a:solidFill>
                  <a:schemeClr val="accent4">
                    <a:lumMod val="10000"/>
                  </a:schemeClr>
                </a:solidFill>
                <a:effectLst/>
              </a:rPr>
              <a:t>Из 72 пятиклассников        </a:t>
            </a:r>
            <a:r>
              <a:rPr lang="ru-RU" sz="1800" dirty="0" err="1">
                <a:solidFill>
                  <a:schemeClr val="accent4">
                    <a:lumMod val="10000"/>
                  </a:schemeClr>
                </a:solidFill>
                <a:effectLst/>
              </a:rPr>
              <a:t>зани-маются</a:t>
            </a:r>
            <a:r>
              <a:rPr lang="ru-RU" sz="1800" dirty="0">
                <a:solidFill>
                  <a:schemeClr val="accent4">
                    <a:lumMod val="10000"/>
                  </a:schemeClr>
                </a:solidFill>
                <a:effectLst/>
              </a:rPr>
              <a:t> легкой атлетикой. Сколько учащихся занимаются этим видом спорта?</a:t>
            </a:r>
          </a:p>
          <a:p>
            <a:pPr marL="0" indent="363538" eaLnBrk="1" hangingPunct="1">
              <a:lnSpc>
                <a:spcPct val="150000"/>
              </a:lnSpc>
              <a:buFont typeface="Wingdings" pitchFamily="2" charset="2"/>
              <a:buAutoNum type="arabicPeriod" startAt="6"/>
              <a:defRPr/>
            </a:pPr>
            <a:r>
              <a:rPr lang="ru-RU" sz="1800" dirty="0">
                <a:solidFill>
                  <a:schemeClr val="accent4">
                    <a:lumMod val="10000"/>
                  </a:schemeClr>
                </a:solidFill>
                <a:effectLst/>
              </a:rPr>
              <a:t>От веревки длиной 18 м отрезали</a:t>
            </a:r>
          </a:p>
          <a:p>
            <a:pPr marL="0" indent="363538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ru-RU" sz="1800" dirty="0">
                <a:solidFill>
                  <a:schemeClr val="accent4">
                    <a:lumMod val="10000"/>
                  </a:schemeClr>
                </a:solidFill>
                <a:effectLst/>
              </a:rPr>
              <a:t>    ее длины. Сколько метров веревки отрезали?</a:t>
            </a:r>
          </a:p>
        </p:txBody>
      </p:sp>
      <p:sp>
        <p:nvSpPr>
          <p:cNvPr id="77839" name="Rectangle 15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428750"/>
            <a:ext cx="4352925" cy="5072063"/>
          </a:xfrm>
          <a:ln>
            <a:solidFill>
              <a:schemeClr val="tx2"/>
            </a:solidFill>
          </a:ln>
        </p:spPr>
        <p:txBody>
          <a:bodyPr/>
          <a:lstStyle/>
          <a:p>
            <a:pPr marL="0" indent="363538" eaLnBrk="1" hangingPunct="1">
              <a:lnSpc>
                <a:spcPct val="150000"/>
              </a:lnSpc>
              <a:buFont typeface="Wingdings" pitchFamily="2" charset="2"/>
              <a:buAutoNum type="arabicPeriod" startAt="2"/>
              <a:defRPr/>
            </a:pPr>
            <a:r>
              <a:rPr lang="ru-RU" sz="1800" dirty="0">
                <a:solidFill>
                  <a:schemeClr val="accent4">
                    <a:lumMod val="10000"/>
                  </a:schemeClr>
                </a:solidFill>
                <a:effectLst/>
              </a:rPr>
              <a:t>Провели 18 опытов, это составило     всей серии       опытов. Сколько опытов надо провести?</a:t>
            </a:r>
          </a:p>
          <a:p>
            <a:pPr marL="0" indent="363538" eaLnBrk="1" hangingPunct="1">
              <a:lnSpc>
                <a:spcPct val="150000"/>
              </a:lnSpc>
              <a:buFont typeface="Wingdings" pitchFamily="2" charset="2"/>
              <a:buAutoNum type="arabicPeriod" startAt="3"/>
              <a:defRPr/>
            </a:pPr>
            <a:r>
              <a:rPr lang="ru-RU" sz="1800" dirty="0">
                <a:solidFill>
                  <a:schemeClr val="accent4">
                    <a:lumMod val="10000"/>
                  </a:schemeClr>
                </a:solidFill>
                <a:effectLst/>
              </a:rPr>
              <a:t>Учитель проверил 20 тетрадей. Это составило       всех тетрадей. Сколько всего тетрадей надо проверить?</a:t>
            </a:r>
          </a:p>
          <a:p>
            <a:pPr marL="0" indent="363538" eaLnBrk="1" hangingPunct="1">
              <a:lnSpc>
                <a:spcPct val="150000"/>
              </a:lnSpc>
              <a:buFont typeface="Wingdings" pitchFamily="2" charset="2"/>
              <a:buAutoNum type="arabicPeriod" startAt="5"/>
              <a:defRPr/>
            </a:pPr>
            <a:r>
              <a:rPr lang="ru-RU" sz="1800" dirty="0">
                <a:solidFill>
                  <a:schemeClr val="accent4">
                    <a:lumMod val="10000"/>
                  </a:schemeClr>
                </a:solidFill>
                <a:effectLst/>
              </a:rPr>
              <a:t>Для выставки отобрали 30 картин, что составило        имеющихся в музее картин. Сколько картин взято на выставку?</a:t>
            </a:r>
          </a:p>
          <a:p>
            <a:pPr marL="0" indent="363538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endParaRPr lang="ru-RU" sz="1800" dirty="0">
              <a:solidFill>
                <a:schemeClr val="accent4">
                  <a:lumMod val="10000"/>
                </a:schemeClr>
              </a:solidFill>
              <a:effectLst/>
            </a:endParaRPr>
          </a:p>
          <a:p>
            <a:pPr marL="0" indent="363538" eaLnBrk="1" hangingPunct="1">
              <a:lnSpc>
                <a:spcPct val="150000"/>
              </a:lnSpc>
              <a:defRPr/>
            </a:pPr>
            <a:endParaRPr lang="ru-RU" sz="1800" dirty="0">
              <a:solidFill>
                <a:schemeClr val="accent4">
                  <a:lumMod val="10000"/>
                </a:schemeClr>
              </a:solidFill>
              <a:effectLst/>
            </a:endParaRPr>
          </a:p>
        </p:txBody>
      </p:sp>
      <p:graphicFrame>
        <p:nvGraphicFramePr>
          <p:cNvPr id="3074" name="Object 8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1285875" y="1785938"/>
          <a:ext cx="357188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Формула" r:id="rId2" imgW="139680" imgH="393480" progId="Equation.3">
                  <p:embed/>
                </p:oleObj>
              </mc:Choice>
              <mc:Fallback>
                <p:oleObj name="Формула" r:id="rId2" imgW="139680" imgH="393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75" y="1785938"/>
                        <a:ext cx="357188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10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3071813" y="3071813"/>
          <a:ext cx="357187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Формула" r:id="rId4" imgW="139680" imgH="393480" progId="Equation.3">
                  <p:embed/>
                </p:oleObj>
              </mc:Choice>
              <mc:Fallback>
                <p:oleObj name="Формула" r:id="rId4" imgW="139680" imgH="393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3" y="3071813"/>
                        <a:ext cx="357187" cy="652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12"/>
          <p:cNvGraphicFramePr>
            <a:graphicFrameLocks noChangeAspect="1"/>
          </p:cNvGraphicFramePr>
          <p:nvPr/>
        </p:nvGraphicFramePr>
        <p:xfrm>
          <a:off x="357188" y="5286375"/>
          <a:ext cx="428625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Формула" r:id="rId6" imgW="152280" imgH="393480" progId="Equation.3">
                  <p:embed/>
                </p:oleObj>
              </mc:Choice>
              <mc:Fallback>
                <p:oleObj name="Формула" r:id="rId6" imgW="152280" imgH="393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8" y="5286375"/>
                        <a:ext cx="428625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16"/>
          <p:cNvGraphicFramePr>
            <a:graphicFrameLocks noChangeAspect="1"/>
          </p:cNvGraphicFramePr>
          <p:nvPr/>
        </p:nvGraphicFramePr>
        <p:xfrm>
          <a:off x="5929313" y="1857375"/>
          <a:ext cx="357187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Формула" r:id="rId8" imgW="152280" imgH="393480" progId="Equation.3">
                  <p:embed/>
                </p:oleObj>
              </mc:Choice>
              <mc:Fallback>
                <p:oleObj name="Формула" r:id="rId8" imgW="152280" imgH="3934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9313" y="1857375"/>
                        <a:ext cx="357187" cy="549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17"/>
          <p:cNvGraphicFramePr>
            <a:graphicFrameLocks noChangeAspect="1"/>
          </p:cNvGraphicFramePr>
          <p:nvPr/>
        </p:nvGraphicFramePr>
        <p:xfrm>
          <a:off x="6357938" y="3143250"/>
          <a:ext cx="28575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Формула" r:id="rId10" imgW="152280" imgH="393480" progId="Equation.3">
                  <p:embed/>
                </p:oleObj>
              </mc:Choice>
              <mc:Fallback>
                <p:oleObj name="Формула" r:id="rId10" imgW="152280" imgH="39348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7938" y="3143250"/>
                        <a:ext cx="28575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2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18"/>
          <p:cNvGraphicFramePr>
            <a:graphicFrameLocks noChangeAspect="1"/>
          </p:cNvGraphicFramePr>
          <p:nvPr/>
        </p:nvGraphicFramePr>
        <p:xfrm>
          <a:off x="6286500" y="4857750"/>
          <a:ext cx="35718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Формула" r:id="rId12" imgW="152280" imgH="393480" progId="Equation.3">
                  <p:embed/>
                </p:oleObj>
              </mc:Choice>
              <mc:Fallback>
                <p:oleObj name="Формула" r:id="rId12" imgW="152280" imgH="39348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0" y="4857750"/>
                        <a:ext cx="357188" cy="549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39825"/>
          </a:xfrm>
          <a:solidFill>
            <a:srgbClr val="FFCCCC"/>
          </a:solidFill>
          <a:ln>
            <a:solidFill>
              <a:srgbClr val="6600CC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ru-RU" dirty="0">
                <a:solidFill>
                  <a:srgbClr val="9900CC"/>
                </a:solidFill>
              </a:rPr>
              <a:t>Повтори правила: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01050" cy="4525963"/>
          </a:xfrm>
        </p:spPr>
        <p:txBody>
          <a:bodyPr/>
          <a:lstStyle/>
          <a:p>
            <a:pPr marL="0" indent="444500" algn="just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ru-RU" dirty="0">
                <a:solidFill>
                  <a:schemeClr val="tx2"/>
                </a:solidFill>
              </a:rPr>
              <a:t>1.  Чтобы найти часть от числа, </a:t>
            </a:r>
            <a:r>
              <a:rPr lang="ru-RU" dirty="0" err="1">
                <a:solidFill>
                  <a:schemeClr val="tx2"/>
                </a:solidFill>
              </a:rPr>
              <a:t>выра-женную</a:t>
            </a:r>
            <a:r>
              <a:rPr lang="ru-RU" dirty="0">
                <a:solidFill>
                  <a:schemeClr val="tx2"/>
                </a:solidFill>
              </a:rPr>
              <a:t> дробью, нужно это число </a:t>
            </a:r>
            <a:r>
              <a:rPr lang="ru-RU" dirty="0" err="1">
                <a:solidFill>
                  <a:schemeClr val="tx2"/>
                </a:solidFill>
              </a:rPr>
              <a:t>умно-жить</a:t>
            </a:r>
            <a:r>
              <a:rPr lang="ru-RU" dirty="0">
                <a:solidFill>
                  <a:schemeClr val="tx2"/>
                </a:solidFill>
              </a:rPr>
              <a:t> на данную дробь.</a:t>
            </a:r>
          </a:p>
          <a:p>
            <a:pPr marL="0" indent="444500" algn="just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ru-RU" dirty="0">
                <a:solidFill>
                  <a:schemeClr val="tx2"/>
                </a:solidFill>
              </a:rPr>
              <a:t>2.  Чтобы найти число по его части, </a:t>
            </a:r>
            <a:r>
              <a:rPr lang="ru-RU" dirty="0" err="1">
                <a:solidFill>
                  <a:schemeClr val="tx2"/>
                </a:solidFill>
              </a:rPr>
              <a:t>вы-раженной</a:t>
            </a:r>
            <a:r>
              <a:rPr lang="ru-RU" dirty="0">
                <a:solidFill>
                  <a:schemeClr val="tx2"/>
                </a:solidFill>
              </a:rPr>
              <a:t> дробью, нужно разделить на эту дробь число, ей соответствующее.</a:t>
            </a: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93750"/>
          </a:xfrm>
        </p:spPr>
        <p:txBody>
          <a:bodyPr/>
          <a:lstStyle/>
          <a:p>
            <a:pPr>
              <a:defRPr/>
            </a:pPr>
            <a:r>
              <a:rPr lang="ru-RU" dirty="0"/>
              <a:t>Самостоятельная работа</a:t>
            </a:r>
          </a:p>
        </p:txBody>
      </p:sp>
      <p:pic>
        <p:nvPicPr>
          <p:cNvPr id="17411" name="Picture 5"/>
          <p:cNvPicPr>
            <a:picLocks noChangeAspect="1" noChangeArrowheads="1"/>
          </p:cNvPicPr>
          <p:nvPr/>
        </p:nvPicPr>
        <p:blipFill>
          <a:blip r:embed="rId2" cstate="print"/>
          <a:srcRect l="20703" t="26563" r="20703" b="14375"/>
          <a:stretch>
            <a:fillRect/>
          </a:stretch>
        </p:blipFill>
        <p:spPr bwMode="auto">
          <a:xfrm>
            <a:off x="142875" y="1071563"/>
            <a:ext cx="8843963" cy="557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6ACB0C4-D7B2-4A78-87FF-D9C72488EEC4}"/>
              </a:ext>
            </a:extLst>
          </p:cNvPr>
          <p:cNvSpPr/>
          <p:nvPr/>
        </p:nvSpPr>
        <p:spPr>
          <a:xfrm>
            <a:off x="251520" y="3140968"/>
            <a:ext cx="2376264" cy="36004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CD0C31C-52FE-4007-A1B8-BA53DD768D65}"/>
              </a:ext>
            </a:extLst>
          </p:cNvPr>
          <p:cNvSpPr/>
          <p:nvPr/>
        </p:nvSpPr>
        <p:spPr>
          <a:xfrm>
            <a:off x="4701448" y="2852936"/>
            <a:ext cx="2275536" cy="36004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Круги">
  <a:themeElements>
    <a:clrScheme name="Круги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Круг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902</TotalTime>
  <Words>416</Words>
  <Application>Microsoft Office PowerPoint</Application>
  <PresentationFormat>Экран (4:3)</PresentationFormat>
  <Paragraphs>36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Impact</vt:lpstr>
      <vt:lpstr>Times New Roman</vt:lpstr>
      <vt:lpstr>Wingdings</vt:lpstr>
      <vt:lpstr>Круги</vt:lpstr>
      <vt:lpstr>Формула</vt:lpstr>
      <vt:lpstr>Тема урока:  «Нахождение части от целого и целого по его части».  </vt:lpstr>
      <vt:lpstr>Презентация PowerPoint</vt:lpstr>
      <vt:lpstr>Найти:</vt:lpstr>
      <vt:lpstr>Найти число, если:</vt:lpstr>
      <vt:lpstr>Презентация PowerPoint</vt:lpstr>
      <vt:lpstr>Презентация PowerPoint</vt:lpstr>
      <vt:lpstr>Сортируем задачи</vt:lpstr>
      <vt:lpstr>Повтори правила:</vt:lpstr>
      <vt:lpstr>Самостоятельная работа</vt:lpstr>
      <vt:lpstr>Проверь себя</vt:lpstr>
      <vt:lpstr>Задачи на смекалку:</vt:lpstr>
      <vt:lpstr>Задача (дополнительно)</vt:lpstr>
    </vt:vector>
  </TitlesOfParts>
  <Company>Шимкив иКо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Нахождение части от целого и целого по его части</dc:title>
  <dc:creator>Вахтанова Б.С.</dc:creator>
  <cp:lastModifiedBy>Пользователь</cp:lastModifiedBy>
  <cp:revision>75</cp:revision>
  <dcterms:created xsi:type="dcterms:W3CDTF">2006-04-23T11:54:28Z</dcterms:created>
  <dcterms:modified xsi:type="dcterms:W3CDTF">2024-11-22T12:40:23Z</dcterms:modified>
</cp:coreProperties>
</file>