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3" autoAdjust="0"/>
    <p:restoredTop sz="94660"/>
  </p:normalViewPr>
  <p:slideViewPr>
    <p:cSldViewPr snapToGrid="0">
      <p:cViewPr varScale="1">
        <p:scale>
          <a:sx n="31" d="100"/>
          <a:sy n="31" d="100"/>
        </p:scale>
        <p:origin x="43" y="7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565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641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963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5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806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279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17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06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82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74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61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308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83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28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dirty="0" err="1">
                <a:latin typeface="Corbel" panose="020B0503020204020204" pitchFamily="34" charset="0"/>
              </a:rPr>
              <a:t>Бик</a:t>
            </a:r>
            <a:r>
              <a:rPr lang="ru-RU" sz="4300" dirty="0">
                <a:latin typeface="Corbel" panose="020B0503020204020204" pitchFamily="34" charset="0"/>
              </a:rPr>
              <a:t> </a:t>
            </a:r>
            <a:r>
              <a:rPr lang="ru-RU" sz="4300" dirty="0" err="1">
                <a:latin typeface="Corbel" panose="020B0503020204020204" pitchFamily="34" charset="0"/>
              </a:rPr>
              <a:t>Амбон</a:t>
            </a:r>
            <a:r>
              <a:rPr lang="ru-RU" sz="4300" dirty="0">
                <a:latin typeface="Corbel" panose="020B0503020204020204" pitchFamily="34" charset="0"/>
              </a:rPr>
              <a:t> – традиционный 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индонезийский </a:t>
            </a:r>
            <a:r>
              <a:rPr lang="ru-RU" sz="4300" dirty="0">
                <a:latin typeface="Corbel" panose="020B0503020204020204" pitchFamily="34" charset="0"/>
              </a:rPr>
              <a:t>десерт. Для </a:t>
            </a:r>
            <a:r>
              <a:rPr lang="ru-RU" sz="4300" dirty="0" smtClean="0">
                <a:latin typeface="Corbel" panose="020B0503020204020204" pitchFamily="34" charset="0"/>
              </a:rPr>
              <a:t>его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приготовления </a:t>
            </a:r>
            <a:r>
              <a:rPr lang="ru-RU" sz="4300" dirty="0">
                <a:latin typeface="Corbel" panose="020B0503020204020204" pitchFamily="34" charset="0"/>
              </a:rPr>
              <a:t>нужны мука, яйца, 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сахар</a:t>
            </a:r>
            <a:r>
              <a:rPr lang="ru-RU" sz="4300" dirty="0">
                <a:latin typeface="Corbel" panose="020B0503020204020204" pitchFamily="34" charset="0"/>
              </a:rPr>
              <a:t>, дрожжи и </a:t>
            </a:r>
            <a:r>
              <a:rPr lang="ru-RU" sz="4300" dirty="0" smtClean="0">
                <a:latin typeface="Corbel" panose="020B0503020204020204" pitchFamily="34" charset="0"/>
              </a:rPr>
              <a:t>молоко.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ru-RU" sz="4300" b="1" dirty="0" smtClean="0">
                <a:latin typeface="Corbel" panose="020B0503020204020204" pitchFamily="34" charset="0"/>
              </a:rPr>
              <a:t>Какое?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Bik </a:t>
            </a:r>
            <a:r>
              <a:rPr lang="en-US" sz="4300" dirty="0">
                <a:latin typeface="Corbel" panose="020B0503020204020204" pitchFamily="34" charset="0"/>
              </a:rPr>
              <a:t>Ambon e un desert </a:t>
            </a:r>
            <a:r>
              <a:rPr lang="en-US" sz="4300" dirty="0" err="1">
                <a:latin typeface="Corbel" panose="020B0503020204020204" pitchFamily="34" charset="0"/>
              </a:rPr>
              <a:t>tradițional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indonezian</a:t>
            </a:r>
            <a:r>
              <a:rPr lang="en-US" sz="43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Pentru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a-l </a:t>
            </a:r>
            <a:r>
              <a:rPr lang="en-US" sz="4300" dirty="0" err="1">
                <a:latin typeface="Corbel" panose="020B0503020204020204" pitchFamily="34" charset="0"/>
              </a:rPr>
              <a:t>pregăti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smtClean="0">
                <a:latin typeface="Corbel" panose="020B0503020204020204" pitchFamily="34" charset="0"/>
              </a:rPr>
              <a:t>e</a:t>
            </a:r>
            <a:r>
              <a:rPr lang="ro-MD" sz="4300" smtClean="0">
                <a:latin typeface="Corbel" panose="020B0503020204020204" pitchFamily="34" charset="0"/>
              </a:rPr>
              <a:t>ste</a:t>
            </a:r>
            <a:r>
              <a:rPr lang="en-US" sz="430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nevoie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de </a:t>
            </a:r>
            <a:r>
              <a:rPr lang="en-US" sz="4300" dirty="0" err="1">
                <a:latin typeface="Corbel" panose="020B0503020204020204" pitchFamily="34" charset="0"/>
              </a:rPr>
              <a:t>făină</a:t>
            </a:r>
            <a:r>
              <a:rPr lang="en-US" sz="4300" dirty="0">
                <a:latin typeface="Corbel" panose="020B0503020204020204" pitchFamily="34" charset="0"/>
              </a:rPr>
              <a:t>, </a:t>
            </a:r>
            <a:r>
              <a:rPr lang="en-US" sz="4300" dirty="0" err="1">
                <a:latin typeface="Corbel" panose="020B0503020204020204" pitchFamily="34" charset="0"/>
              </a:rPr>
              <a:t>ouă</a:t>
            </a:r>
            <a:r>
              <a:rPr lang="en-US" sz="4300" dirty="0">
                <a:latin typeface="Corbel" panose="020B0503020204020204" pitchFamily="34" charset="0"/>
              </a:rPr>
              <a:t>, 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zahăr</a:t>
            </a:r>
            <a:r>
              <a:rPr lang="en-US" sz="4300" dirty="0">
                <a:latin typeface="Corbel" panose="020B0503020204020204" pitchFamily="34" charset="0"/>
              </a:rPr>
              <a:t>, </a:t>
            </a:r>
            <a:r>
              <a:rPr lang="en-US" sz="4300" dirty="0" err="1">
                <a:latin typeface="Corbel" panose="020B0503020204020204" pitchFamily="34" charset="0"/>
              </a:rPr>
              <a:t>drojdie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lapte</a:t>
            </a:r>
            <a:r>
              <a:rPr lang="en-US" sz="4300" dirty="0" smtClean="0">
                <a:latin typeface="Corbel" panose="020B0503020204020204" pitchFamily="34" charset="0"/>
              </a:rPr>
              <a:t>. </a:t>
            </a:r>
            <a:r>
              <a:rPr lang="en-US" sz="4300" b="1" dirty="0">
                <a:latin typeface="Corbel" panose="020B0503020204020204" pitchFamily="34" charset="0"/>
              </a:rPr>
              <a:t>Ce </a:t>
            </a:r>
            <a:r>
              <a:rPr lang="en-US" sz="4300" b="1" dirty="0" err="1">
                <a:latin typeface="Corbel" panose="020B0503020204020204" pitchFamily="34" charset="0"/>
              </a:rPr>
              <a:t>fel</a:t>
            </a:r>
            <a:r>
              <a:rPr lang="en-US" sz="4300" b="1" dirty="0">
                <a:latin typeface="Corbel" panose="020B0503020204020204" pitchFamily="34" charset="0"/>
              </a:rPr>
              <a:t> de </a:t>
            </a:r>
            <a:r>
              <a:rPr lang="en-US" sz="4300" b="1" dirty="0" err="1">
                <a:latin typeface="Corbel" panose="020B0503020204020204" pitchFamily="34" charset="0"/>
              </a:rPr>
              <a:t>lapte</a:t>
            </a:r>
            <a:r>
              <a:rPr lang="en-US" sz="4300" b="1" dirty="0">
                <a:latin typeface="Corbel" panose="020B0503020204020204" pitchFamily="34" charset="0"/>
              </a:rPr>
              <a:t>? 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1. </a:t>
            </a:r>
            <a:r>
              <a:rPr lang="ru-RU" sz="4300" dirty="0" smtClean="0">
                <a:latin typeface="Corbel" panose="020B0503020204020204" pitchFamily="34" charset="0"/>
              </a:rPr>
              <a:t>Коровье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Lapte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de </a:t>
            </a:r>
            <a:r>
              <a:rPr lang="en-US" sz="4300" dirty="0" err="1" smtClean="0">
                <a:latin typeface="Corbel" panose="020B0503020204020204" pitchFamily="34" charset="0"/>
              </a:rPr>
              <a:t>vacă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2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Кокосовое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Lapte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de </a:t>
            </a:r>
            <a:r>
              <a:rPr lang="en-US" sz="4300" dirty="0" err="1" smtClean="0">
                <a:latin typeface="Corbel" panose="020B0503020204020204" pitchFamily="34" charset="0"/>
              </a:rPr>
              <a:t>cocos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3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Козье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Lapte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de </a:t>
            </a:r>
            <a:r>
              <a:rPr lang="en-US" sz="4300" dirty="0" err="1" smtClean="0">
                <a:latin typeface="Corbel" panose="020B0503020204020204" pitchFamily="34" charset="0"/>
              </a:rPr>
              <a:t>capră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4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Слонов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Lapte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de </a:t>
            </a:r>
            <a:r>
              <a:rPr lang="en-US" sz="4300" dirty="0" err="1">
                <a:latin typeface="Corbel" panose="020B0503020204020204" pitchFamily="34" charset="0"/>
              </a:rPr>
              <a:t>elefant</a:t>
            </a:r>
            <a:endParaRPr lang="en-US" sz="43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01" y="1268457"/>
            <a:ext cx="8954336" cy="723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878058"/>
            <a:ext cx="9372600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Кокосовое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Lapte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cocos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65" y="2472230"/>
            <a:ext cx="7240800" cy="72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dirty="0">
                <a:latin typeface="Corbel" panose="020B0503020204020204" pitchFamily="34" charset="0"/>
              </a:rPr>
              <a:t>После географических открытий растение попало в Европу, но там </a:t>
            </a:r>
            <a:r>
              <a:rPr lang="ru-RU" sz="4400" dirty="0" smtClean="0">
                <a:latin typeface="Corbel" panose="020B0503020204020204" pitchFamily="34" charset="0"/>
              </a:rPr>
              <a:t>его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считали </a:t>
            </a:r>
            <a:r>
              <a:rPr lang="ru-RU" sz="4400" dirty="0">
                <a:latin typeface="Corbel" panose="020B0503020204020204" pitchFamily="34" charset="0"/>
              </a:rPr>
              <a:t>ядовитым и непригодным для еды. Дело в том, что </a:t>
            </a:r>
            <a:r>
              <a:rPr lang="ru-RU" sz="4400" dirty="0" smtClean="0">
                <a:latin typeface="Corbel" panose="020B0503020204020204" pitchFamily="34" charset="0"/>
              </a:rPr>
              <a:t>употребляли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ягоды</a:t>
            </a:r>
            <a:r>
              <a:rPr lang="ru-RU" sz="4400" dirty="0">
                <a:latin typeface="Corbel" panose="020B0503020204020204" pitchFamily="34" charset="0"/>
              </a:rPr>
              <a:t>, а не привычную для нас часть. </a:t>
            </a:r>
            <a:r>
              <a:rPr lang="ru-RU" sz="4400" b="1" dirty="0">
                <a:latin typeface="Corbel" panose="020B0503020204020204" pitchFamily="34" charset="0"/>
              </a:rPr>
              <a:t>Что это за </a:t>
            </a:r>
            <a:r>
              <a:rPr lang="ru-RU" sz="4400" b="1" dirty="0" smtClean="0">
                <a:latin typeface="Corbel" panose="020B0503020204020204" pitchFamily="34" charset="0"/>
              </a:rPr>
              <a:t>растение?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În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rezultatul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descoperirilor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geografice</a:t>
            </a:r>
            <a:r>
              <a:rPr lang="en-US" sz="4400" dirty="0">
                <a:latin typeface="Corbel" panose="020B0503020204020204" pitchFamily="34" charset="0"/>
              </a:rPr>
              <a:t>, </a:t>
            </a:r>
            <a:r>
              <a:rPr lang="en-US" sz="4400" dirty="0" err="1">
                <a:latin typeface="Corbel" panose="020B0503020204020204" pitchFamily="34" charset="0"/>
              </a:rPr>
              <a:t>planta</a:t>
            </a:r>
            <a:r>
              <a:rPr lang="en-US" sz="4400" dirty="0">
                <a:latin typeface="Corbel" panose="020B0503020204020204" pitchFamily="34" charset="0"/>
              </a:rPr>
              <a:t> a </a:t>
            </a:r>
            <a:r>
              <a:rPr lang="en-US" sz="4400" dirty="0" err="1">
                <a:latin typeface="Corbel" panose="020B0503020204020204" pitchFamily="34" charset="0"/>
              </a:rPr>
              <a:t>ajuns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în</a:t>
            </a:r>
            <a:r>
              <a:rPr lang="en-US" sz="4400" dirty="0">
                <a:latin typeface="Corbel" panose="020B0503020204020204" pitchFamily="34" charset="0"/>
              </a:rPr>
              <a:t> Europa, </a:t>
            </a:r>
            <a:r>
              <a:rPr lang="en-US" sz="4400" dirty="0" err="1">
                <a:latin typeface="Corbel" panose="020B0503020204020204" pitchFamily="34" charset="0"/>
              </a:rPr>
              <a:t>dar</a:t>
            </a:r>
            <a:r>
              <a:rPr lang="en-US" sz="4400" dirty="0">
                <a:latin typeface="Corbel" panose="020B0503020204020204" pitchFamily="34" charset="0"/>
              </a:rPr>
              <a:t> a </a:t>
            </a:r>
            <a:r>
              <a:rPr lang="en-US" sz="4400" dirty="0" err="1" smtClean="0">
                <a:latin typeface="Corbel" panose="020B0503020204020204" pitchFamily="34" charset="0"/>
              </a:rPr>
              <a:t>fost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considerată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otrăvitoare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și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nepotrivită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pentru</a:t>
            </a:r>
            <a:r>
              <a:rPr lang="en-US" sz="4400" dirty="0">
                <a:latin typeface="Corbel" panose="020B0503020204020204" pitchFamily="34" charset="0"/>
              </a:rPr>
              <a:t> a fi </a:t>
            </a:r>
            <a:r>
              <a:rPr lang="en-US" sz="4400" dirty="0" err="1">
                <a:latin typeface="Corbel" panose="020B0503020204020204" pitchFamily="34" charset="0"/>
              </a:rPr>
              <a:t>folosită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în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alimentație</a:t>
            </a:r>
            <a:r>
              <a:rPr lang="en-US" sz="4400" dirty="0">
                <a:latin typeface="Corbel" panose="020B0503020204020204" pitchFamily="34" charset="0"/>
              </a:rPr>
              <a:t>. De </a:t>
            </a:r>
            <a:r>
              <a:rPr lang="en-US" sz="4400" dirty="0" err="1">
                <a:latin typeface="Corbel" panose="020B0503020204020204" pitchFamily="34" charset="0"/>
              </a:rPr>
              <a:t>vină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smtClean="0">
                <a:latin typeface="Corbel" panose="020B0503020204020204" pitchFamily="34" charset="0"/>
              </a:rPr>
              <a:t>e</a:t>
            </a: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faptul</a:t>
            </a:r>
            <a:r>
              <a:rPr lang="en-US" sz="4400" dirty="0">
                <a:latin typeface="Corbel" panose="020B0503020204020204" pitchFamily="34" charset="0"/>
              </a:rPr>
              <a:t>, </a:t>
            </a:r>
            <a:r>
              <a:rPr lang="en-US" sz="4400" dirty="0" err="1">
                <a:latin typeface="Corbel" panose="020B0503020204020204" pitchFamily="34" charset="0"/>
              </a:rPr>
              <a:t>că</a:t>
            </a:r>
            <a:r>
              <a:rPr lang="en-US" sz="4400" dirty="0">
                <a:latin typeface="Corbel" panose="020B0503020204020204" pitchFamily="34" charset="0"/>
              </a:rPr>
              <a:t> se </a:t>
            </a:r>
            <a:r>
              <a:rPr lang="en-US" sz="4400" dirty="0" err="1">
                <a:latin typeface="Corbel" panose="020B0503020204020204" pitchFamily="34" charset="0"/>
              </a:rPr>
              <a:t>foloseau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fructele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plantei</a:t>
            </a:r>
            <a:r>
              <a:rPr lang="en-US" sz="4400" dirty="0">
                <a:latin typeface="Corbel" panose="020B0503020204020204" pitchFamily="34" charset="0"/>
              </a:rPr>
              <a:t>, </a:t>
            </a:r>
            <a:r>
              <a:rPr lang="en-US" sz="4400" dirty="0" err="1">
                <a:latin typeface="Corbel" panose="020B0503020204020204" pitchFamily="34" charset="0"/>
              </a:rPr>
              <a:t>și</a:t>
            </a:r>
            <a:r>
              <a:rPr lang="en-US" sz="4400" dirty="0">
                <a:latin typeface="Corbel" panose="020B0503020204020204" pitchFamily="34" charset="0"/>
              </a:rPr>
              <a:t> nu </a:t>
            </a:r>
            <a:r>
              <a:rPr lang="en-US" sz="4400" dirty="0" err="1">
                <a:latin typeface="Corbel" panose="020B0503020204020204" pitchFamily="34" charset="0"/>
              </a:rPr>
              <a:t>partea</a:t>
            </a:r>
            <a:r>
              <a:rPr lang="en-US" sz="4400" dirty="0">
                <a:latin typeface="Corbel" panose="020B0503020204020204" pitchFamily="34" charset="0"/>
              </a:rPr>
              <a:t> cu care </a:t>
            </a:r>
            <a:r>
              <a:rPr lang="en-US" sz="4400" dirty="0" err="1">
                <a:latin typeface="Corbel" panose="020B0503020204020204" pitchFamily="34" charset="0"/>
              </a:rPr>
              <a:t>suntem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obișnuiți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smtClean="0">
                <a:latin typeface="Corbel" panose="020B0503020204020204" pitchFamily="34" charset="0"/>
              </a:rPr>
              <a:t>la</a:t>
            </a: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moment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en-US" sz="4400" b="1" dirty="0" err="1">
                <a:latin typeface="Corbel" panose="020B0503020204020204" pitchFamily="34" charset="0"/>
              </a:rPr>
              <a:t>Despre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ce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plantă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smtClean="0">
                <a:latin typeface="Corbel" panose="020B0503020204020204" pitchFamily="34" charset="0"/>
              </a:rPr>
              <a:t>e</a:t>
            </a:r>
            <a:r>
              <a:rPr lang="ro-MD" sz="4400" b="1" dirty="0" smtClean="0">
                <a:latin typeface="Corbel" panose="020B0503020204020204" pitchFamily="34" charset="0"/>
              </a:rPr>
              <a:t>ste</a:t>
            </a:r>
            <a:r>
              <a:rPr lang="en-US" sz="4400" b="1" dirty="0" smtClean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vorba</a:t>
            </a:r>
            <a:r>
              <a:rPr lang="en-US" sz="4400" b="1" dirty="0">
                <a:latin typeface="Corbel" panose="020B0503020204020204" pitchFamily="34" charset="0"/>
              </a:rPr>
              <a:t>? 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1. </a:t>
            </a:r>
            <a:r>
              <a:rPr lang="ru-RU" sz="4400" dirty="0" smtClean="0">
                <a:latin typeface="Corbel" panose="020B0503020204020204" pitchFamily="34" charset="0"/>
              </a:rPr>
              <a:t>Огурцы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Castravete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2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Ананасы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Ananasul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3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Картофель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Cartoful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4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Редиска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Ridichea</a:t>
            </a:r>
            <a:endParaRPr lang="ru-RU" sz="4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85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Картофель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Cartoful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9" y="2550575"/>
            <a:ext cx="8826232" cy="70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dirty="0">
                <a:latin typeface="Corbel" panose="020B0503020204020204" pitchFamily="34" charset="0"/>
              </a:rPr>
              <a:t>Корову по кличке </a:t>
            </a:r>
            <a:r>
              <a:rPr lang="en-US" sz="4700" dirty="0" err="1">
                <a:latin typeface="Corbel" panose="020B0503020204020204" pitchFamily="34" charset="0"/>
              </a:rPr>
              <a:t>Ubre</a:t>
            </a:r>
            <a:r>
              <a:rPr lang="en-US" sz="4700" dirty="0">
                <a:latin typeface="Corbel" panose="020B0503020204020204" pitchFamily="34" charset="0"/>
              </a:rPr>
              <a:t> Blanca (</a:t>
            </a:r>
            <a:r>
              <a:rPr lang="ru-RU" sz="4700" dirty="0">
                <a:latin typeface="Corbel" panose="020B0503020204020204" pitchFamily="34" charset="0"/>
              </a:rPr>
              <a:t>Белое вымя) вывели при </a:t>
            </a:r>
            <a:r>
              <a:rPr lang="ru-RU" sz="4700" dirty="0" smtClean="0">
                <a:latin typeface="Corbel" panose="020B0503020204020204" pitchFamily="34" charset="0"/>
              </a:rPr>
              <a:t>скрещивании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мясной </a:t>
            </a:r>
            <a:r>
              <a:rPr lang="ru-RU" sz="4700" dirty="0">
                <a:latin typeface="Corbel" panose="020B0503020204020204" pitchFamily="34" charset="0"/>
              </a:rPr>
              <a:t>и молочной пород. Она была настолько дорога хозяину, что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он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поставил </a:t>
            </a:r>
            <a:r>
              <a:rPr lang="ru-RU" sz="4700" dirty="0">
                <a:latin typeface="Corbel" panose="020B0503020204020204" pitchFamily="34" charset="0"/>
              </a:rPr>
              <a:t>ей памятник. </a:t>
            </a:r>
            <a:r>
              <a:rPr lang="ru-RU" sz="4700" b="1" dirty="0">
                <a:latin typeface="Corbel" panose="020B0503020204020204" pitchFamily="34" charset="0"/>
              </a:rPr>
              <a:t>Из </a:t>
            </a:r>
            <a:r>
              <a:rPr lang="ru-RU" sz="4700" b="1" dirty="0" smtClean="0">
                <a:latin typeface="Corbel" panose="020B0503020204020204" pitchFamily="34" charset="0"/>
              </a:rPr>
              <a:t>чего?</a:t>
            </a:r>
            <a:endParaRPr lang="en-US" sz="4700" b="1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Vaca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Ubre</a:t>
            </a:r>
            <a:r>
              <a:rPr lang="en-US" sz="4700" dirty="0">
                <a:latin typeface="Corbel" panose="020B0503020204020204" pitchFamily="34" charset="0"/>
              </a:rPr>
              <a:t> Blanca (</a:t>
            </a:r>
            <a:r>
              <a:rPr lang="en-US" sz="4700" dirty="0" err="1">
                <a:latin typeface="Corbel" panose="020B0503020204020204" pitchFamily="34" charset="0"/>
              </a:rPr>
              <a:t>Uger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alb</a:t>
            </a:r>
            <a:r>
              <a:rPr lang="en-US" sz="4700" dirty="0">
                <a:latin typeface="Corbel" panose="020B0503020204020204" pitchFamily="34" charset="0"/>
              </a:rPr>
              <a:t>) a </a:t>
            </a:r>
            <a:r>
              <a:rPr lang="en-US" sz="4700" dirty="0" err="1">
                <a:latin typeface="Corbel" panose="020B0503020204020204" pitchFamily="34" charset="0"/>
              </a:rPr>
              <a:t>apărut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urma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încrucișării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unei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rase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faimoase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pentru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carnea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sa</a:t>
            </a:r>
            <a:r>
              <a:rPr lang="en-US" sz="4700" dirty="0">
                <a:latin typeface="Corbel" panose="020B0503020204020204" pitchFamily="34" charset="0"/>
              </a:rPr>
              <a:t> cu o </a:t>
            </a:r>
            <a:r>
              <a:rPr lang="en-US" sz="4700" dirty="0" err="1">
                <a:latin typeface="Corbel" panose="020B0503020204020204" pitchFamily="34" charset="0"/>
              </a:rPr>
              <a:t>rasă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faimoasă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pentru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lapte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b="1" dirty="0" err="1" smtClean="0">
                <a:latin typeface="Corbel" panose="020B0503020204020204" pitchFamily="34" charset="0"/>
              </a:rPr>
              <a:t>Ubre</a:t>
            </a:r>
            <a:r>
              <a:rPr lang="en-US" sz="4700" b="1" dirty="0" smtClean="0">
                <a:latin typeface="Corbel" panose="020B0503020204020204" pitchFamily="34" charset="0"/>
              </a:rPr>
              <a:t> </a:t>
            </a:r>
            <a:r>
              <a:rPr lang="en-US" sz="4700" b="1" dirty="0">
                <a:latin typeface="Corbel" panose="020B0503020204020204" pitchFamily="34" charset="0"/>
              </a:rPr>
              <a:t>Blanca </a:t>
            </a:r>
            <a:r>
              <a:rPr lang="en-US" sz="4700" b="1" dirty="0" smtClean="0">
                <a:latin typeface="Corbel" panose="020B0503020204020204" pitchFamily="34" charset="0"/>
              </a:rPr>
              <a:t>era </a:t>
            </a:r>
            <a:r>
              <a:rPr lang="en-US" sz="4700" b="1" dirty="0" err="1">
                <a:latin typeface="Corbel" panose="020B0503020204020204" pitchFamily="34" charset="0"/>
              </a:rPr>
              <a:t>într-atât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smtClean="0">
                <a:latin typeface="Corbel" panose="020B0503020204020204" pitchFamily="34" charset="0"/>
              </a:rPr>
              <a:t>de </a:t>
            </a:r>
            <a:r>
              <a:rPr lang="en-US" sz="4700" b="1" dirty="0" err="1" smtClean="0">
                <a:latin typeface="Corbel" panose="020B0503020204020204" pitchFamily="34" charset="0"/>
              </a:rPr>
              <a:t>dragă</a:t>
            </a:r>
            <a:r>
              <a:rPr lang="en-US" sz="4700" b="1" dirty="0" smtClean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proprietarului</a:t>
            </a:r>
            <a:r>
              <a:rPr lang="en-US" sz="4700" b="1" dirty="0">
                <a:latin typeface="Corbel" panose="020B0503020204020204" pitchFamily="34" charset="0"/>
              </a:rPr>
              <a:t>, </a:t>
            </a:r>
            <a:r>
              <a:rPr lang="en-US" sz="4700" b="1" dirty="0" err="1">
                <a:latin typeface="Corbel" panose="020B0503020204020204" pitchFamily="34" charset="0"/>
              </a:rPr>
              <a:t>încât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acesta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i</a:t>
            </a:r>
            <a:r>
              <a:rPr lang="en-US" sz="4700" b="1" dirty="0">
                <a:latin typeface="Corbel" panose="020B0503020204020204" pitchFamily="34" charset="0"/>
              </a:rPr>
              <a:t>-a </a:t>
            </a:r>
            <a:r>
              <a:rPr lang="en-US" sz="4700" b="1" dirty="0" err="1">
                <a:latin typeface="Corbel" panose="020B0503020204020204" pitchFamily="34" charset="0"/>
              </a:rPr>
              <a:t>ridicat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endParaRPr lang="en-US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b="1" dirty="0" smtClean="0">
                <a:latin typeface="Corbel" panose="020B0503020204020204" pitchFamily="34" charset="0"/>
              </a:rPr>
              <a:t>un </a:t>
            </a:r>
            <a:r>
              <a:rPr lang="en-US" sz="4700" b="1" dirty="0">
                <a:latin typeface="Corbel" panose="020B0503020204020204" pitchFamily="34" charset="0"/>
              </a:rPr>
              <a:t>monument </a:t>
            </a:r>
            <a:r>
              <a:rPr lang="en-US" sz="4700" b="1" dirty="0" smtClean="0">
                <a:latin typeface="Corbel" panose="020B0503020204020204" pitchFamily="34" charset="0"/>
              </a:rPr>
              <a:t>din</a:t>
            </a:r>
            <a:r>
              <a:rPr lang="en-US" sz="4700" b="1" dirty="0">
                <a:latin typeface="Corbel" panose="020B0503020204020204" pitchFamily="34" charset="0"/>
              </a:rPr>
              <a:t>… </a:t>
            </a:r>
            <a:endParaRPr lang="en-US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1. </a:t>
            </a:r>
            <a:r>
              <a:rPr lang="ru-RU" sz="4700" dirty="0" smtClean="0">
                <a:latin typeface="Corbel" panose="020B0503020204020204" pitchFamily="34" charset="0"/>
              </a:rPr>
              <a:t>Бронзы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bronz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2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ru-RU" sz="4700" dirty="0" smtClean="0">
                <a:latin typeface="Corbel" panose="020B0503020204020204" pitchFamily="34" charset="0"/>
              </a:rPr>
              <a:t>Мрамора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marmură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3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ru-RU" sz="4700" dirty="0" smtClean="0">
                <a:latin typeface="Corbel" panose="020B0503020204020204" pitchFamily="34" charset="0"/>
              </a:rPr>
              <a:t>Гранита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granit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4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ru-RU" sz="4700" dirty="0" smtClean="0">
                <a:latin typeface="Corbel" panose="020B0503020204020204" pitchFamily="34" charset="0"/>
              </a:rPr>
              <a:t>Воска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ceară</a:t>
            </a:r>
            <a:endParaRPr lang="en-US" sz="47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768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Мрамора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marmură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16212" r="17699" b="4764"/>
          <a:stretch/>
        </p:blipFill>
        <p:spPr>
          <a:xfrm>
            <a:off x="1245631" y="2895500"/>
            <a:ext cx="792430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705"/>
            <a:ext cx="20104100" cy="134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dirty="0">
                <a:latin typeface="Corbel" panose="020B0503020204020204" pitchFamily="34" charset="0"/>
              </a:rPr>
              <a:t>Первые фейерверки появились в Китае. Главный ингредиент фейерверков </a:t>
            </a:r>
            <a:r>
              <a:rPr lang="ru-RU" sz="4400" dirty="0" smtClean="0">
                <a:latin typeface="Corbel" panose="020B0503020204020204" pitchFamily="34" charset="0"/>
              </a:rPr>
              <a:t>–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часть </a:t>
            </a:r>
            <a:r>
              <a:rPr lang="ru-RU" sz="4400" dirty="0">
                <a:latin typeface="Corbel" panose="020B0503020204020204" pitchFamily="34" charset="0"/>
              </a:rPr>
              <a:t>важнейшей в мире </a:t>
            </a:r>
            <a:r>
              <a:rPr lang="ru-RU" sz="4400" dirty="0" err="1">
                <a:latin typeface="Corbel" panose="020B0503020204020204" pitchFamily="34" charset="0"/>
              </a:rPr>
              <a:t>сельхозкультуры</a:t>
            </a:r>
            <a:r>
              <a:rPr lang="ru-RU" sz="4400" dirty="0">
                <a:latin typeface="Corbel" panose="020B0503020204020204" pitchFamily="34" charset="0"/>
              </a:rPr>
              <a:t>, неурожай которой </a:t>
            </a:r>
            <a:r>
              <a:rPr lang="ru-RU" sz="4400" dirty="0" smtClean="0">
                <a:latin typeface="Corbel" panose="020B0503020204020204" pitchFamily="34" charset="0"/>
              </a:rPr>
              <a:t>может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спровоцировать </a:t>
            </a:r>
            <a:r>
              <a:rPr lang="ru-RU" sz="4400" dirty="0">
                <a:latin typeface="Corbel" panose="020B0503020204020204" pitchFamily="34" charset="0"/>
              </a:rPr>
              <a:t>продовольственную катастрофу для половины </a:t>
            </a:r>
            <a:r>
              <a:rPr lang="ru-RU" sz="4400" dirty="0" smtClean="0">
                <a:latin typeface="Corbel" panose="020B0503020204020204" pitchFamily="34" charset="0"/>
              </a:rPr>
              <a:t>населения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Земли</a:t>
            </a:r>
            <a:r>
              <a:rPr lang="ru-RU" sz="4400" dirty="0">
                <a:latin typeface="Corbel" panose="020B0503020204020204" pitchFamily="34" charset="0"/>
              </a:rPr>
              <a:t>. </a:t>
            </a:r>
            <a:r>
              <a:rPr lang="ru-RU" sz="4400" b="1" dirty="0">
                <a:latin typeface="Corbel" panose="020B0503020204020204" pitchFamily="34" charset="0"/>
              </a:rPr>
              <a:t>Назовите ингредиент. 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Primele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artificii</a:t>
            </a:r>
            <a:r>
              <a:rPr lang="en-US" sz="4400" dirty="0">
                <a:latin typeface="Corbel" panose="020B0503020204020204" pitchFamily="34" charset="0"/>
              </a:rPr>
              <a:t> au </a:t>
            </a:r>
            <a:r>
              <a:rPr lang="en-US" sz="4400" dirty="0" err="1">
                <a:latin typeface="Corbel" panose="020B0503020204020204" pitchFamily="34" charset="0"/>
              </a:rPr>
              <a:t>apărut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în</a:t>
            </a:r>
            <a:r>
              <a:rPr lang="en-US" sz="4400" dirty="0">
                <a:latin typeface="Corbel" panose="020B0503020204020204" pitchFamily="34" charset="0"/>
              </a:rPr>
              <a:t> China. </a:t>
            </a:r>
            <a:r>
              <a:rPr lang="en-US" sz="4400" dirty="0" err="1">
                <a:latin typeface="Corbel" panose="020B0503020204020204" pitchFamily="34" charset="0"/>
              </a:rPr>
              <a:t>Ingredientul</a:t>
            </a:r>
            <a:r>
              <a:rPr lang="en-US" sz="4400" dirty="0">
                <a:latin typeface="Corbel" panose="020B0503020204020204" pitchFamily="34" charset="0"/>
              </a:rPr>
              <a:t> de </a:t>
            </a:r>
            <a:r>
              <a:rPr lang="en-US" sz="4400" dirty="0" err="1">
                <a:latin typeface="Corbel" panose="020B0503020204020204" pitchFamily="34" charset="0"/>
              </a:rPr>
              <a:t>bază</a:t>
            </a:r>
            <a:r>
              <a:rPr lang="en-US" sz="4400" dirty="0">
                <a:latin typeface="Corbel" panose="020B0503020204020204" pitchFamily="34" charset="0"/>
              </a:rPr>
              <a:t> al </a:t>
            </a:r>
            <a:r>
              <a:rPr lang="en-US" sz="4400" dirty="0" err="1">
                <a:latin typeface="Corbel" panose="020B0503020204020204" pitchFamily="34" charset="0"/>
              </a:rPr>
              <a:t>acestora</a:t>
            </a:r>
            <a:r>
              <a:rPr lang="en-US" sz="4400" dirty="0">
                <a:latin typeface="Corbel" panose="020B0503020204020204" pitchFamily="34" charset="0"/>
              </a:rPr>
              <a:t> era o </a:t>
            </a:r>
            <a:r>
              <a:rPr lang="en-US" sz="4400" dirty="0" err="1" smtClean="0">
                <a:latin typeface="Corbel" panose="020B0503020204020204" pitchFamily="34" charset="0"/>
              </a:rPr>
              <a:t>cultură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agricolă</a:t>
            </a:r>
            <a:r>
              <a:rPr lang="en-US" sz="4400" dirty="0">
                <a:latin typeface="Corbel" panose="020B0503020204020204" pitchFamily="34" charset="0"/>
              </a:rPr>
              <a:t>, </a:t>
            </a:r>
            <a:r>
              <a:rPr lang="en-US" sz="4400" dirty="0" err="1">
                <a:latin typeface="Corbel" panose="020B0503020204020204" pitchFamily="34" charset="0"/>
              </a:rPr>
              <a:t>dispariția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căreia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ar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declanșa</a:t>
            </a:r>
            <a:r>
              <a:rPr lang="en-US" sz="4400" dirty="0">
                <a:latin typeface="Corbel" panose="020B0503020204020204" pitchFamily="34" charset="0"/>
              </a:rPr>
              <a:t> un </a:t>
            </a:r>
            <a:r>
              <a:rPr lang="en-US" sz="4400" dirty="0" err="1">
                <a:latin typeface="Corbel" panose="020B0503020204020204" pitchFamily="34" charset="0"/>
              </a:rPr>
              <a:t>dezastru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alimentar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pentru</a:t>
            </a:r>
            <a:r>
              <a:rPr lang="en-US" sz="4400" dirty="0">
                <a:latin typeface="Corbel" panose="020B0503020204020204" pitchFamily="34" charset="0"/>
              </a:rPr>
              <a:t> circa </a:t>
            </a:r>
            <a:r>
              <a:rPr lang="en-US" sz="4400" dirty="0" err="1" smtClean="0">
                <a:latin typeface="Corbel" panose="020B0503020204020204" pitchFamily="34" charset="0"/>
              </a:rPr>
              <a:t>jumătate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din </a:t>
            </a:r>
            <a:r>
              <a:rPr lang="en-US" sz="4400" dirty="0" err="1">
                <a:latin typeface="Corbel" panose="020B0503020204020204" pitchFamily="34" charset="0"/>
              </a:rPr>
              <a:t>populația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Terrei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en-US" sz="4400" b="1" dirty="0" err="1">
                <a:latin typeface="Corbel" panose="020B0503020204020204" pitchFamily="34" charset="0"/>
              </a:rPr>
              <a:t>Despre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ce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cultură</a:t>
            </a:r>
            <a:r>
              <a:rPr lang="en-US" sz="4400" b="1" dirty="0">
                <a:latin typeface="Corbel" panose="020B0503020204020204" pitchFamily="34" charset="0"/>
              </a:rPr>
              <a:t> e </a:t>
            </a:r>
            <a:r>
              <a:rPr lang="en-US" sz="4400" b="1" dirty="0" err="1" smtClean="0">
                <a:latin typeface="Corbel" panose="020B0503020204020204" pitchFamily="34" charset="0"/>
              </a:rPr>
              <a:t>vorba</a:t>
            </a:r>
            <a:r>
              <a:rPr lang="en-US" sz="4400" b="1" dirty="0" smtClean="0">
                <a:latin typeface="Corbel" panose="020B0503020204020204" pitchFamily="34" charset="0"/>
              </a:rPr>
              <a:t>?</a:t>
            </a:r>
            <a:endParaRPr lang="en-US" sz="4400" b="1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1. </a:t>
            </a:r>
            <a:r>
              <a:rPr lang="ru-RU" sz="4400" dirty="0" smtClean="0">
                <a:latin typeface="Corbel" panose="020B0503020204020204" pitchFamily="34" charset="0"/>
              </a:rPr>
              <a:t>Порох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Praf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>
                <a:latin typeface="Corbel" panose="020B0503020204020204" pitchFamily="34" charset="0"/>
              </a:rPr>
              <a:t>de </a:t>
            </a:r>
            <a:r>
              <a:rPr lang="en-US" sz="4400" dirty="0" err="1" smtClean="0">
                <a:latin typeface="Corbel" panose="020B0503020204020204" pitchFamily="34" charset="0"/>
              </a:rPr>
              <a:t>pușcă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2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Соя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Soia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3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Мука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Făină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>
                <a:latin typeface="Corbel" panose="020B0503020204020204" pitchFamily="34" charset="0"/>
              </a:rPr>
              <a:t>de </a:t>
            </a:r>
            <a:r>
              <a:rPr lang="en-US" sz="4400" dirty="0" err="1" smtClean="0">
                <a:latin typeface="Corbel" panose="020B0503020204020204" pitchFamily="34" charset="0"/>
              </a:rPr>
              <a:t>porumb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4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Рис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Orez</a:t>
            </a:r>
            <a:endParaRPr lang="en-US" sz="44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4.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Рис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Orez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92" y="2689871"/>
            <a:ext cx="6997436" cy="69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000" dirty="0">
                <a:latin typeface="Corbel" panose="020B0503020204020204" pitchFamily="34" charset="0"/>
              </a:rPr>
              <a:t>Если его видно, значит, еда на месте, но тебе нечего будет есть. </a:t>
            </a:r>
            <a:endParaRPr lang="en-US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Если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ru-RU" sz="5000" dirty="0" smtClean="0">
                <a:latin typeface="Corbel" panose="020B0503020204020204" pitchFamily="34" charset="0"/>
              </a:rPr>
              <a:t>он </a:t>
            </a:r>
            <a:r>
              <a:rPr lang="ru-RU" sz="5000" dirty="0">
                <a:latin typeface="Corbel" panose="020B0503020204020204" pitchFamily="34" charset="0"/>
              </a:rPr>
              <a:t>пропал, то еду кто-то съел, но и тебе будет что есть. </a:t>
            </a:r>
            <a:endParaRPr lang="en-US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b="1" dirty="0" smtClean="0">
                <a:latin typeface="Corbel" panose="020B0503020204020204" pitchFamily="34" charset="0"/>
              </a:rPr>
              <a:t>О </a:t>
            </a:r>
            <a:r>
              <a:rPr lang="ru-RU" sz="5000" b="1" dirty="0">
                <a:latin typeface="Corbel" panose="020B0503020204020204" pitchFamily="34" charset="0"/>
              </a:rPr>
              <a:t>чём </a:t>
            </a:r>
            <a:r>
              <a:rPr lang="ru-RU" sz="5000" b="1" dirty="0" smtClean="0">
                <a:latin typeface="Corbel" panose="020B0503020204020204" pitchFamily="34" charset="0"/>
              </a:rPr>
              <a:t>речь?</a:t>
            </a:r>
            <a:endParaRPr lang="en-US" sz="5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Când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se </a:t>
            </a:r>
            <a:r>
              <a:rPr lang="en-US" sz="5000" dirty="0" err="1">
                <a:latin typeface="Corbel" panose="020B0503020204020204" pitchFamily="34" charset="0"/>
              </a:rPr>
              <a:t>vede</a:t>
            </a:r>
            <a:r>
              <a:rPr lang="en-US" sz="5000" dirty="0">
                <a:latin typeface="Corbel" panose="020B0503020204020204" pitchFamily="34" charset="0"/>
              </a:rPr>
              <a:t>, </a:t>
            </a:r>
            <a:r>
              <a:rPr lang="en-US" sz="5000" dirty="0" err="1">
                <a:latin typeface="Corbel" panose="020B0503020204020204" pitchFamily="34" charset="0"/>
              </a:rPr>
              <a:t>atunci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mâncarea</a:t>
            </a:r>
            <a:r>
              <a:rPr lang="en-US" sz="5000" dirty="0">
                <a:latin typeface="Corbel" panose="020B0503020204020204" pitchFamily="34" charset="0"/>
              </a:rPr>
              <a:t> e la </a:t>
            </a:r>
            <a:r>
              <a:rPr lang="en-US" sz="5000" dirty="0" err="1">
                <a:latin typeface="Corbel" panose="020B0503020204020204" pitchFamily="34" charset="0"/>
              </a:rPr>
              <a:t>locul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ei</a:t>
            </a:r>
            <a:r>
              <a:rPr lang="en-US" sz="5000" dirty="0">
                <a:latin typeface="Corbel" panose="020B0503020204020204" pitchFamily="34" charset="0"/>
              </a:rPr>
              <a:t>, </a:t>
            </a:r>
            <a:r>
              <a:rPr lang="en-US" sz="5000" dirty="0" err="1">
                <a:latin typeface="Corbel" panose="020B0503020204020204" pitchFamily="34" charset="0"/>
              </a:rPr>
              <a:t>însă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tu</a:t>
            </a:r>
            <a:r>
              <a:rPr lang="en-US" sz="5000" dirty="0">
                <a:latin typeface="Corbel" panose="020B0503020204020204" pitchFamily="34" charset="0"/>
              </a:rPr>
              <a:t> nu </a:t>
            </a:r>
            <a:r>
              <a:rPr lang="en-US" sz="5000" dirty="0" err="1">
                <a:latin typeface="Corbel" panose="020B0503020204020204" pitchFamily="34" charset="0"/>
              </a:rPr>
              <a:t>vei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avea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ce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endParaRPr lang="en-US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mânca</a:t>
            </a:r>
            <a:r>
              <a:rPr lang="en-US" sz="5000" dirty="0" smtClean="0">
                <a:latin typeface="Corbel" panose="020B0503020204020204" pitchFamily="34" charset="0"/>
              </a:rPr>
              <a:t>. </a:t>
            </a:r>
            <a:r>
              <a:rPr lang="en-US" sz="5000" dirty="0" err="1" smtClean="0">
                <a:latin typeface="Corbel" panose="020B0503020204020204" pitchFamily="34" charset="0"/>
              </a:rPr>
              <a:t>Dacă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a </a:t>
            </a:r>
            <a:r>
              <a:rPr lang="en-US" sz="5000" dirty="0" err="1">
                <a:latin typeface="Corbel" panose="020B0503020204020204" pitchFamily="34" charset="0"/>
              </a:rPr>
              <a:t>dispărut</a:t>
            </a:r>
            <a:r>
              <a:rPr lang="en-US" sz="5000" dirty="0">
                <a:latin typeface="Corbel" panose="020B0503020204020204" pitchFamily="34" charset="0"/>
              </a:rPr>
              <a:t>, </a:t>
            </a:r>
            <a:r>
              <a:rPr lang="en-US" sz="5000" dirty="0" err="1">
                <a:latin typeface="Corbel" panose="020B0503020204020204" pitchFamily="34" charset="0"/>
              </a:rPr>
              <a:t>înseamnă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că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cineva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deja</a:t>
            </a:r>
            <a:r>
              <a:rPr lang="en-US" sz="5000" dirty="0">
                <a:latin typeface="Corbel" panose="020B0503020204020204" pitchFamily="34" charset="0"/>
              </a:rPr>
              <a:t> a </a:t>
            </a:r>
            <a:r>
              <a:rPr lang="en-US" sz="5000" dirty="0" err="1">
                <a:latin typeface="Corbel" panose="020B0503020204020204" pitchFamily="34" charset="0"/>
              </a:rPr>
              <a:t>mâncat</a:t>
            </a:r>
            <a:r>
              <a:rPr lang="en-US" sz="5000" dirty="0">
                <a:latin typeface="Corbel" panose="020B0503020204020204" pitchFamily="34" charset="0"/>
              </a:rPr>
              <a:t>, </a:t>
            </a:r>
            <a:r>
              <a:rPr lang="en-US" sz="5000" dirty="0" err="1">
                <a:latin typeface="Corbel" panose="020B0503020204020204" pitchFamily="34" charset="0"/>
              </a:rPr>
              <a:t>dar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și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tu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vei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endParaRPr lang="en-US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avea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ce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 smtClean="0">
                <a:latin typeface="Corbel" panose="020B0503020204020204" pitchFamily="34" charset="0"/>
              </a:rPr>
              <a:t>mânca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en-US" sz="5000" b="1" dirty="0" err="1">
                <a:latin typeface="Corbel" panose="020B0503020204020204" pitchFamily="34" charset="0"/>
              </a:rPr>
              <a:t>Despre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ce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sau</a:t>
            </a:r>
            <a:r>
              <a:rPr lang="en-US" sz="5000" b="1" dirty="0">
                <a:latin typeface="Corbel" panose="020B0503020204020204" pitchFamily="34" charset="0"/>
              </a:rPr>
              <a:t> cine e </a:t>
            </a:r>
            <a:r>
              <a:rPr lang="en-US" sz="5000" b="1" dirty="0" err="1" smtClean="0">
                <a:latin typeface="Corbel" panose="020B0503020204020204" pitchFamily="34" charset="0"/>
              </a:rPr>
              <a:t>vorba</a:t>
            </a:r>
            <a:r>
              <a:rPr lang="en-US" sz="5000" b="1" dirty="0" smtClean="0">
                <a:latin typeface="Corbel" panose="020B0503020204020204" pitchFamily="34" charset="0"/>
              </a:rPr>
              <a:t>?</a:t>
            </a:r>
            <a:endParaRPr lang="en-US" sz="5000" b="1" dirty="0">
              <a:latin typeface="Corbel" panose="020B0503020204020204" pitchFamily="34" charset="0"/>
            </a:endParaRP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1. </a:t>
            </a:r>
            <a:r>
              <a:rPr lang="ru-RU" sz="5000" dirty="0" smtClean="0">
                <a:latin typeface="Corbel" panose="020B0503020204020204" pitchFamily="34" charset="0"/>
              </a:rPr>
              <a:t>Капкан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ru-RU" sz="5000" dirty="0" smtClean="0">
                <a:latin typeface="Corbel" panose="020B0503020204020204" pitchFamily="34" charset="0"/>
              </a:rPr>
              <a:t>/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 smtClean="0">
                <a:latin typeface="Corbel" panose="020B0503020204020204" pitchFamily="34" charset="0"/>
              </a:rPr>
              <a:t>Capcană</a:t>
            </a:r>
            <a:endParaRPr lang="en-US" sz="5000" dirty="0">
              <a:latin typeface="Corbel" panose="020B0503020204020204" pitchFamily="34" charset="0"/>
            </a:endParaRP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2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ru-RU" sz="5000" dirty="0" smtClean="0">
                <a:latin typeface="Corbel" panose="020B0503020204020204" pitchFamily="34" charset="0"/>
              </a:rPr>
              <a:t>Шампур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ru-RU" sz="5000" dirty="0" smtClean="0">
                <a:latin typeface="Corbel" panose="020B0503020204020204" pitchFamily="34" charset="0"/>
              </a:rPr>
              <a:t>/ </a:t>
            </a:r>
            <a:r>
              <a:rPr lang="en-US" sz="5000" dirty="0" err="1">
                <a:latin typeface="Corbel" panose="020B0503020204020204" pitchFamily="34" charset="0"/>
              </a:rPr>
              <a:t>Băț</a:t>
            </a:r>
            <a:r>
              <a:rPr lang="en-US" sz="5000" dirty="0">
                <a:latin typeface="Corbel" panose="020B0503020204020204" pitchFamily="34" charset="0"/>
              </a:rPr>
              <a:t> de </a:t>
            </a:r>
            <a:r>
              <a:rPr lang="en-US" sz="5000" dirty="0" err="1" smtClean="0">
                <a:latin typeface="Corbel" panose="020B0503020204020204" pitchFamily="34" charset="0"/>
              </a:rPr>
              <a:t>frigărui</a:t>
            </a:r>
            <a:endParaRPr lang="en-US" sz="5000" dirty="0">
              <a:latin typeface="Corbel" panose="020B0503020204020204" pitchFamily="34" charset="0"/>
            </a:endParaRP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3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ru-RU" sz="5000" dirty="0" smtClean="0">
                <a:latin typeface="Corbel" panose="020B0503020204020204" pitchFamily="34" charset="0"/>
              </a:rPr>
              <a:t>Повар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ru-RU" sz="5000" dirty="0" smtClean="0">
                <a:latin typeface="Corbel" panose="020B0503020204020204" pitchFamily="34" charset="0"/>
              </a:rPr>
              <a:t>/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 smtClean="0">
                <a:latin typeface="Corbel" panose="020B0503020204020204" pitchFamily="34" charset="0"/>
              </a:rPr>
              <a:t>Bucătar</a:t>
            </a:r>
            <a:endParaRPr lang="en-US" sz="5000" dirty="0">
              <a:latin typeface="Corbel" panose="020B0503020204020204" pitchFamily="34" charset="0"/>
            </a:endParaRPr>
          </a:p>
          <a:p>
            <a:r>
              <a:rPr lang="en-US" sz="5000" dirty="0">
                <a:latin typeface="Corbel" panose="020B0503020204020204" pitchFamily="34" charset="0"/>
              </a:rPr>
              <a:t>4. </a:t>
            </a:r>
            <a:r>
              <a:rPr lang="ru-RU" sz="5000" dirty="0" smtClean="0">
                <a:latin typeface="Corbel" panose="020B0503020204020204" pitchFamily="34" charset="0"/>
              </a:rPr>
              <a:t>Поплавок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ru-RU" sz="5000" dirty="0" smtClean="0">
                <a:latin typeface="Corbel" panose="020B0503020204020204" pitchFamily="34" charset="0"/>
              </a:rPr>
              <a:t>/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 smtClean="0">
                <a:latin typeface="Corbel" panose="020B0503020204020204" pitchFamily="34" charset="0"/>
              </a:rPr>
              <a:t>Plutitor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la </a:t>
            </a:r>
            <a:r>
              <a:rPr lang="en-US" sz="5000" dirty="0" err="1" smtClean="0">
                <a:latin typeface="Corbel" panose="020B0503020204020204" pitchFamily="34" charset="0"/>
              </a:rPr>
              <a:t>pescuit</a:t>
            </a:r>
            <a:endParaRPr lang="en-US" sz="50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09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29851" y="3878058"/>
            <a:ext cx="9372600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4.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Поплавок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Plutitor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la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pescuit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5" y="2883043"/>
            <a:ext cx="9052250" cy="67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0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</a:t>
            </a:r>
            <a:r>
              <a:rPr lang="ru-RU" sz="4000" i="1" dirty="0" smtClean="0">
                <a:latin typeface="Corbel" panose="020B0503020204020204" pitchFamily="34" charset="0"/>
              </a:rPr>
              <a:t>ответа,</a:t>
            </a:r>
            <a:endParaRPr lang="en-US" sz="40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i="1" dirty="0" smtClean="0">
                <a:latin typeface="Corbel" panose="020B0503020204020204" pitchFamily="34" charset="0"/>
              </a:rPr>
              <a:t>или </a:t>
            </a:r>
            <a:r>
              <a:rPr lang="ru-RU" sz="4000" i="1" dirty="0">
                <a:latin typeface="Corbel" panose="020B0503020204020204" pitchFamily="34" charset="0"/>
              </a:rPr>
              <a:t>не быть их вовсе. Если вариантов больше одного, выберите все </a:t>
            </a:r>
            <a:r>
              <a:rPr lang="ru-RU" sz="4000" i="1" dirty="0" smtClean="0">
                <a:latin typeface="Corbel" panose="020B0503020204020204" pitchFamily="34" charset="0"/>
              </a:rPr>
              <a:t>правильные.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i="1" dirty="0" err="1" smtClean="0">
                <a:latin typeface="Corbel" panose="020B0503020204020204" pitchFamily="34" charset="0"/>
              </a:rPr>
              <a:t>Atenție</a:t>
            </a:r>
            <a:r>
              <a:rPr lang="en-US" sz="4000" i="1" dirty="0">
                <a:latin typeface="Corbel" panose="020B0503020204020204" pitchFamily="34" charset="0"/>
              </a:rPr>
              <a:t>! </a:t>
            </a:r>
            <a:r>
              <a:rPr lang="en-US" sz="4000" i="1" dirty="0" err="1">
                <a:latin typeface="Corbel" panose="020B0503020204020204" pitchFamily="34" charset="0"/>
              </a:rPr>
              <a:t>Această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întrebare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poate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avea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mai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multe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opțiuni</a:t>
            </a:r>
            <a:r>
              <a:rPr lang="en-US" sz="4000" i="1" dirty="0">
                <a:latin typeface="Corbel" panose="020B0503020204020204" pitchFamily="34" charset="0"/>
              </a:rPr>
              <a:t> de </a:t>
            </a:r>
            <a:r>
              <a:rPr lang="en-US" sz="4000" i="1" dirty="0" err="1">
                <a:latin typeface="Corbel" panose="020B0503020204020204" pitchFamily="34" charset="0"/>
              </a:rPr>
              <a:t>răspuns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corecte</a:t>
            </a:r>
            <a:r>
              <a:rPr lang="en-US" sz="4000" i="1" dirty="0">
                <a:latin typeface="Corbel" panose="020B0503020204020204" pitchFamily="34" charset="0"/>
              </a:rPr>
              <a:t>, </a:t>
            </a:r>
            <a:r>
              <a:rPr lang="en-US" sz="4000" i="1" dirty="0" err="1">
                <a:latin typeface="Corbel" panose="020B0503020204020204" pitchFamily="34" charset="0"/>
              </a:rPr>
              <a:t>sau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nici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 smtClean="0">
                <a:latin typeface="Corbel" panose="020B0503020204020204" pitchFamily="34" charset="0"/>
              </a:rPr>
              <a:t>una</a:t>
            </a:r>
            <a:r>
              <a:rPr lang="en-US" sz="4000" i="1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000" i="1" dirty="0" err="1" smtClean="0">
                <a:latin typeface="Corbel" panose="020B0503020204020204" pitchFamily="34" charset="0"/>
              </a:rPr>
              <a:t>Dacă</a:t>
            </a:r>
            <a:r>
              <a:rPr lang="en-US" sz="4000" i="1" dirty="0" smtClean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există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mai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multe</a:t>
            </a:r>
            <a:r>
              <a:rPr lang="en-US" sz="4000" i="1" dirty="0">
                <a:latin typeface="Corbel" panose="020B0503020204020204" pitchFamily="34" charset="0"/>
              </a:rPr>
              <a:t> - </a:t>
            </a:r>
            <a:r>
              <a:rPr lang="en-US" sz="4000" i="1" dirty="0" err="1">
                <a:latin typeface="Corbel" panose="020B0503020204020204" pitchFamily="34" charset="0"/>
              </a:rPr>
              <a:t>selectați</a:t>
            </a:r>
            <a:r>
              <a:rPr lang="en-US" sz="4000" i="1" dirty="0">
                <a:latin typeface="Corbel" panose="020B0503020204020204" pitchFamily="34" charset="0"/>
              </a:rPr>
              <a:t>-le </a:t>
            </a:r>
            <a:r>
              <a:rPr lang="en-US" sz="4000" i="1" dirty="0" err="1">
                <a:latin typeface="Corbel" panose="020B0503020204020204" pitchFamily="34" charset="0"/>
              </a:rPr>
              <a:t>pe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toate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 smtClean="0">
                <a:latin typeface="Corbel" panose="020B0503020204020204" pitchFamily="34" charset="0"/>
              </a:rPr>
              <a:t>corecte</a:t>
            </a:r>
            <a:r>
              <a:rPr lang="en-US" sz="4000" i="1" dirty="0" smtClean="0">
                <a:latin typeface="Corbel" panose="020B0503020204020204" pitchFamily="34" charset="0"/>
              </a:rPr>
              <a:t>.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ru-RU" sz="4000" dirty="0">
                <a:latin typeface="Corbel" panose="020B0503020204020204" pitchFamily="34" charset="0"/>
              </a:rPr>
              <a:t>С середины </a:t>
            </a:r>
            <a:r>
              <a:rPr lang="en-US" sz="4000" dirty="0">
                <a:latin typeface="Corbel" panose="020B0503020204020204" pitchFamily="34" charset="0"/>
              </a:rPr>
              <a:t>XIX </a:t>
            </a:r>
            <a:r>
              <a:rPr lang="ru-RU" sz="4000" dirty="0">
                <a:latin typeface="Corbel" panose="020B0503020204020204" pitchFamily="34" charset="0"/>
              </a:rPr>
              <a:t>века в Западной Европе сократились случаи массового голода.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ru-RU" sz="4000" b="1" dirty="0">
                <a:latin typeface="Corbel" panose="020B0503020204020204" pitchFamily="34" charset="0"/>
              </a:rPr>
              <a:t>Почему?</a:t>
            </a:r>
            <a:endParaRPr lang="en-US" sz="4000" b="1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La </a:t>
            </a:r>
            <a:r>
              <a:rPr lang="en-US" sz="4000" dirty="0" err="1">
                <a:latin typeface="Corbel" panose="020B0503020204020204" pitchFamily="34" charset="0"/>
              </a:rPr>
              <a:t>mijlocul</a:t>
            </a:r>
            <a:r>
              <a:rPr lang="en-US" sz="4000" dirty="0">
                <a:latin typeface="Corbel" panose="020B0503020204020204" pitchFamily="34" charset="0"/>
              </a:rPr>
              <a:t> sec. XIX </a:t>
            </a:r>
            <a:r>
              <a:rPr lang="en-US" sz="4000" dirty="0" err="1">
                <a:latin typeface="Corbel" panose="020B0503020204020204" pitchFamily="34" charset="0"/>
              </a:rPr>
              <a:t>în</a:t>
            </a:r>
            <a:r>
              <a:rPr lang="en-US" sz="4000" dirty="0">
                <a:latin typeface="Corbel" panose="020B0503020204020204" pitchFamily="34" charset="0"/>
              </a:rPr>
              <a:t> Europa de Vest s-au </a:t>
            </a:r>
            <a:r>
              <a:rPr lang="en-US" sz="4000" dirty="0" err="1">
                <a:latin typeface="Corbel" panose="020B0503020204020204" pitchFamily="34" charset="0"/>
              </a:rPr>
              <a:t>micșorat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considerabil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cazurile</a:t>
            </a:r>
            <a:r>
              <a:rPr lang="en-US" sz="4000" dirty="0">
                <a:latin typeface="Corbel" panose="020B0503020204020204" pitchFamily="34" charset="0"/>
              </a:rPr>
              <a:t> de </a:t>
            </a:r>
            <a:r>
              <a:rPr lang="en-US" sz="4000" dirty="0" err="1">
                <a:latin typeface="Corbel" panose="020B0503020204020204" pitchFamily="34" charset="0"/>
              </a:rPr>
              <a:t>foamete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în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masă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en-US" sz="4000" b="1" dirty="0">
                <a:latin typeface="Corbel" panose="020B0503020204020204" pitchFamily="34" charset="0"/>
              </a:rPr>
              <a:t>Din </a:t>
            </a:r>
            <a:r>
              <a:rPr lang="en-US" sz="4000" b="1" dirty="0" err="1">
                <a:latin typeface="Corbel" panose="020B0503020204020204" pitchFamily="34" charset="0"/>
              </a:rPr>
              <a:t>ce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motiv</a:t>
            </a:r>
            <a:r>
              <a:rPr lang="en-US" sz="4000" b="1" dirty="0">
                <a:latin typeface="Corbel" panose="020B0503020204020204" pitchFamily="34" charset="0"/>
              </a:rPr>
              <a:t>? 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1. </a:t>
            </a:r>
            <a:r>
              <a:rPr lang="ru-RU" sz="4000" dirty="0" smtClean="0">
                <a:latin typeface="Corbel" panose="020B0503020204020204" pitchFamily="34" charset="0"/>
              </a:rPr>
              <a:t>Развились </a:t>
            </a:r>
            <a:r>
              <a:rPr lang="ru-RU" sz="4000" dirty="0">
                <a:latin typeface="Corbel" panose="020B0503020204020204" pitchFamily="34" charset="0"/>
              </a:rPr>
              <a:t>пути </a:t>
            </a:r>
            <a:r>
              <a:rPr lang="ru-RU" sz="4000" dirty="0" smtClean="0">
                <a:latin typeface="Corbel" panose="020B0503020204020204" pitchFamily="34" charset="0"/>
              </a:rPr>
              <a:t>сообщения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/ </a:t>
            </a:r>
            <a:r>
              <a:rPr lang="en-US" sz="4000" dirty="0">
                <a:latin typeface="Corbel" panose="020B0503020204020204" pitchFamily="34" charset="0"/>
              </a:rPr>
              <a:t>S-au </a:t>
            </a:r>
            <a:r>
              <a:rPr lang="en-US" sz="4000" dirty="0" err="1">
                <a:latin typeface="Corbel" panose="020B0503020204020204" pitchFamily="34" charset="0"/>
              </a:rPr>
              <a:t>dezvoltat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rețelele</a:t>
            </a:r>
            <a:r>
              <a:rPr lang="en-US" sz="4000" dirty="0">
                <a:latin typeface="Corbel" panose="020B0503020204020204" pitchFamily="34" charset="0"/>
              </a:rPr>
              <a:t> de transport. 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2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>
                <a:latin typeface="Corbel" panose="020B0503020204020204" pitchFamily="34" charset="0"/>
              </a:rPr>
              <a:t>Возрос уровень дохода </a:t>
            </a:r>
            <a:r>
              <a:rPr lang="ru-RU" sz="4000" dirty="0" smtClean="0">
                <a:latin typeface="Corbel" panose="020B0503020204020204" pitchFamily="34" charset="0"/>
              </a:rPr>
              <a:t>населения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/</a:t>
            </a:r>
            <a:r>
              <a:rPr lang="en-US" sz="4000" dirty="0" smtClean="0">
                <a:latin typeface="Corbel" panose="020B0503020204020204" pitchFamily="34" charset="0"/>
              </a:rPr>
              <a:t> Au </a:t>
            </a:r>
            <a:r>
              <a:rPr lang="en-US" sz="4000" dirty="0" err="1">
                <a:latin typeface="Corbel" panose="020B0503020204020204" pitchFamily="34" charset="0"/>
              </a:rPr>
              <a:t>crescut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veniturile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populației</a:t>
            </a:r>
            <a:r>
              <a:rPr lang="en-US" sz="40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3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>
                <a:latin typeface="Corbel" panose="020B0503020204020204" pitchFamily="34" charset="0"/>
              </a:rPr>
              <a:t>Развилась торговля между </a:t>
            </a:r>
            <a:r>
              <a:rPr lang="ru-RU" sz="4000" dirty="0" smtClean="0">
                <a:latin typeface="Corbel" panose="020B0503020204020204" pitchFamily="34" charset="0"/>
              </a:rPr>
              <a:t>странами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/</a:t>
            </a:r>
            <a:r>
              <a:rPr lang="en-US" sz="4000" dirty="0" smtClean="0">
                <a:latin typeface="Corbel" panose="020B0503020204020204" pitchFamily="34" charset="0"/>
              </a:rPr>
              <a:t> A </a:t>
            </a:r>
            <a:r>
              <a:rPr lang="en-US" sz="4000" dirty="0" err="1">
                <a:latin typeface="Corbel" panose="020B0503020204020204" pitchFamily="34" charset="0"/>
              </a:rPr>
              <a:t>crescut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comerțul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între</a:t>
            </a:r>
            <a:r>
              <a:rPr lang="en-US" sz="4000" dirty="0">
                <a:latin typeface="Corbel" panose="020B0503020204020204" pitchFamily="34" charset="0"/>
              </a:rPr>
              <a:t> state. 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4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>
                <a:latin typeface="Corbel" panose="020B0503020204020204" pitchFamily="34" charset="0"/>
              </a:rPr>
              <a:t>В моду вошло </a:t>
            </a:r>
            <a:r>
              <a:rPr lang="ru-RU" sz="4000" dirty="0" smtClean="0">
                <a:latin typeface="Corbel" panose="020B0503020204020204" pitchFamily="34" charset="0"/>
              </a:rPr>
              <a:t>вегетарианство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/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Vegetarianismul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>
                <a:latin typeface="Corbel" panose="020B0503020204020204" pitchFamily="34" charset="0"/>
              </a:rPr>
              <a:t>a </a:t>
            </a:r>
            <a:r>
              <a:rPr lang="en-US" sz="4000" dirty="0" err="1">
                <a:latin typeface="Corbel" panose="020B0503020204020204" pitchFamily="34" charset="0"/>
              </a:rPr>
              <a:t>devenit</a:t>
            </a:r>
            <a:r>
              <a:rPr lang="en-US" sz="4000" dirty="0">
                <a:latin typeface="Corbel" panose="020B0503020204020204" pitchFamily="34" charset="0"/>
              </a:rPr>
              <a:t> la </a:t>
            </a:r>
            <a:r>
              <a:rPr lang="en-US" sz="4000" dirty="0" err="1">
                <a:latin typeface="Corbel" panose="020B0503020204020204" pitchFamily="34" charset="0"/>
              </a:rPr>
              <a:t>modă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endParaRPr lang="ru-RU" sz="4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44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1, 2, 3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8" y="2800778"/>
            <a:ext cx="9560355" cy="63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i="1" dirty="0">
                <a:latin typeface="Corbel" panose="020B0503020204020204" pitchFamily="34" charset="0"/>
              </a:rPr>
              <a:t>Внимание! В этом вопросе может быть больше правильных </a:t>
            </a:r>
            <a:r>
              <a:rPr lang="ru-RU" sz="4300" i="1" dirty="0" smtClean="0">
                <a:latin typeface="Corbel" panose="020B0503020204020204" pitchFamily="34" charset="0"/>
              </a:rPr>
              <a:t>вариантов</a:t>
            </a:r>
            <a:endParaRPr lang="en-US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ответа</a:t>
            </a:r>
            <a:r>
              <a:rPr lang="ru-RU" sz="4300" i="1" dirty="0">
                <a:latin typeface="Corbel" panose="020B0503020204020204" pitchFamily="34" charset="0"/>
              </a:rPr>
              <a:t>, или не быть их вовсе. Если вариантов больше одного, выберите </a:t>
            </a:r>
            <a:r>
              <a:rPr lang="ru-RU" sz="4300" i="1" dirty="0" smtClean="0">
                <a:latin typeface="Corbel" panose="020B0503020204020204" pitchFamily="34" charset="0"/>
              </a:rPr>
              <a:t>все</a:t>
            </a:r>
            <a:endParaRPr lang="en-US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правильные.</a:t>
            </a:r>
            <a:endParaRPr lang="en-US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 smtClean="0">
                <a:latin typeface="Corbel" panose="020B0503020204020204" pitchFamily="34" charset="0"/>
              </a:rPr>
              <a:t>Atenție</a:t>
            </a:r>
            <a:r>
              <a:rPr lang="en-US" sz="4300" i="1" dirty="0">
                <a:latin typeface="Corbel" panose="020B0503020204020204" pitchFamily="34" charset="0"/>
              </a:rPr>
              <a:t>! </a:t>
            </a:r>
            <a:r>
              <a:rPr lang="en-US" sz="4300" i="1" dirty="0" err="1">
                <a:latin typeface="Corbel" panose="020B0503020204020204" pitchFamily="34" charset="0"/>
              </a:rPr>
              <a:t>Această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întrebare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poate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avea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opțiuni</a:t>
            </a:r>
            <a:r>
              <a:rPr lang="en-US" sz="4300" i="1" dirty="0">
                <a:latin typeface="Corbel" panose="020B0503020204020204" pitchFamily="34" charset="0"/>
              </a:rPr>
              <a:t> de </a:t>
            </a:r>
            <a:r>
              <a:rPr lang="en-US" sz="4300" i="1" dirty="0" err="1">
                <a:latin typeface="Corbel" panose="020B0503020204020204" pitchFamily="34" charset="0"/>
              </a:rPr>
              <a:t>răspuns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, </a:t>
            </a:r>
            <a:r>
              <a:rPr lang="en-US" sz="4300" i="1" dirty="0" err="1">
                <a:latin typeface="Corbel" panose="020B0503020204020204" pitchFamily="34" charset="0"/>
              </a:rPr>
              <a:t>sau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nici</a:t>
            </a:r>
            <a:endParaRPr lang="en-US" sz="4300" i="1" dirty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 smtClean="0">
                <a:latin typeface="Corbel" panose="020B0503020204020204" pitchFamily="34" charset="0"/>
              </a:rPr>
              <a:t>una</a:t>
            </a:r>
            <a:r>
              <a:rPr lang="en-US" sz="4300" i="1" dirty="0">
                <a:latin typeface="Corbel" panose="020B0503020204020204" pitchFamily="34" charset="0"/>
              </a:rPr>
              <a:t>. </a:t>
            </a:r>
            <a:r>
              <a:rPr lang="en-US" sz="4300" i="1" dirty="0" err="1">
                <a:latin typeface="Corbel" panose="020B0503020204020204" pitchFamily="34" charset="0"/>
              </a:rPr>
              <a:t>Dacă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există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- </a:t>
            </a:r>
            <a:r>
              <a:rPr lang="en-US" sz="4300" i="1" dirty="0" err="1">
                <a:latin typeface="Corbel" panose="020B0503020204020204" pitchFamily="34" charset="0"/>
              </a:rPr>
              <a:t>selectați</a:t>
            </a:r>
            <a:r>
              <a:rPr lang="en-US" sz="4300" i="1" dirty="0">
                <a:latin typeface="Corbel" panose="020B0503020204020204" pitchFamily="34" charset="0"/>
              </a:rPr>
              <a:t>-le </a:t>
            </a:r>
            <a:r>
              <a:rPr lang="en-US" sz="4300" i="1" dirty="0" err="1">
                <a:latin typeface="Corbel" panose="020B0503020204020204" pitchFamily="34" charset="0"/>
              </a:rPr>
              <a:t>pe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toate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corecte</a:t>
            </a:r>
            <a:r>
              <a:rPr lang="en-US" sz="4300" i="1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ru-RU" sz="4300" b="1" dirty="0">
                <a:latin typeface="Corbel" panose="020B0503020204020204" pitchFamily="34" charset="0"/>
              </a:rPr>
              <a:t>Что из этого угрожает продовольственной безопасности?</a:t>
            </a:r>
            <a:endParaRPr lang="en-US" sz="4300" b="1" dirty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smtClean="0">
                <a:latin typeface="Corbel" panose="020B0503020204020204" pitchFamily="34" charset="0"/>
              </a:rPr>
              <a:t>Care </a:t>
            </a:r>
            <a:r>
              <a:rPr lang="en-US" sz="4300" b="1" dirty="0" err="1">
                <a:latin typeface="Corbel" panose="020B0503020204020204" pitchFamily="34" charset="0"/>
              </a:rPr>
              <a:t>dintre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aceste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fapte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pune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în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pericol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securitatea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alimentară</a:t>
            </a:r>
            <a:r>
              <a:rPr lang="en-US" sz="4300" b="1" dirty="0">
                <a:latin typeface="Corbel" panose="020B0503020204020204" pitchFamily="34" charset="0"/>
              </a:rPr>
              <a:t>?  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1. </a:t>
            </a:r>
            <a:r>
              <a:rPr lang="ru-RU" sz="4300" dirty="0" smtClean="0">
                <a:latin typeface="Corbel" panose="020B0503020204020204" pitchFamily="34" charset="0"/>
              </a:rPr>
              <a:t>Зависимость </a:t>
            </a:r>
            <a:r>
              <a:rPr lang="ru-RU" sz="4300" dirty="0">
                <a:latin typeface="Corbel" panose="020B0503020204020204" pitchFamily="34" charset="0"/>
              </a:rPr>
              <a:t>от ископаемого </a:t>
            </a:r>
            <a:r>
              <a:rPr lang="ru-RU" sz="4300" dirty="0" smtClean="0">
                <a:latin typeface="Corbel" panose="020B0503020204020204" pitchFamily="34" charset="0"/>
              </a:rPr>
              <a:t>топлива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Dependența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de </a:t>
            </a:r>
            <a:r>
              <a:rPr lang="en-US" sz="4300" dirty="0" err="1">
                <a:latin typeface="Corbel" panose="020B0503020204020204" pitchFamily="34" charset="0"/>
              </a:rPr>
              <a:t>combustibili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fosili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2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Сговор производителей о повышение </a:t>
            </a:r>
            <a:r>
              <a:rPr lang="ru-RU" sz="4300" dirty="0" smtClean="0">
                <a:latin typeface="Corbel" panose="020B0503020204020204" pitchFamily="34" charset="0"/>
              </a:rPr>
              <a:t>цен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Înțelegerile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secrete </a:t>
            </a:r>
            <a:r>
              <a:rPr lang="en-US" sz="4300" dirty="0" err="1">
                <a:latin typeface="Corbel" panose="020B0503020204020204" pitchFamily="34" charset="0"/>
              </a:rPr>
              <a:t>dintre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producători</a:t>
            </a:r>
            <a:r>
              <a:rPr lang="en-US" sz="4300" dirty="0">
                <a:latin typeface="Corbel" panose="020B0503020204020204" pitchFamily="34" charset="0"/>
              </a:rPr>
              <a:t> de a </a:t>
            </a:r>
            <a:r>
              <a:rPr lang="en-US" sz="4300" dirty="0" err="1">
                <a:latin typeface="Corbel" panose="020B0503020204020204" pitchFamily="34" charset="0"/>
              </a:rPr>
              <a:t>mări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prețurile</a:t>
            </a:r>
            <a:r>
              <a:rPr lang="en-US" sz="4300" dirty="0">
                <a:latin typeface="Corbel" panose="020B0503020204020204" pitchFamily="34" charset="0"/>
              </a:rPr>
              <a:t>.  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3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Рост </a:t>
            </a:r>
            <a:r>
              <a:rPr lang="ru-RU" sz="4300" dirty="0" smtClean="0">
                <a:latin typeface="Corbel" panose="020B0503020204020204" pitchFamily="34" charset="0"/>
              </a:rPr>
              <a:t>населения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Creșterea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numărului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populației</a:t>
            </a:r>
            <a:r>
              <a:rPr lang="en-US" sz="43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4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Сокращение обрабатываемых </a:t>
            </a:r>
            <a:r>
              <a:rPr lang="ru-RU" sz="4300" dirty="0" smtClean="0">
                <a:latin typeface="Corbel" panose="020B0503020204020204" pitchFamily="34" charset="0"/>
              </a:rPr>
              <a:t>земель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Reducerea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suprafețelor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arabile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endParaRPr lang="ru-RU" sz="4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596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1, 2, 3, 4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9" y="2867137"/>
            <a:ext cx="94202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819</Words>
  <Application>Microsoft Office PowerPoint</Application>
  <PresentationFormat>Произвольный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413</cp:revision>
  <dcterms:modified xsi:type="dcterms:W3CDTF">2021-01-06T10:35:52Z</dcterms:modified>
</cp:coreProperties>
</file>