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T Titan" charset="1" panose="00000000000000000000"/>
      <p:regular r:id="rId10"/>
    </p:embeddedFont>
    <p:embeddedFont>
      <p:font typeface="Safira March" charset="1" panose="02000503000000020003"/>
      <p:regular r:id="rId11"/>
    </p:embeddedFont>
    <p:embeddedFont>
      <p:font typeface="Canva Sans" charset="1" panose="020B0503030501040103"/>
      <p:regular r:id="rId12"/>
    </p:embeddedFont>
    <p:embeddedFont>
      <p:font typeface="Canva Sans Bold" charset="1" panose="020B0803030501040103"/>
      <p:regular r:id="rId13"/>
    </p:embeddedFont>
    <p:embeddedFont>
      <p:font typeface="Canva Sans Italics" charset="1" panose="020B0503030501040103"/>
      <p:regular r:id="rId14"/>
    </p:embeddedFont>
    <p:embeddedFont>
      <p:font typeface="Canva Sans Bold Italics" charset="1" panose="020B0803030501040103"/>
      <p:regular r:id="rId15"/>
    </p:embeddedFont>
    <p:embeddedFont>
      <p:font typeface="Canva Sans Medium" charset="1" panose="020B0603030501040103"/>
      <p:regular r:id="rId16"/>
    </p:embeddedFont>
    <p:embeddedFont>
      <p:font typeface="Canva Sans Medium Italics" charset="1" panose="020B0603030501040103"/>
      <p:regular r:id="rId17"/>
    </p:embeddedFont>
    <p:embeddedFont>
      <p:font typeface="Eczar" charset="1" panose="02000603040300000004"/>
      <p:regular r:id="rId18"/>
    </p:embeddedFont>
    <p:embeddedFont>
      <p:font typeface="Eczar Bold" charset="1" panose="02000603040300000004"/>
      <p:regular r:id="rId19"/>
    </p:embeddedFont>
    <p:embeddedFont>
      <p:font typeface="Eczar Medium" charset="1" panose="02000603040300000004"/>
      <p:regular r:id="rId20"/>
    </p:embeddedFont>
    <p:embeddedFont>
      <p:font typeface="Eczar Semi-Bold" charset="1" panose="02000603040300000004"/>
      <p:regular r:id="rId21"/>
    </p:embeddedFont>
    <p:embeddedFont>
      <p:font typeface="Eczar Ultra-Bold" charset="1" panose="02000603040300000004"/>
      <p:regular r:id="rId22"/>
    </p:embeddedFont>
    <p:embeddedFont>
      <p:font typeface="Cooper Hewitt" charset="1" panose="00000000000000000000"/>
      <p:regular r:id="rId23"/>
    </p:embeddedFont>
    <p:embeddedFont>
      <p:font typeface="Cooper Hewitt Bold" charset="1" panose="00000000000000000000"/>
      <p:regular r:id="rId24"/>
    </p:embeddedFont>
    <p:embeddedFont>
      <p:font typeface="Cooper Hewitt Italics" charset="1" panose="00000000000000000000"/>
      <p:regular r:id="rId25"/>
    </p:embeddedFont>
    <p:embeddedFont>
      <p:font typeface="Cooper Hewitt Bold Italics" charset="1" panose="00000000000000000000"/>
      <p:regular r:id="rId26"/>
    </p:embeddedFont>
    <p:embeddedFont>
      <p:font typeface="Cooper Hewitt Thin" charset="1" panose="00000000000000000000"/>
      <p:regular r:id="rId27"/>
    </p:embeddedFont>
    <p:embeddedFont>
      <p:font typeface="Cooper Hewitt Thin Italics" charset="1" panose="00000000000000000000"/>
      <p:regular r:id="rId28"/>
    </p:embeddedFont>
    <p:embeddedFont>
      <p:font typeface="Cooper Hewitt Light" charset="1" panose="00000000000000000000"/>
      <p:regular r:id="rId29"/>
    </p:embeddedFont>
    <p:embeddedFont>
      <p:font typeface="Cooper Hewitt Light Italics" charset="1" panose="00000000000000000000"/>
      <p:regular r:id="rId30"/>
    </p:embeddedFont>
    <p:embeddedFont>
      <p:font typeface="Cooper Hewitt Heavy" charset="1" panose="00000000000000000000"/>
      <p:regular r:id="rId31"/>
    </p:embeddedFont>
    <p:embeddedFont>
      <p:font typeface="Cooper Hewitt Heavy Italics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slides/slide1.xml" Type="http://schemas.openxmlformats.org/officeDocument/2006/relationships/slide"/><Relationship Id="rId34" Target="slides/slide2.xml" Type="http://schemas.openxmlformats.org/officeDocument/2006/relationships/slide"/><Relationship Id="rId35" Target="slides/slide3.xml" Type="http://schemas.openxmlformats.org/officeDocument/2006/relationships/slide"/><Relationship Id="rId36" Target="slides/slide4.xml" Type="http://schemas.openxmlformats.org/officeDocument/2006/relationships/slide"/><Relationship Id="rId37" Target="slides/slide5.xml" Type="http://schemas.openxmlformats.org/officeDocument/2006/relationships/slide"/><Relationship Id="rId38" Target="slides/slide6.xml" Type="http://schemas.openxmlformats.org/officeDocument/2006/relationships/slide"/><Relationship Id="rId39" Target="slides/slide7.xml" Type="http://schemas.openxmlformats.org/officeDocument/2006/relationships/slide"/><Relationship Id="rId4" Target="theme/theme1.xml" Type="http://schemas.openxmlformats.org/officeDocument/2006/relationships/theme"/><Relationship Id="rId40" Target="slides/slide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https://learningapps.org/display?v=p256ne4wj23" TargetMode="External" Type="http://schemas.openxmlformats.org/officeDocument/2006/relationships/hyperlink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VAFydueq_G4.mp4" Type="http://schemas.openxmlformats.org/officeDocument/2006/relationships/video"/><Relationship Id="rId5" Target="../media/VAFydueq_G4.mp4" Type="http://schemas.microsoft.com/office/2007/relationships/media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wordwall.net/ro/resource/52312365/explozia-stelar%C4%83" TargetMode="External" Type="http://schemas.openxmlformats.org/officeDocument/2006/relationships/hyperlink"/><Relationship Id="rId4" Target="https://wordwall.net/ro/resource/52312365/explozia-stelar%C4%83" TargetMode="External" Type="http://schemas.openxmlformats.org/officeDocument/2006/relationships/hyperlink"/><Relationship Id="rId5" Target="../media/image19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197515"/>
            <a:ext cx="18288000" cy="3607018"/>
            <a:chOff x="0" y="0"/>
            <a:chExt cx="24384000" cy="480935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35198" r="0" b="35198"/>
            <a:stretch>
              <a:fillRect/>
            </a:stretch>
          </p:blipFill>
          <p:spPr>
            <a:xfrm flipH="false" flipV="false">
              <a:off x="0" y="0"/>
              <a:ext cx="24384000" cy="4809358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-247650" y="495300"/>
            <a:ext cx="18783300" cy="1086597"/>
            <a:chOff x="0" y="0"/>
            <a:chExt cx="4947042" cy="2861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47042" cy="286182"/>
            </a:xfrm>
            <a:custGeom>
              <a:avLst/>
              <a:gdLst/>
              <a:ahLst/>
              <a:cxnLst/>
              <a:rect r="r" b="b" t="t" l="l"/>
              <a:pathLst>
                <a:path h="286182" w="4947042">
                  <a:moveTo>
                    <a:pt x="0" y="0"/>
                  </a:moveTo>
                  <a:lnTo>
                    <a:pt x="4947042" y="0"/>
                  </a:lnTo>
                  <a:lnTo>
                    <a:pt x="4947042" y="286182"/>
                  </a:lnTo>
                  <a:lnTo>
                    <a:pt x="0" y="286182"/>
                  </a:lnTo>
                  <a:close/>
                </a:path>
              </a:pathLst>
            </a:custGeom>
            <a:solidFill>
              <a:srgbClr val="282A2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4947042" cy="362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98876" y="6169090"/>
            <a:ext cx="6664577" cy="2020047"/>
            <a:chOff x="0" y="0"/>
            <a:chExt cx="1755279" cy="53202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55279" cy="532029"/>
            </a:xfrm>
            <a:custGeom>
              <a:avLst/>
              <a:gdLst/>
              <a:ahLst/>
              <a:cxnLst/>
              <a:rect r="r" b="b" t="t" l="l"/>
              <a:pathLst>
                <a:path h="532029" w="1755279">
                  <a:moveTo>
                    <a:pt x="0" y="0"/>
                  </a:moveTo>
                  <a:lnTo>
                    <a:pt x="1755279" y="0"/>
                  </a:lnTo>
                  <a:lnTo>
                    <a:pt x="1755279" y="532029"/>
                  </a:lnTo>
                  <a:lnTo>
                    <a:pt x="0" y="532029"/>
                  </a:lnTo>
                  <a:close/>
                </a:path>
              </a:pathLst>
            </a:custGeom>
            <a:solidFill>
              <a:srgbClr val="A5121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1755279" cy="6082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V="true">
            <a:off x="-334657" y="9023609"/>
            <a:ext cx="18713485" cy="19050"/>
          </a:xfrm>
          <a:prstGeom prst="line">
            <a:avLst/>
          </a:prstGeom>
          <a:ln cap="flat" w="38100">
            <a:solidFill>
              <a:srgbClr val="A5121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-334657" y="9156959"/>
            <a:ext cx="18713485" cy="19050"/>
          </a:xfrm>
          <a:prstGeom prst="line">
            <a:avLst/>
          </a:prstGeom>
          <a:ln cap="flat" w="952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7175859" y="536376"/>
            <a:ext cx="10915650" cy="174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320">
                <a:solidFill>
                  <a:srgbClr val="FFFFFF"/>
                </a:solidFill>
                <a:latin typeface="Cooper Hewitt"/>
              </a:rPr>
              <a:t>LIMBA ȘI LITERATURA ROMÂNA, CLASA A VI-A,</a:t>
            </a:r>
            <a:r>
              <a:rPr lang="en-US" sz="3200" spc="320">
                <a:solidFill>
                  <a:srgbClr val="FFFFFF"/>
                </a:solidFill>
                <a:latin typeface="Cooper Hewitt"/>
              </a:rPr>
              <a:t> </a:t>
            </a:r>
          </a:p>
          <a:p>
            <a:pPr>
              <a:lnSpc>
                <a:spcPts val="4480"/>
              </a:lnSpc>
            </a:pPr>
            <a:r>
              <a:rPr lang="en-US" sz="3200" spc="320">
                <a:solidFill>
                  <a:srgbClr val="FFFFFF"/>
                </a:solidFill>
                <a:latin typeface="Cooper Hewitt"/>
              </a:rPr>
              <a:t>Profesoara: Savastin Elena</a:t>
            </a:r>
          </a:p>
          <a:p>
            <a:pPr>
              <a:lnSpc>
                <a:spcPts val="448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6897245" y="847725"/>
            <a:ext cx="724111" cy="361950"/>
            <a:chOff x="0" y="0"/>
            <a:chExt cx="965481" cy="482600"/>
          </a:xfrm>
        </p:grpSpPr>
        <p:sp>
          <p:nvSpPr>
            <p:cNvPr name="AutoShape 15" id="15"/>
            <p:cNvSpPr/>
            <p:nvPr/>
          </p:nvSpPr>
          <p:spPr>
            <a:xfrm>
              <a:off x="0" y="25400"/>
              <a:ext cx="965481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6" id="16"/>
            <p:cNvSpPr/>
            <p:nvPr/>
          </p:nvSpPr>
          <p:spPr>
            <a:xfrm>
              <a:off x="0" y="241300"/>
              <a:ext cx="965481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7" id="17"/>
            <p:cNvSpPr/>
            <p:nvPr/>
          </p:nvSpPr>
          <p:spPr>
            <a:xfrm>
              <a:off x="0" y="457200"/>
              <a:ext cx="965481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8" id="18"/>
          <p:cNvSpPr txBox="true"/>
          <p:nvPr/>
        </p:nvSpPr>
        <p:spPr>
          <a:xfrm rot="0">
            <a:off x="0" y="2112446"/>
            <a:ext cx="18091509" cy="2876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34"/>
              </a:lnSpc>
            </a:pPr>
            <a:r>
              <a:rPr lang="en-US" sz="8238">
                <a:solidFill>
                  <a:srgbClr val="A51212"/>
                </a:solidFill>
                <a:latin typeface="ST Titan"/>
              </a:rPr>
              <a:t>”Câteva lucruri știute despre </a:t>
            </a:r>
          </a:p>
          <a:p>
            <a:pPr algn="ctr" marL="0" indent="0" lvl="0">
              <a:lnSpc>
                <a:spcPts val="11534"/>
              </a:lnSpc>
              <a:spcBef>
                <a:spcPct val="0"/>
              </a:spcBef>
            </a:pPr>
            <a:r>
              <a:rPr lang="en-US" sz="8238">
                <a:solidFill>
                  <a:srgbClr val="A51212"/>
                </a:solidFill>
                <a:latin typeface="ST Titan"/>
              </a:rPr>
              <a:t>carte și cărți” </a:t>
            </a:r>
          </a:p>
        </p:txBody>
      </p:sp>
      <p:sp>
        <p:nvSpPr>
          <p:cNvPr name="AutoShape 19" id="19"/>
          <p:cNvSpPr/>
          <p:nvPr/>
        </p:nvSpPr>
        <p:spPr>
          <a:xfrm flipV="true">
            <a:off x="-177883" y="4959390"/>
            <a:ext cx="18713485" cy="19050"/>
          </a:xfrm>
          <a:prstGeom prst="line">
            <a:avLst/>
          </a:prstGeom>
          <a:ln cap="flat" w="38100">
            <a:solidFill>
              <a:srgbClr val="A5121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V="true">
            <a:off x="-177854" y="4816515"/>
            <a:ext cx="18713485" cy="19050"/>
          </a:xfrm>
          <a:prstGeom prst="line">
            <a:avLst/>
          </a:prstGeom>
          <a:ln cap="flat" w="952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10757327" y="6541254"/>
            <a:ext cx="5932611" cy="803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>
                <a:solidFill>
                  <a:srgbClr val="FFFFFF"/>
                </a:solidFill>
                <a:latin typeface="Cooper Hewitt"/>
              </a:rPr>
              <a:t>de Vasile Romanciuc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97074" y="3989672"/>
            <a:ext cx="5143500" cy="3371850"/>
            <a:chOff x="0" y="0"/>
            <a:chExt cx="6858000" cy="44958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863" t="23656" r="3058" b="9982"/>
            <a:stretch>
              <a:fillRect/>
            </a:stretch>
          </p:blipFill>
          <p:spPr>
            <a:xfrm flipH="false" flipV="false">
              <a:off x="0" y="0"/>
              <a:ext cx="6858000" cy="449580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6335012" y="3989672"/>
            <a:ext cx="5143500" cy="3371850"/>
            <a:chOff x="0" y="0"/>
            <a:chExt cx="6858000" cy="4495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0" t="11382" r="0" b="44941"/>
            <a:stretch>
              <a:fillRect/>
            </a:stretch>
          </p:blipFill>
          <p:spPr>
            <a:xfrm flipH="false" flipV="false">
              <a:off x="0" y="0"/>
              <a:ext cx="6858000" cy="44958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2430125" y="3989672"/>
            <a:ext cx="5143500" cy="3371850"/>
            <a:chOff x="0" y="0"/>
            <a:chExt cx="6858000" cy="44958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16738" t="46553" r="0" b="10940"/>
            <a:stretch>
              <a:fillRect/>
            </a:stretch>
          </p:blipFill>
          <p:spPr>
            <a:xfrm flipH="false" flipV="false">
              <a:off x="0" y="0"/>
              <a:ext cx="6858000" cy="449580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3495477" y="196100"/>
            <a:ext cx="11297047" cy="1717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A51212"/>
                </a:solidFill>
                <a:latin typeface="ST Titan"/>
              </a:rPr>
              <a:t>obiectivele lecției:</a:t>
            </a:r>
          </a:p>
        </p:txBody>
      </p:sp>
      <p:sp>
        <p:nvSpPr>
          <p:cNvPr name="AutoShape 10" id="10"/>
          <p:cNvSpPr/>
          <p:nvPr/>
        </p:nvSpPr>
        <p:spPr>
          <a:xfrm flipV="true">
            <a:off x="-212742" y="1899452"/>
            <a:ext cx="18713485" cy="19050"/>
          </a:xfrm>
          <a:prstGeom prst="line">
            <a:avLst/>
          </a:prstGeom>
          <a:ln cap="flat" w="38100">
            <a:solidFill>
              <a:srgbClr val="A5121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-212742" y="2032802"/>
            <a:ext cx="18713485" cy="19050"/>
          </a:xfrm>
          <a:prstGeom prst="line">
            <a:avLst/>
          </a:prstGeom>
          <a:ln cap="flat" w="952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-400777" y="4426912"/>
            <a:ext cx="19089554" cy="0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V="true">
            <a:off x="12182475" y="4454802"/>
            <a:ext cx="0" cy="6204478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6086475" y="4417387"/>
            <a:ext cx="0" cy="6204478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0" y="7496175"/>
            <a:ext cx="6137648" cy="3433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învăța cuvinte noi;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alcătui îmbinări de cuvinte, propoziții;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audia poezia de Vasile Romanciuc;</a:t>
            </a:r>
          </a:p>
          <a:p>
            <a:pPr marL="690881" indent="-345440" lvl="1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recita poezia expresiv;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04348" y="7415530"/>
            <a:ext cx="5479304" cy="2871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realiza lectura selectivă;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reintitula poezia;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determina tema și ideea  poeziei;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58700" y="7696518"/>
            <a:ext cx="6681736" cy="2309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formula întrebări/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răspunsuri;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veți selecta sinonimele/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282A29"/>
                </a:solidFill>
                <a:latin typeface="Cooper Hewitt"/>
              </a:rPr>
              <a:t>antonimele din poezie;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99593" y="2551397"/>
            <a:ext cx="14888815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A51212"/>
                </a:solidFill>
                <a:latin typeface="ST Titan"/>
              </a:rPr>
              <a:t>astăzi la lecție: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CA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09862" y="8334375"/>
            <a:ext cx="19507723" cy="1343307"/>
            <a:chOff x="0" y="0"/>
            <a:chExt cx="5137837" cy="353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37837" cy="353793"/>
            </a:xfrm>
            <a:custGeom>
              <a:avLst/>
              <a:gdLst/>
              <a:ahLst/>
              <a:cxnLst/>
              <a:rect r="r" b="b" t="t" l="l"/>
              <a:pathLst>
                <a:path h="353793" w="5137837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37837" cy="391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461953" y="3158174"/>
            <a:ext cx="4961757" cy="496173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12438" r="0" b="-12438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99308" y="3605595"/>
            <a:ext cx="4514335" cy="451431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3784" r="0" b="-23784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734742" y="-52616"/>
            <a:ext cx="9557174" cy="8172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9"/>
              </a:lnSpc>
            </a:pPr>
          </a:p>
          <a:p>
            <a:pPr algn="ctr"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Reține!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parte – a împărţi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lucru – a lucra – lucrare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trecere – trecător – a trece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 a ajuta – ajutor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a fi – ființă – fiind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a sfătui – sfat – sfătuitor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a şti – ştiinţă – ştiinţific 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copil – copilărie – a copilări - copilăresc</a:t>
            </a:r>
          </a:p>
          <a:p>
            <a:pPr>
              <a:lnSpc>
                <a:spcPts val="5449"/>
              </a:lnSpc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carte – cărturar – cărţulie - carticică </a:t>
            </a:r>
          </a:p>
          <a:p>
            <a:pPr marL="0" indent="0" lvl="0">
              <a:lnSpc>
                <a:spcPts val="5449"/>
              </a:lnSpc>
              <a:spcBef>
                <a:spcPct val="0"/>
              </a:spcBef>
            </a:pPr>
            <a:r>
              <a:rPr lang="en-US" sz="3632">
                <a:solidFill>
                  <a:srgbClr val="320B01"/>
                </a:solidFill>
                <a:latin typeface="Eczar Medium"/>
              </a:rPr>
              <a:t> înţelegere – înţelegător – a înţelege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58976" y="103966"/>
            <a:ext cx="7411729" cy="739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149"/>
              </a:lnSpc>
              <a:spcBef>
                <a:spcPct val="0"/>
              </a:spcBef>
            </a:pPr>
            <a:r>
              <a:rPr lang="en-US" sz="4099">
                <a:solidFill>
                  <a:srgbClr val="320B01"/>
                </a:solidFill>
                <a:latin typeface="Eczar Medium"/>
              </a:rPr>
              <a:t>Scrie și învăță cuvintele noi: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1048" y="8489065"/>
            <a:ext cx="820180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99"/>
              </a:lnSpc>
            </a:pPr>
            <a:r>
              <a:rPr lang="en-US" sz="3499">
                <a:solidFill>
                  <a:srgbClr val="320B01"/>
                </a:solidFill>
                <a:latin typeface="Eczar Medium"/>
              </a:rPr>
              <a:t>Dimitrie Cantemir şi Mihail Lomonosov sunt personalităţi cu multă carte.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34742" y="8489065"/>
            <a:ext cx="820180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319"/>
              </a:lnSpc>
            </a:pPr>
            <a:r>
              <a:rPr lang="en-US" sz="3599">
                <a:solidFill>
                  <a:srgbClr val="320B01"/>
                </a:solidFill>
                <a:latin typeface="Eczar Medium"/>
              </a:rPr>
              <a:t>Alcătuiește îmbinări de cuvinte și apoi include-le în patru enunțuri.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7698" y="123016"/>
            <a:ext cx="7968510" cy="2049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49"/>
              </a:lnSpc>
            </a:pPr>
            <a:r>
              <a:rPr lang="en-US" sz="3699">
                <a:solidFill>
                  <a:srgbClr val="320B01"/>
                </a:solidFill>
                <a:latin typeface="Eczar Medium"/>
              </a:rPr>
              <a:t>Nota bene!</a:t>
            </a:r>
            <a:r>
              <a:rPr lang="en-US" sz="3699">
                <a:solidFill>
                  <a:srgbClr val="320B01"/>
                </a:solidFill>
                <a:latin typeface="Eczar Medium"/>
              </a:rPr>
              <a:t> </a:t>
            </a:r>
          </a:p>
          <a:p>
            <a:pPr>
              <a:lnSpc>
                <a:spcPts val="5549"/>
              </a:lnSpc>
            </a:pPr>
            <a:r>
              <a:rPr lang="en-US" sz="3699">
                <a:solidFill>
                  <a:srgbClr val="320B01"/>
                </a:solidFill>
                <a:latin typeface="Eczar Medium"/>
              </a:rPr>
              <a:t>A avea carte = a ști multe </a:t>
            </a:r>
          </a:p>
          <a:p>
            <a:pPr marL="0" indent="0" lvl="0">
              <a:lnSpc>
                <a:spcPts val="554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CA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09862" y="8334375"/>
            <a:ext cx="19507723" cy="1343307"/>
            <a:chOff x="0" y="0"/>
            <a:chExt cx="5137837" cy="353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37837" cy="353793"/>
            </a:xfrm>
            <a:custGeom>
              <a:avLst/>
              <a:gdLst/>
              <a:ahLst/>
              <a:cxnLst/>
              <a:rect r="r" b="b" t="t" l="l"/>
              <a:pathLst>
                <a:path h="353793" w="5137837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37837" cy="391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464364" y="2359234"/>
            <a:ext cx="5684505" cy="5683857"/>
            <a:chOff x="0" y="0"/>
            <a:chExt cx="6350013" cy="63492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44774" t="0" r="-44774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15529" y="2186925"/>
            <a:ext cx="6029179" cy="6028491"/>
            <a:chOff x="0" y="0"/>
            <a:chExt cx="6350013" cy="63492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95250" y="-95136"/>
              <a:ext cx="6540525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5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38833" t="0" r="-3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56617" y="774703"/>
            <a:ext cx="1493138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59"/>
              </a:lnSpc>
            </a:pPr>
            <a:r>
              <a:rPr lang="en-US" sz="4299">
                <a:solidFill>
                  <a:srgbClr val="320B01"/>
                </a:solidFill>
                <a:latin typeface="Eczar Medium"/>
              </a:rPr>
              <a:t>Priveşte desenele. Observă sensul cuvintelor şi expresiilor evidenţiate. Alcătuieşte propoziţii similare.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22309" y="8620125"/>
            <a:ext cx="6155463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59"/>
              </a:lnSpc>
            </a:pPr>
            <a:r>
              <a:rPr lang="en-US" sz="4299">
                <a:solidFill>
                  <a:srgbClr val="320B01"/>
                </a:solidFill>
                <a:latin typeface="Eczar Medium"/>
              </a:rPr>
              <a:t>Sandu a făcut nişte cópii.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6296" y="8610600"/>
            <a:ext cx="7507644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39"/>
              </a:lnSpc>
            </a:pPr>
            <a:r>
              <a:rPr lang="en-US" sz="4199">
                <a:solidFill>
                  <a:srgbClr val="320B01"/>
                </a:solidFill>
                <a:latin typeface="Eczar Medium"/>
              </a:rPr>
              <a:t>Trei copii merg la bibliotecă.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90016" y="5416383"/>
            <a:ext cx="5980033" cy="6217425"/>
          </a:xfrm>
          <a:custGeom>
            <a:avLst/>
            <a:gdLst/>
            <a:ahLst/>
            <a:cxnLst/>
            <a:rect r="r" b="b" t="t" l="l"/>
            <a:pathLst>
              <a:path h="6217425" w="5980033">
                <a:moveTo>
                  <a:pt x="0" y="0"/>
                </a:moveTo>
                <a:lnTo>
                  <a:pt x="5980032" y="0"/>
                </a:lnTo>
                <a:lnTo>
                  <a:pt x="5980032" y="6217425"/>
                </a:lnTo>
                <a:lnTo>
                  <a:pt x="0" y="621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28031" y="-1519032"/>
            <a:ext cx="5416677" cy="5496628"/>
          </a:xfrm>
          <a:custGeom>
            <a:avLst/>
            <a:gdLst/>
            <a:ahLst/>
            <a:cxnLst/>
            <a:rect r="r" b="b" t="t" l="l"/>
            <a:pathLst>
              <a:path h="5496628" w="5416677">
                <a:moveTo>
                  <a:pt x="0" y="0"/>
                </a:moveTo>
                <a:lnTo>
                  <a:pt x="5416677" y="0"/>
                </a:lnTo>
                <a:lnTo>
                  <a:pt x="5416677" y="5496628"/>
                </a:lnTo>
                <a:lnTo>
                  <a:pt x="0" y="549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54317" y="3180586"/>
            <a:ext cx="11179366" cy="3506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61"/>
              </a:lnSpc>
            </a:pPr>
            <a:r>
              <a:rPr lang="en-US" sz="8311" u="sng">
                <a:solidFill>
                  <a:srgbClr val="672A3F"/>
                </a:solidFill>
                <a:latin typeface="Safira March"/>
                <a:hlinkClick r:id="rId6" tooltip="https://learningapps.org/display?v=p256ne4wj23"/>
              </a:rPr>
              <a:t>NEVER HAVE I EVER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026987" y="253434"/>
            <a:ext cx="3651613" cy="5162948"/>
          </a:xfrm>
          <a:custGeom>
            <a:avLst/>
            <a:gdLst/>
            <a:ahLst/>
            <a:cxnLst/>
            <a:rect r="r" b="b" t="t" l="l"/>
            <a:pathLst>
              <a:path h="5162948" w="3651613">
                <a:moveTo>
                  <a:pt x="0" y="0"/>
                </a:moveTo>
                <a:lnTo>
                  <a:pt x="3651612" y="0"/>
                </a:lnTo>
                <a:lnTo>
                  <a:pt x="3651612" y="5162949"/>
                </a:lnTo>
                <a:lnTo>
                  <a:pt x="0" y="51629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96519" y="6304505"/>
            <a:ext cx="6775897" cy="9201835"/>
          </a:xfrm>
          <a:custGeom>
            <a:avLst/>
            <a:gdLst/>
            <a:ahLst/>
            <a:cxnLst/>
            <a:rect r="r" b="b" t="t" l="l"/>
            <a:pathLst>
              <a:path h="9201835" w="6775897">
                <a:moveTo>
                  <a:pt x="0" y="0"/>
                </a:moveTo>
                <a:lnTo>
                  <a:pt x="6775897" y="0"/>
                </a:lnTo>
                <a:lnTo>
                  <a:pt x="6775897" y="9201835"/>
                </a:lnTo>
                <a:lnTo>
                  <a:pt x="0" y="920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68233" y="2718619"/>
            <a:ext cx="8774458" cy="6919699"/>
            <a:chOff x="0" y="0"/>
            <a:chExt cx="11699278" cy="9226265"/>
          </a:xfrm>
        </p:grpSpPr>
        <p:pic>
          <p:nvPicPr>
            <p:cNvPr name="Picture 4" id="4">
              <a:hlinkClick action="ppaction://media"/>
            </p:cNvPr>
            <p:cNvPicPr>
              <a:picLocks noChangeAspect="true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"/>
            <a:srcRect l="14336" t="0" r="14336" b="0"/>
            <a:stretch>
              <a:fillRect/>
            </a:stretch>
          </p:blipFill>
          <p:spPr>
            <a:xfrm flipH="false" flipV="false">
              <a:off x="0" y="0"/>
              <a:ext cx="11699278" cy="9226265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1028700" y="224675"/>
            <a:ext cx="15699298" cy="1387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A51212"/>
                </a:solidFill>
                <a:latin typeface="ST Titan"/>
              </a:rPr>
              <a:t>”Câteva lucruri ştiute despre carte şi cărţi” de Vasile Romnciuc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-212742" y="1899452"/>
            <a:ext cx="18713485" cy="19050"/>
          </a:xfrm>
          <a:prstGeom prst="line">
            <a:avLst/>
          </a:prstGeom>
          <a:ln cap="flat" w="38100">
            <a:solidFill>
              <a:srgbClr val="A5121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-212742" y="2032802"/>
            <a:ext cx="18713485" cy="19050"/>
          </a:xfrm>
          <a:prstGeom prst="line">
            <a:avLst/>
          </a:prstGeom>
          <a:ln cap="flat" w="952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flipV="true">
            <a:off x="10238016" y="2022252"/>
            <a:ext cx="0" cy="8683352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H="true" flipV="true">
            <a:off x="14382434" y="5428482"/>
            <a:ext cx="0" cy="5330586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10247541" y="5418957"/>
            <a:ext cx="8441236" cy="0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0407026" y="5333232"/>
            <a:ext cx="3860745" cy="276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97"/>
              </a:lnSpc>
            </a:pPr>
            <a:r>
              <a:rPr lang="en-US" sz="3069">
                <a:solidFill>
                  <a:srgbClr val="282A29"/>
                </a:solidFill>
                <a:latin typeface="Cooper Hewitt"/>
              </a:rPr>
              <a:t>Dragii mei copii deştepţi,</a:t>
            </a:r>
          </a:p>
          <a:p>
            <a:pPr marL="0" indent="0" lvl="0">
              <a:lnSpc>
                <a:spcPts val="4297"/>
              </a:lnSpc>
              <a:spcBef>
                <a:spcPct val="0"/>
              </a:spcBef>
            </a:pPr>
            <a:r>
              <a:rPr lang="en-US" sz="3069">
                <a:solidFill>
                  <a:srgbClr val="282A29"/>
                </a:solidFill>
                <a:latin typeface="Cooper Hewitt"/>
              </a:rPr>
              <a:t> Înţelegeţi bine, foarte: Una este să ai cărţi, Alta este să ai carte.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91959" y="5304657"/>
            <a:ext cx="3896041" cy="2854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9"/>
              </a:lnSpc>
            </a:pPr>
            <a:r>
              <a:rPr lang="en-US" sz="2857">
                <a:solidFill>
                  <a:srgbClr val="282A29"/>
                </a:solidFill>
                <a:latin typeface="Cooper Hewitt Italics"/>
              </a:rPr>
              <a:t>Însă, pe de altă parte,</a:t>
            </a:r>
          </a:p>
          <a:p>
            <a:pPr>
              <a:lnSpc>
                <a:spcPts val="4429"/>
              </a:lnSpc>
            </a:pPr>
            <a:r>
              <a:rPr lang="en-US" sz="2857">
                <a:solidFill>
                  <a:srgbClr val="282A29"/>
                </a:solidFill>
                <a:latin typeface="Cooper Hewitt Italics"/>
              </a:rPr>
              <a:t> Dragii mei copii deştepţi, </a:t>
            </a:r>
          </a:p>
          <a:p>
            <a:pPr>
              <a:lnSpc>
                <a:spcPts val="4429"/>
              </a:lnSpc>
            </a:pPr>
            <a:r>
              <a:rPr lang="en-US" sz="2857">
                <a:solidFill>
                  <a:srgbClr val="282A29"/>
                </a:solidFill>
                <a:latin typeface="Cooper Hewitt Italics"/>
              </a:rPr>
              <a:t>Cine vrea să aibă carte</a:t>
            </a:r>
          </a:p>
          <a:p>
            <a:pPr marL="0" indent="0" lvl="1">
              <a:lnSpc>
                <a:spcPts val="4429"/>
              </a:lnSpc>
            </a:pPr>
            <a:r>
              <a:rPr lang="en-US" sz="2857">
                <a:solidFill>
                  <a:srgbClr val="282A29"/>
                </a:solidFill>
                <a:latin typeface="Cooper Hewitt Italics"/>
              </a:rPr>
              <a:t> Trece mai întâi prin cărţi.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28491" y="3386072"/>
            <a:ext cx="8040459" cy="1352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4"/>
              </a:lnSpc>
            </a:pPr>
            <a:r>
              <a:rPr lang="en-US" sz="3596">
                <a:solidFill>
                  <a:srgbClr val="282A29"/>
                </a:solidFill>
                <a:latin typeface="Cooper Hewitt Bold"/>
              </a:rPr>
              <a:t>AUDIAZĂ  ȘI     URMĂREȘTE   POEZIA. </a:t>
            </a:r>
          </a:p>
          <a:p>
            <a:pPr marL="0" indent="0" lvl="0">
              <a:lnSpc>
                <a:spcPts val="5034"/>
              </a:lnSpc>
              <a:spcBef>
                <a:spcPct val="0"/>
              </a:spcBef>
            </a:pPr>
            <a:r>
              <a:rPr lang="en-US" sz="3596">
                <a:solidFill>
                  <a:srgbClr val="282A29"/>
                </a:solidFill>
                <a:latin typeface="Cooper Hewitt Bold"/>
              </a:rPr>
              <a:t>CE   SFAT   ŢI - A   DAT   AUTORUL?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07026" y="8807211"/>
            <a:ext cx="8040459" cy="721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034"/>
              </a:lnSpc>
              <a:spcBef>
                <a:spcPct val="0"/>
              </a:spcBef>
            </a:pPr>
            <a:r>
              <a:rPr lang="en-US" sz="3596">
                <a:solidFill>
                  <a:srgbClr val="282A29"/>
                </a:solidFill>
                <a:latin typeface="Cooper Hewitt Bold"/>
              </a:rPr>
              <a:t>DETERMINĂ TEMA ȘI IDEEA POEZIEI.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90953" y="2164837"/>
            <a:ext cx="11297047" cy="280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200"/>
              </a:lnSpc>
              <a:spcBef>
                <a:spcPct val="0"/>
              </a:spcBef>
            </a:pPr>
            <a:r>
              <a:rPr lang="en-US" sz="8000" u="sng">
                <a:solidFill>
                  <a:srgbClr val="A51212"/>
                </a:solidFill>
                <a:latin typeface="ST Titan"/>
                <a:hlinkClick r:id="rId3" tooltip="https://wordwall.net/ro/resource/52312365/explozia-stelar%C4%83"/>
              </a:rPr>
              <a:t>https://wordwall.net/ro/resource/52312365/explozia-stelar%C4%83</a:t>
            </a:r>
          </a:p>
        </p:txBody>
      </p:sp>
      <p:sp>
        <p:nvSpPr>
          <p:cNvPr name="AutoShape 4" id="4">
            <a:hlinkClick r:id="rId4" tooltip="https://wordwall.net/ro/resource/52312365/explozia-stelar%C4%83"/>
          </p:cNvPr>
          <p:cNvSpPr/>
          <p:nvPr/>
        </p:nvSpPr>
        <p:spPr>
          <a:xfrm flipV="true">
            <a:off x="-212742" y="1899452"/>
            <a:ext cx="18713485" cy="19050"/>
          </a:xfrm>
          <a:prstGeom prst="line">
            <a:avLst/>
          </a:prstGeom>
          <a:ln cap="flat" w="38100">
            <a:solidFill>
              <a:srgbClr val="A5121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H="true" flipV="true">
            <a:off x="6508796" y="1996368"/>
            <a:ext cx="0" cy="8443282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6499271" y="4981052"/>
            <a:ext cx="12033398" cy="0"/>
          </a:xfrm>
          <a:prstGeom prst="line">
            <a:avLst/>
          </a:prstGeom>
          <a:ln cap="flat" w="19050">
            <a:solidFill>
              <a:srgbClr val="282A2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7629" y="2908575"/>
            <a:ext cx="6775696" cy="6618868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8327" t="0" r="-2832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890899" y="6027509"/>
            <a:ext cx="11250142" cy="171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239"/>
              </a:lnSpc>
              <a:spcBef>
                <a:spcPct val="0"/>
              </a:spcBef>
            </a:pPr>
            <a:r>
              <a:rPr lang="en-US" sz="4799">
                <a:solidFill>
                  <a:srgbClr val="282A29"/>
                </a:solidFill>
                <a:latin typeface="Cooper Hewitt"/>
              </a:rPr>
              <a:t>Formulează și adresează întrebări colegilor.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CA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09862" y="8334375"/>
            <a:ext cx="19507723" cy="1343307"/>
            <a:chOff x="0" y="0"/>
            <a:chExt cx="5137837" cy="3537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37837" cy="353793"/>
            </a:xfrm>
            <a:custGeom>
              <a:avLst/>
              <a:gdLst/>
              <a:ahLst/>
              <a:cxnLst/>
              <a:rect r="r" b="b" t="t" l="l"/>
              <a:pathLst>
                <a:path h="353793" w="5137837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close/>
                </a:path>
              </a:pathLst>
            </a:custGeom>
            <a:solidFill>
              <a:srgbClr val="F9B299"/>
            </a:solidFill>
            <a:ln w="38100" cap="sq">
              <a:solidFill>
                <a:srgbClr val="320B0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37837" cy="391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609862" y="1598295"/>
            <a:ext cx="6948601" cy="7090409"/>
          </a:xfrm>
          <a:custGeom>
            <a:avLst/>
            <a:gdLst/>
            <a:ahLst/>
            <a:cxnLst/>
            <a:rect r="r" b="b" t="t" l="l"/>
            <a:pathLst>
              <a:path h="7090409" w="6948601">
                <a:moveTo>
                  <a:pt x="6948601" y="0"/>
                </a:moveTo>
                <a:lnTo>
                  <a:pt x="0" y="0"/>
                </a:lnTo>
                <a:lnTo>
                  <a:pt x="0" y="7090410"/>
                </a:lnTo>
                <a:lnTo>
                  <a:pt x="6948601" y="7090410"/>
                </a:lnTo>
                <a:lnTo>
                  <a:pt x="6948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60553" y="1028700"/>
            <a:ext cx="5750608" cy="5750608"/>
          </a:xfrm>
          <a:custGeom>
            <a:avLst/>
            <a:gdLst/>
            <a:ahLst/>
            <a:cxnLst/>
            <a:rect r="r" b="b" t="t" l="l"/>
            <a:pathLst>
              <a:path h="5750608" w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12414" y="8644078"/>
            <a:ext cx="9446886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759"/>
              </a:lnSpc>
            </a:pPr>
            <a:r>
              <a:rPr lang="en-US" sz="4799">
                <a:solidFill>
                  <a:srgbClr val="320B01"/>
                </a:solidFill>
                <a:latin typeface="Eczar"/>
              </a:rPr>
              <a:t>Numește CARTEA printr-un simbol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DAFydV8Dq8Q</dc:identifier>
  <dcterms:modified xsi:type="dcterms:W3CDTF">2011-08-01T06:04:30Z</dcterms:modified>
  <cp:revision>1</cp:revision>
  <dc:title>”Câteva lucruri știute despre carte și cărți” de Vasile Romanciuc</dc:title>
</cp:coreProperties>
</file>