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8" r:id="rId5"/>
    <p:sldId id="285" r:id="rId6"/>
    <p:sldId id="283" r:id="rId7"/>
    <p:sldId id="284" r:id="rId8"/>
    <p:sldId id="288" r:id="rId9"/>
    <p:sldId id="289" r:id="rId10"/>
    <p:sldId id="290" r:id="rId11"/>
    <p:sldId id="292" r:id="rId12"/>
    <p:sldId id="287" r:id="rId13"/>
    <p:sldId id="286" r:id="rId14"/>
    <p:sldId id="296" r:id="rId15"/>
    <p:sldId id="295" r:id="rId16"/>
    <p:sldId id="297" r:id="rId17"/>
    <p:sldId id="298" r:id="rId18"/>
    <p:sldId id="299" r:id="rId19"/>
    <p:sldId id="300" r:id="rId20"/>
    <p:sldId id="302" r:id="rId21"/>
    <p:sldId id="303" r:id="rId22"/>
    <p:sldId id="294" r:id="rId23"/>
    <p:sldId id="301" r:id="rId24"/>
    <p:sldId id="28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AC00"/>
    <a:srgbClr val="FF4B21"/>
    <a:srgbClr val="577EFB"/>
    <a:srgbClr val="FF66FF"/>
    <a:srgbClr val="FF00FF"/>
    <a:srgbClr val="00CC00"/>
    <a:srgbClr val="669900"/>
    <a:srgbClr val="E78809"/>
    <a:srgbClr val="0000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81" autoAdjust="0"/>
  </p:normalViewPr>
  <p:slideViewPr>
    <p:cSldViewPr>
      <p:cViewPr varScale="1">
        <p:scale>
          <a:sx n="92" d="100"/>
          <a:sy n="92" d="100"/>
        </p:scale>
        <p:origin x="-21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CC609451-E5B1-49E4-8BE4-B223AE03A43D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Цели: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образовательные: отработка умений систематизировать, обобщать знания о делимости чисел, признаков делимости, нахождении НОД и НОК и разложение числа на простые множители;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воспитательные: воспитание познавательной активности, чувства ответственности, культуры  общения;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развивающие: развитие памяти, логического мышления и сознательного восприятия учебного материала.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Сейчас мы побываем в гостях у сказки «Курочка – Ряба».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Какие цифры нужно поставить вместо  *, чтобы число делилось и на 3,  и на 5 без остатка?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Настройки триггера. Нажимаем на число!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кнопка.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Курочка снесла яйцо не простое, а золотое.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Вспомните определение простых и составных чисел.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 smtClean="0"/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Настройки триггера. Нажимаем на число!</a:t>
            </a:r>
            <a:endParaRPr lang="ru-RU" dirty="0" smtClean="0"/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 окончанию выполнения задания нажмите на разбитое яйцо на сковороде. Баба Яга – управляющая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кнопка.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А сейчас мы отправимся  в гости к сказке «Репка». Сейчас мы будем помогать «тащить» репку, вспомнив правило разложения чисел на простые множители.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dirty="0" smtClean="0"/>
              <a:t>Все действия на слайде – прокрутка колёсика на мышке.  Баба Яга – управляющая кнопка.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Все действия на слайде – прокрутка колёсика на мышке.  Баба Яга – управляющая кнопка.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Продолжаем наше сказочное путешествие. Вас ждет битва с драконом.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Вспомнить правила нахождения НОД чисел, определение взаимно простых чисел.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Все действия на слайде – прокрутка колёсика на мышке.  Баба Яга – управляющая кнопка.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Самостоятельно</a:t>
            </a:r>
            <a:r>
              <a:rPr lang="ru-RU" baseline="0" dirty="0" smtClean="0"/>
              <a:t> с последующей проверкой.</a:t>
            </a:r>
            <a:endParaRPr lang="ru-RU" dirty="0" smtClean="0"/>
          </a:p>
          <a:p>
            <a:r>
              <a:rPr lang="ru-RU" dirty="0" smtClean="0"/>
              <a:t>Взаимно простые числа.</a:t>
            </a:r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Все действия на слайде – прокрутка колёсика на мышке.  Баба Яга – управляющая кнопка.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Вспомнить правила нахождения  НОК чисел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Все действия на слайде – прокрутка колёсика на мышке.  Баба Яга – управляющая кнопка.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Самостоятельно с последующей проверкой</a:t>
            </a:r>
            <a:endParaRPr lang="ru-RU" dirty="0" smtClean="0"/>
          </a:p>
          <a:p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Все действия на слайде – прокрутка колёсика на мышке.  Баба Яга – управляющая кнопка.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А сейчас мы побываем в гостях у сказки «Три поросенка» Вы видите домики поросят. Но, чтобы волк не смог в них забраться, нужно найти НОК и НОД одних и тех же чисел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Используется приём «Анимированная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сорбонка</a:t>
            </a: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» (НОД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и НОК)</a:t>
            </a:r>
            <a:endParaRPr lang="ru-RU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После выполнения задания нажимаем на любой домик – появляется Баба Яга (управляющая кнопка)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выбрать истинные высказывания: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7 – делитель числа 14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12 – кратное 3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5 – кратное 6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5 – кратное 5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Каждое число имеет делитель 1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НОД(2; 3)=1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НОК(2;3)=12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rtl="0" fontAlgn="base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Используется приём «Анимированная </a:t>
            </a:r>
            <a:r>
              <a:rPr lang="ru-RU" sz="1200" kern="12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сорбонка</a:t>
            </a: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» (НОД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и НОК)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rtl="0" fontAlgn="base"/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После выполнения заданий нажимаем на «Поросят»– появляется Баба Яга (управляющая кнопка)</a:t>
            </a:r>
            <a:endParaRPr lang="ru-RU" dirty="0" smtClean="0"/>
          </a:p>
          <a:p>
            <a:pPr lvl="0"/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-Ребята, сегодняшний наш урок будет необычным. Мы с Вами совершим увлекательное путешествие в далекую, но удивительную страну: « Делимости чисел». Кто живет в этой стране? Вы, наверное, догадались: множество натуральных чисел, признаки делимости. А правят этой страной король НОД и королева НОК. Но чтобы попасть в эту  страну Вам придется потрудиться, преодолеть трудности, которые будут на Вашем пути.  И так, в путь!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 интересно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Совершенное число́— натуральное число, равное сумме всех своих собственных делителей (т. е. всех положительных делителей, отличных от самого́ числа).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Первое совершенное число — 6 (1 + 2 + 3 = 6), следующее — 28 (1 + 2 + 4 + 7 + 14 = 28). По мере того как натуральные числа возрастают, совершенные числа встречаются всё реже. Третье совершенное число — 496, четвёртое — 8128, пятое — 33 550 336, шестое — 8 589 869 056, седьмое — 137 438 691 328.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Все действия на слайде – прокрутка колёсика на мышке.  Баба Яга – управляющая кнопка.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Исторический факт. Известный русский писатель Л.Н. Толстой, удивляясь, говорил, что дата его рождения  28 августа (по старому календарю) совершенное число, а год его рождения 1828 тоже удивительное число. Последние две цифры составляют 28 – совершенное число, а если поменять цифры 1 и 8 местами, то получится число 8128 – четвертое совершенное число.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Все действия на слайде – прокрутка колёсика на мышке.  Баба Яга – управляющая кнопка.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dirty="0" smtClean="0"/>
              <a:t>Жили-были…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В гостях у курочки Рябы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гости к сказке «Репка».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Битва с драконом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 гостях у Трёх Поросят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Это интересно – историческая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indent="-228600">
              <a:buNone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Работа со слайдом – нажимаем на «Бабу Ягу» – передвижение к картинке – нажимаем на картинку – переход к заданию.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Повторяем теорию.</a:t>
            </a:r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Актуализация опорных знаний.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Заполнить анкету-кроссворд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Вопросы: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Как называется число, на которое нужно поделить? (делитель)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Как, по- другому,  называется делимое, если оно делится на делитель нацело? (Кратное)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Какое число делится только на единицу и на само себя? (простое)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Какое число делится не только на единицу и на само себя? (Составное)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 какое число нельзя делить? (нуль)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вопросы – щелчок  по квадратику с номером. Последовательность нарушать нельзя: 1 – 2 – 3  - 4 - 5</a:t>
            </a:r>
            <a:endParaRPr lang="ru-RU" baseline="0" dirty="0" smtClean="0"/>
          </a:p>
          <a:p>
            <a:r>
              <a:rPr lang="ru-RU" baseline="0" dirty="0" smtClean="0"/>
              <a:t>Визуализация ответа – щелчок по вопросу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Сформулируйте признаки делимости на 2, 3, 5, 10.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 экране - числа. Необходимо выбрать числа, согласно заданиям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Настройки триггера. Нажимаем на число!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кнопка.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Сформулируйте признаки делимости на 2, 3, 5, 10.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 экране - числа. Необходимо выбрать числа, согласно заданиям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Настройки триггера. Нажимаем на число!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кнопка.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Сформулируйте признаки делимости на 2, 3, 5, 10.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 экране - числа. Необходимо выбрать числа, согласно заданиям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Настройки триггера. Нажимаем на число!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кнопка.</a:t>
            </a: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Сформулируйте признаки делимости на 2, 3, 5, 10.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 экране - числа. Необходимо выбрать числа, согласно заданиям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Настройки триггера. Нажимаем на число!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кнопка.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Сформулируйте признаки делимости на 2, 3, 5, 10. 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 экране - числа. Необходимо выбрать числа, согласно заданиям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Настройки триггера. Нажимаем на число!</a:t>
            </a:r>
            <a:endPara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По окончанию выполнения задания нажмите на свиток. Баба Яга – управляющая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кнопка.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09451-E5B1-49E4-8BE4-B223AE03A43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99980-AFCA-493A-ABE6-FBBB2849F80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BB306-A919-462A-8437-4BAD87A65B3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3060A-7747-4F28-A7E7-5803A2DA6F0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0B1D59-BB9C-4A6B-9CC5-FB1B3014BA4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25C8C-883C-42E1-9AD6-DA880F518D85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DF90C-FF7C-4B71-9F4E-25AF6FCEB29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833D1-8B6F-4A37-83F8-001C775048B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5BA19-4DAF-4727-B7FF-C32181562B1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2B85C-2239-4F29-ADDA-729111E63F4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4B21F-4613-4E26-9BB5-F695D9B58D36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25F5A-3F67-429A-A810-BFB75EF60C0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3A2C3-AA01-4832-AC02-BDB9370AB8E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F604F8D5-7219-4E6C-BAC6-54573FEEC843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slide" Target="slide11.xml"/><Relationship Id="rId5" Type="http://schemas.openxmlformats.org/officeDocument/2006/relationships/image" Target="../media/image18.pn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slide" Target="slide3.xml"/><Relationship Id="rId5" Type="http://schemas.openxmlformats.org/officeDocument/2006/relationships/image" Target="../media/image18.png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slide" Target="slide1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slide" Target="slide3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slide" Target="slide15.xml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slide" Target="slide16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slide" Target="slide17.xml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slide" Target="slide19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4.png"/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slide" Target="slide21.xml"/><Relationship Id="rId2" Type="http://schemas.openxmlformats.org/officeDocument/2006/relationships/image" Target="../media/image29.png"/><Relationship Id="rId1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hyperlink" Target="https://image.freepik.com/free-vector/coloured-landscape-background_1196-28.jpg" TargetMode="External"/><Relationship Id="rId8" Type="http://schemas.openxmlformats.org/officeDocument/2006/relationships/hyperlink" Target="http://www.stihi.ru/pics/2016/02/17/8679.jpg" TargetMode="External"/><Relationship Id="rId7" Type="http://schemas.openxmlformats.org/officeDocument/2006/relationships/hyperlink" Target="http://igramiks.ru/upload/medialibrary/3e5/3e5ff1c84b6ab792f29c6d32f863ef5d.png" TargetMode="External"/><Relationship Id="rId6" Type="http://schemas.openxmlformats.org/officeDocument/2006/relationships/hyperlink" Target="https://thescripturesays.org/wp-content/uploads/2016/12/66-scroll-open.png" TargetMode="External"/><Relationship Id="rId5" Type="http://schemas.openxmlformats.org/officeDocument/2006/relationships/hyperlink" Target="http://lh4.googleusercontent.com/-OzpDmA_RyRg/AAAAAAAAAAI/AAAAAAAAAII/h4pMcf2bqMU/s512-c/photo.jpg" TargetMode="External"/><Relationship Id="rId4" Type="http://schemas.openxmlformats.org/officeDocument/2006/relationships/hyperlink" Target="http://images.clipartbro.com/321/free-to-use-amp-amp-public-domain-queen-clip-art-321921.png" TargetMode="External"/><Relationship Id="rId3" Type="http://schemas.openxmlformats.org/officeDocument/2006/relationships/hyperlink" Target="http://img-fotki.yandex.ru/get/9797/16969765.1c9/0_8940a_2d8486df_orig.png" TargetMode="External"/><Relationship Id="rId24" Type="http://schemas.openxmlformats.org/officeDocument/2006/relationships/slideLayout" Target="../slideLayouts/slideLayout2.xml"/><Relationship Id="rId23" Type="http://schemas.openxmlformats.org/officeDocument/2006/relationships/hyperlink" Target="http://uchitmatematika.ucoz.ru/index/7_klass_algebra/0-31" TargetMode="External"/><Relationship Id="rId22" Type="http://schemas.openxmlformats.org/officeDocument/2006/relationships/hyperlink" Target="http://www.skazkidetskie.ru/wp-content/uploads/2017/05/por4.png" TargetMode="External"/><Relationship Id="rId21" Type="http://schemas.openxmlformats.org/officeDocument/2006/relationships/hyperlink" Target="http://images.tildacdn.info/6576bc22-d7ec-412e-9bd2-430245c105f2/tolstoy.jpg" TargetMode="External"/><Relationship Id="rId20" Type="http://schemas.openxmlformats.org/officeDocument/2006/relationships/hyperlink" Target="http://clipartlibrary.tk/clipart/resource/2016/01/18/funny-dragons-dragon-cartoon-images-2.png" TargetMode="External"/><Relationship Id="rId2" Type="http://schemas.openxmlformats.org/officeDocument/2006/relationships/image" Target="../media/image12.png"/><Relationship Id="rId19" Type="http://schemas.openxmlformats.org/officeDocument/2006/relationships/hyperlink" Target="http://nachalo4ka.ru/geroi-russkih-skazok-detskie-kartinki-dlya-prezentatsiy/repka/" TargetMode="External"/><Relationship Id="rId18" Type="http://schemas.openxmlformats.org/officeDocument/2006/relationships/hyperlink" Target="http://img1.liveinternet.ru/images/attach/c/2/70/26/70026819_1296490241_09.png" TargetMode="External"/><Relationship Id="rId17" Type="http://schemas.openxmlformats.org/officeDocument/2006/relationships/hyperlink" Target="http://bestfreeclipart.tk/clipart/resource/2015/12/30/egg-clip-art.png" TargetMode="External"/><Relationship Id="rId16" Type="http://schemas.openxmlformats.org/officeDocument/2006/relationships/hyperlink" Target="https://im0-tub-ru.yandex.net/i?id=0db25cb1f306accf6867703a87272de9&amp;n=13" TargetMode="External"/><Relationship Id="rId15" Type="http://schemas.openxmlformats.org/officeDocument/2006/relationships/hyperlink" Target="http://4.bp.blogspot.com/-LMF_ZLPIUIE/UfdEbzuBeaI/AAAAAAAACxM/APRTRpfvesM/s1600/123.png" TargetMode="External"/><Relationship Id="rId14" Type="http://schemas.openxmlformats.org/officeDocument/2006/relationships/hyperlink" Target="https://www.clipartsgram.com/image/23606172-dragon-cartoon-images-clipart.png" TargetMode="External"/><Relationship Id="rId13" Type="http://schemas.openxmlformats.org/officeDocument/2006/relationships/hyperlink" Target="http://primdou74.ru/public/users/994/img/fiaba-per-caso1.jpeg" TargetMode="External"/><Relationship Id="rId12" Type="http://schemas.openxmlformats.org/officeDocument/2006/relationships/hyperlink" Target="http://www.playcast.ru/uploads/2016/02/09/17222261.png" TargetMode="External"/><Relationship Id="rId11" Type="http://schemas.openxmlformats.org/officeDocument/2006/relationships/hyperlink" Target="https://ds03.infourok.ru/uploads/ex/0102/0004a869-82bdc61b/hello_html_3a333a70.jpg" TargetMode="External"/><Relationship Id="rId10" Type="http://schemas.openxmlformats.org/officeDocument/2006/relationships/hyperlink" Target="http://weclipart.com/gimg/933A872892B90A49/17867706-Illustration-of-a-hen-on-a-white-background-Stock-Vector-hen-cartoon-chicken.jpg" TargetMode="Externa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slide" Target="slide12.xml"/><Relationship Id="rId7" Type="http://schemas.openxmlformats.org/officeDocument/2006/relationships/image" Target="../media/image9.jpeg"/><Relationship Id="rId6" Type="http://schemas.openxmlformats.org/officeDocument/2006/relationships/slide" Target="slide20.xml"/><Relationship Id="rId5" Type="http://schemas.openxmlformats.org/officeDocument/2006/relationships/image" Target="../media/image8.jpeg"/><Relationship Id="rId4" Type="http://schemas.openxmlformats.org/officeDocument/2006/relationships/slide" Target="slide10.xml"/><Relationship Id="rId3" Type="http://schemas.openxmlformats.org/officeDocument/2006/relationships/image" Target="../media/image7.png"/><Relationship Id="rId2" Type="http://schemas.openxmlformats.org/officeDocument/2006/relationships/slide" Target="slide18.xml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5.jpeg"/><Relationship Id="rId15" Type="http://schemas.openxmlformats.org/officeDocument/2006/relationships/image" Target="../media/image14.jpeg"/><Relationship Id="rId14" Type="http://schemas.openxmlformats.org/officeDocument/2006/relationships/image" Target="../media/image13.png"/><Relationship Id="rId13" Type="http://schemas.openxmlformats.org/officeDocument/2006/relationships/slide" Target="slide14.xml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slide" Target="slide4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slide" Target="slide5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4.jpeg"/><Relationship Id="rId2" Type="http://schemas.openxmlformats.org/officeDocument/2006/relationships/slide" Target="slide8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Уроки повторения. Урок №1</a:t>
            </a:r>
            <a:endParaRPr lang="ru-RU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1556792"/>
            <a:ext cx="6400800" cy="719138"/>
          </a:xfrm>
        </p:spPr>
        <p:txBody>
          <a:bodyPr/>
          <a:lstStyle/>
          <a:p>
            <a:r>
              <a:rPr lang="ru-RU" sz="4000" b="1" i="1" dirty="0">
                <a:solidFill>
                  <a:srgbClr val="008000"/>
                </a:solidFill>
                <a:latin typeface="Times New Roman" panose="02020603050405020304" pitchFamily="18" charset="0"/>
              </a:rPr>
              <a:t>7 класс.</a:t>
            </a:r>
            <a:endParaRPr lang="ru-RU" sz="4000" b="1" i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 descr="http://images.clipartbro.com/321/free-to-use-amp-amp-public-domain-queen-clip-art-321921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6372200" y="2538146"/>
            <a:ext cx="2558556" cy="4319854"/>
          </a:xfrm>
          <a:prstGeom prst="rect">
            <a:avLst/>
          </a:prstGeom>
          <a:noFill/>
        </p:spPr>
      </p:pic>
      <p:pic>
        <p:nvPicPr>
          <p:cNvPr id="11" name="Picture 5" descr="http://img-fotki.yandex.ru/get/9797/16969765.1c9/0_8940a_2d8486df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7984" y="2420888"/>
            <a:ext cx="2101655" cy="4559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lipart-library.com/data_images/205019.png"/>
          <p:cNvPicPr/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995936" y="1628800"/>
            <a:ext cx="5148064" cy="5229200"/>
          </a:xfrm>
          <a:prstGeom prst="rect">
            <a:avLst/>
          </a:prstGeom>
          <a:noFill/>
        </p:spPr>
      </p:pic>
      <p:sp>
        <p:nvSpPr>
          <p:cNvPr id="42" name="WordArt 1531"/>
          <p:cNvSpPr>
            <a:spLocks noChangeArrowheads="1" noChangeShapeType="1" noTextEdit="1"/>
          </p:cNvSpPr>
          <p:nvPr/>
        </p:nvSpPr>
        <p:spPr bwMode="auto">
          <a:xfrm>
            <a:off x="971600" y="5733256"/>
            <a:ext cx="2376264" cy="1008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CCFF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41*15 </a:t>
            </a:r>
            <a:endParaRPr lang="ru-RU" sz="3600" b="1" kern="10" dirty="0">
              <a:ln w="19050">
                <a:solidFill>
                  <a:srgbClr val="00CCFF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WordArt 1531"/>
          <p:cNvSpPr>
            <a:spLocks noChangeArrowheads="1" noChangeShapeType="1" noTextEdit="1"/>
          </p:cNvSpPr>
          <p:nvPr/>
        </p:nvSpPr>
        <p:spPr bwMode="auto">
          <a:xfrm>
            <a:off x="971600" y="4581128"/>
            <a:ext cx="2376264" cy="1008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CCFF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41*15 </a:t>
            </a:r>
            <a:endParaRPr lang="ru-RU" sz="3600" b="1" kern="10" dirty="0">
              <a:ln w="19050">
                <a:solidFill>
                  <a:srgbClr val="00CCFF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WordArt 1531"/>
          <p:cNvSpPr>
            <a:spLocks noChangeArrowheads="1" noChangeShapeType="1" noTextEdit="1"/>
          </p:cNvSpPr>
          <p:nvPr/>
        </p:nvSpPr>
        <p:spPr bwMode="auto">
          <a:xfrm>
            <a:off x="971600" y="3429000"/>
            <a:ext cx="2376264" cy="1008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CCFF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41*15 </a:t>
            </a:r>
            <a:endParaRPr lang="ru-RU" sz="3600" b="1" kern="10" dirty="0">
              <a:ln w="19050">
                <a:solidFill>
                  <a:srgbClr val="00CCFF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6" name="WordArt 1531"/>
          <p:cNvSpPr>
            <a:spLocks noChangeArrowheads="1" noChangeShapeType="1" noTextEdit="1"/>
          </p:cNvSpPr>
          <p:nvPr/>
        </p:nvSpPr>
        <p:spPr bwMode="auto">
          <a:xfrm>
            <a:off x="971600" y="2276872"/>
            <a:ext cx="1944215" cy="1008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CCFF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301* </a:t>
            </a:r>
            <a:endParaRPr lang="ru-RU" sz="3600" b="1" kern="10" dirty="0">
              <a:ln w="19050">
                <a:solidFill>
                  <a:srgbClr val="00CCFF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WordArt 1531"/>
          <p:cNvSpPr>
            <a:spLocks noChangeArrowheads="1" noChangeShapeType="1" noTextEdit="1"/>
          </p:cNvSpPr>
          <p:nvPr/>
        </p:nvSpPr>
        <p:spPr bwMode="auto">
          <a:xfrm>
            <a:off x="971600" y="1268760"/>
            <a:ext cx="1944215" cy="1008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00CCFF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153* </a:t>
            </a:r>
            <a:endParaRPr lang="ru-RU" sz="3600" b="1" kern="10" dirty="0">
              <a:ln w="19050">
                <a:solidFill>
                  <a:srgbClr val="00CCFF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563888" y="5680945"/>
            <a:ext cx="864096" cy="1177055"/>
            <a:chOff x="251520" y="4139830"/>
            <a:chExt cx="864096" cy="1177055"/>
          </a:xfrm>
        </p:grpSpPr>
        <p:pic>
          <p:nvPicPr>
            <p:cNvPr id="38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39" name="TextBox 38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244408" y="4725144"/>
            <a:ext cx="792088" cy="1105047"/>
            <a:chOff x="251520" y="4139830"/>
            <a:chExt cx="864096" cy="1177055"/>
          </a:xfrm>
        </p:grpSpPr>
        <p:pic>
          <p:nvPicPr>
            <p:cNvPr id="55300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732240" y="5517232"/>
            <a:ext cx="864096" cy="1177055"/>
            <a:chOff x="251520" y="4139830"/>
            <a:chExt cx="864096" cy="1177055"/>
          </a:xfrm>
        </p:grpSpPr>
        <p:pic>
          <p:nvPicPr>
            <p:cNvPr id="9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884368" y="5301208"/>
            <a:ext cx="864096" cy="1177055"/>
            <a:chOff x="251520" y="4139830"/>
            <a:chExt cx="864096" cy="1177055"/>
          </a:xfrm>
        </p:grpSpPr>
        <p:pic>
          <p:nvPicPr>
            <p:cNvPr id="12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99992" y="4509120"/>
            <a:ext cx="792088" cy="1177055"/>
            <a:chOff x="251520" y="4139830"/>
            <a:chExt cx="864096" cy="1177055"/>
          </a:xfrm>
        </p:grpSpPr>
        <p:pic>
          <p:nvPicPr>
            <p:cNvPr id="15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6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067944" y="5229200"/>
            <a:ext cx="864096" cy="1177055"/>
            <a:chOff x="251520" y="4139830"/>
            <a:chExt cx="864096" cy="1177055"/>
          </a:xfrm>
        </p:grpSpPr>
        <p:pic>
          <p:nvPicPr>
            <p:cNvPr id="18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716016" y="5445224"/>
            <a:ext cx="864096" cy="1177055"/>
            <a:chOff x="251520" y="4139830"/>
            <a:chExt cx="864096" cy="1177055"/>
          </a:xfrm>
        </p:grpSpPr>
        <p:pic>
          <p:nvPicPr>
            <p:cNvPr id="21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436096" y="5517232"/>
            <a:ext cx="792088" cy="1177055"/>
            <a:chOff x="251520" y="4139830"/>
            <a:chExt cx="864096" cy="1177055"/>
          </a:xfrm>
        </p:grpSpPr>
        <p:pic>
          <p:nvPicPr>
            <p:cNvPr id="24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084168" y="5680945"/>
            <a:ext cx="792088" cy="1177055"/>
            <a:chOff x="251520" y="4139830"/>
            <a:chExt cx="864096" cy="1177055"/>
          </a:xfrm>
        </p:grpSpPr>
        <p:pic>
          <p:nvPicPr>
            <p:cNvPr id="27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6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308304" y="5680945"/>
            <a:ext cx="864096" cy="1177055"/>
            <a:chOff x="251520" y="4139830"/>
            <a:chExt cx="864096" cy="1177055"/>
          </a:xfrm>
        </p:grpSpPr>
        <p:pic>
          <p:nvPicPr>
            <p:cNvPr id="30" name="Picture 4" descr="http://www.freeclipart.pw/uploads/clip-art-egg-brown-egg-clip-art-preview-2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4139830"/>
              <a:ext cx="864096" cy="1177055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395536" y="4221088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6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42"/>
          <p:cNvGrpSpPr/>
          <p:nvPr/>
        </p:nvGrpSpPr>
        <p:grpSpPr>
          <a:xfrm>
            <a:off x="251520" y="260648"/>
            <a:ext cx="2952328" cy="648073"/>
            <a:chOff x="395536" y="2924943"/>
            <a:chExt cx="2952328" cy="648073"/>
          </a:xfrm>
        </p:grpSpPr>
        <p:pic>
          <p:nvPicPr>
            <p:cNvPr id="33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882922" y="2996952"/>
              <a:ext cx="2040943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A50021"/>
                  </a:solidFill>
                  <a:latin typeface="Times New Roman" panose="02020603050405020304" pitchFamily="18" charset="0"/>
                </a:rPr>
                <a:t>И на 3 и на 5:</a:t>
              </a:r>
              <a:endParaRPr lang="ru-RU" sz="4800" b="1" i="1" dirty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3" name="Picture 26" descr="https://ds03.infourok.ru/uploads/ex/0102/0004a869-82bdc61b/hello_html_3a333a7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49618 -0.6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0468 -0.4425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-0.72048 -0.195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1111 -0.001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41336 0.008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3039042" y="196268"/>
            <a:ext cx="1618059" cy="1190310"/>
            <a:chOff x="3039042" y="196268"/>
            <a:chExt cx="1618059" cy="1190310"/>
          </a:xfrm>
        </p:grpSpPr>
        <p:pic>
          <p:nvPicPr>
            <p:cNvPr id="16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18427489">
              <a:off x="3252917" y="-17607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3419872" y="332656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chemeClr val="accent5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48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910222" y="781394"/>
            <a:ext cx="1618059" cy="1190310"/>
            <a:chOff x="4910222" y="781394"/>
            <a:chExt cx="1618059" cy="1190310"/>
          </a:xfrm>
        </p:grpSpPr>
        <p:pic>
          <p:nvPicPr>
            <p:cNvPr id="17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3056981">
              <a:off x="5124097" y="567519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28" name="TextBox 27"/>
            <p:cNvSpPr txBox="1"/>
            <p:nvPr/>
          </p:nvSpPr>
          <p:spPr>
            <a:xfrm>
              <a:off x="5436096" y="98072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6088" name="Picture 8" descr="http://images.easyfreeclipart.com/1461/fryingpangif-2503-bytes-1461009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24913">
            <a:off x="2706657" y="5524461"/>
            <a:ext cx="3336466" cy="1376016"/>
          </a:xfrm>
          <a:prstGeom prst="rect">
            <a:avLst/>
          </a:prstGeom>
          <a:noFill/>
        </p:spPr>
      </p:pic>
      <p:pic>
        <p:nvPicPr>
          <p:cNvPr id="46090" name="Picture 10" descr="http://bestfreeclipart.tk/clipart/resource/2015/12/30/egg-clip-ar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5373216"/>
            <a:ext cx="1440160" cy="1087321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85687" y="205331"/>
            <a:ext cx="1618059" cy="1190310"/>
            <a:chOff x="85687" y="205331"/>
            <a:chExt cx="1618059" cy="1190310"/>
          </a:xfrm>
        </p:grpSpPr>
        <p:pic>
          <p:nvPicPr>
            <p:cNvPr id="46084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3056981">
              <a:off x="299562" y="-8544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467544" y="404664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  <a:endParaRPr lang="ru-RU" sz="4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888704" y="34411"/>
            <a:ext cx="1618059" cy="1190310"/>
            <a:chOff x="5888704" y="34411"/>
            <a:chExt cx="1618059" cy="1190310"/>
          </a:xfrm>
        </p:grpSpPr>
        <p:pic>
          <p:nvPicPr>
            <p:cNvPr id="20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4788290">
              <a:off x="6102579" y="-179464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6084168" y="188640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673</a:t>
              </a:r>
              <a:endParaRPr lang="ru-RU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338052" y="76818"/>
            <a:ext cx="1618059" cy="1190310"/>
            <a:chOff x="7338052" y="76818"/>
            <a:chExt cx="1618059" cy="1190310"/>
          </a:xfrm>
        </p:grpSpPr>
        <p:pic>
          <p:nvPicPr>
            <p:cNvPr id="19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17961657">
              <a:off x="7551927" y="-137057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7668344" y="260648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941</a:t>
              </a:r>
              <a:endParaRPr lang="ru-RU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070528" y="925047"/>
            <a:ext cx="1618059" cy="1190310"/>
            <a:chOff x="7070528" y="925047"/>
            <a:chExt cx="1618059" cy="1190310"/>
          </a:xfrm>
        </p:grpSpPr>
        <p:pic>
          <p:nvPicPr>
            <p:cNvPr id="21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18538128">
              <a:off x="7284403" y="711172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36" name="TextBox 35"/>
            <p:cNvSpPr txBox="1"/>
            <p:nvPr/>
          </p:nvSpPr>
          <p:spPr>
            <a:xfrm>
              <a:off x="7668344" y="11247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A5002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4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34251" y="1030165"/>
            <a:ext cx="1618059" cy="1190310"/>
            <a:chOff x="634251" y="1030165"/>
            <a:chExt cx="1618059" cy="1190310"/>
          </a:xfrm>
        </p:grpSpPr>
        <p:pic>
          <p:nvPicPr>
            <p:cNvPr id="13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17557700">
              <a:off x="848126" y="816290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971600" y="1268760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393</a:t>
              </a:r>
              <a:endParaRPr lang="ru-RU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211960" y="116632"/>
            <a:ext cx="1618059" cy="1190310"/>
            <a:chOff x="6710421" y="5173881"/>
            <a:chExt cx="1618059" cy="1190310"/>
          </a:xfrm>
        </p:grpSpPr>
        <p:pic>
          <p:nvPicPr>
            <p:cNvPr id="18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3056981">
              <a:off x="6924296" y="4960006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6876256" y="5445224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66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363</a:t>
              </a:r>
              <a:endParaRPr lang="ru-RU" sz="4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101910" y="925410"/>
            <a:ext cx="1618059" cy="1190310"/>
            <a:chOff x="2101910" y="925410"/>
            <a:chExt cx="1618059" cy="1190310"/>
          </a:xfrm>
        </p:grpSpPr>
        <p:pic>
          <p:nvPicPr>
            <p:cNvPr id="15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3056981">
              <a:off x="2315785" y="711535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2483768" y="1124744"/>
              <a:ext cx="800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ru-RU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480014" y="108932"/>
            <a:ext cx="1618059" cy="1190310"/>
            <a:chOff x="1480014" y="108932"/>
            <a:chExt cx="1618059" cy="1190310"/>
          </a:xfrm>
        </p:grpSpPr>
        <p:pic>
          <p:nvPicPr>
            <p:cNvPr id="14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5617319">
              <a:off x="1693889" y="-104943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1619672" y="260648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125</a:t>
              </a:r>
              <a:endParaRPr lang="ru-RU" sz="4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940152" y="1124744"/>
            <a:ext cx="1618059" cy="1190310"/>
            <a:chOff x="6400998" y="4871930"/>
            <a:chExt cx="1618059" cy="1190310"/>
          </a:xfrm>
        </p:grpSpPr>
        <p:pic>
          <p:nvPicPr>
            <p:cNvPr id="22" name="Picture 4" descr="http://www.freeclipart.pw/uploads/2017/05/egg-clipart-0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rot="15523033">
              <a:off x="6614873" y="4658055"/>
              <a:ext cx="1190310" cy="1618059"/>
            </a:xfrm>
            <a:prstGeom prst="rect">
              <a:avLst/>
            </a:prstGeom>
            <a:noFill/>
          </p:spPr>
        </p:pic>
        <p:sp>
          <p:nvSpPr>
            <p:cNvPr id="46" name="TextBox 45"/>
            <p:cNvSpPr txBox="1"/>
            <p:nvPr/>
          </p:nvSpPr>
          <p:spPr>
            <a:xfrm>
              <a:off x="6660232" y="5013176"/>
              <a:ext cx="11079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459</a:t>
              </a:r>
              <a:endParaRPr lang="ru-RU" sz="4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203848" y="1484784"/>
            <a:ext cx="2575248" cy="2575248"/>
            <a:chOff x="3131840" y="0"/>
            <a:chExt cx="2575248" cy="2575248"/>
          </a:xfrm>
        </p:grpSpPr>
        <p:sp>
          <p:nvSpPr>
            <p:cNvPr id="3" name="Овал 2"/>
            <p:cNvSpPr/>
            <p:nvPr/>
          </p:nvSpPr>
          <p:spPr>
            <a:xfrm>
              <a:off x="3995936" y="1268760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139952" y="404664"/>
              <a:ext cx="432048" cy="360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082" name="Picture 2" descr="https://yt3.ggpht.com/-fnxtlJjpjcM/AAAAAAAAAAI/AAAAAAAAAAA/axdXxgxTHw8/s900-c-k-no-mo-rj-c0xffffff/photo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31840" y="0"/>
              <a:ext cx="2575248" cy="2575248"/>
            </a:xfrm>
            <a:prstGeom prst="rect">
              <a:avLst/>
            </a:prstGeom>
            <a:noFill/>
          </p:spPr>
        </p:pic>
      </p:grpSp>
      <p:grpSp>
        <p:nvGrpSpPr>
          <p:cNvPr id="9" name="Группа 42"/>
          <p:cNvGrpSpPr/>
          <p:nvPr/>
        </p:nvGrpSpPr>
        <p:grpSpPr>
          <a:xfrm>
            <a:off x="5652120" y="2321496"/>
            <a:ext cx="2952328" cy="648073"/>
            <a:chOff x="395536" y="2924943"/>
            <a:chExt cx="2952328" cy="648073"/>
          </a:xfrm>
        </p:grpSpPr>
        <p:pic>
          <p:nvPicPr>
            <p:cNvPr id="10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036553" y="2996952"/>
              <a:ext cx="1733681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000099"/>
                  </a:solidFill>
                  <a:latin typeface="Times New Roman" panose="02020603050405020304" pitchFamily="18" charset="0"/>
                </a:rPr>
                <a:t>Составные</a:t>
              </a:r>
              <a:endPara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Группа 42"/>
          <p:cNvGrpSpPr/>
          <p:nvPr/>
        </p:nvGrpSpPr>
        <p:grpSpPr>
          <a:xfrm>
            <a:off x="395536" y="2393504"/>
            <a:ext cx="2952328" cy="648073"/>
            <a:chOff x="395536" y="2924943"/>
            <a:chExt cx="2952328" cy="648073"/>
          </a:xfrm>
        </p:grpSpPr>
        <p:pic>
          <p:nvPicPr>
            <p:cNvPr id="7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75469" y="2996952"/>
              <a:ext cx="1455848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A50021"/>
                  </a:solidFill>
                  <a:latin typeface="Times New Roman" panose="02020603050405020304" pitchFamily="18" charset="0"/>
                </a:rPr>
                <a:t>Простые</a:t>
              </a:r>
              <a:endParaRPr lang="ru-RU" sz="4800" b="1" i="1" dirty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48" name="Picture 26" descr="https://ds03.infourok.ru/uploads/ex/0102/0004a869-82bdc61b/hello_html_3a333a70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6 L 1.66667E-6 0.46203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-0.40173 0.3463 " pathEditMode="relative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-0.81111 0.66157 " pathEditMode="relative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44444E-6 -2.59259E-6 L -0.39376 0.53542 " pathEditMode="relative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2963E-6 L -0.2283 0.76643 " pathEditMode="relative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-0.33073 0.67199 " pathEditMode="relative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0.73229 0.31505 " pathEditMode="relative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4.44444E-6 L 0.22048 0.76643 " pathEditMode="relative" ptsTypes="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40938 0.34653 " pathEditMode="relative" ptsTypes="AA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0.64566 0.66157 " pathEditMode="relative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4722 0.46204 " pathEditMode="relative" ptsTypes="AA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9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g1.liveinternet.ru/images/attach/c/2/70/26/70026819_1296490241_09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64088" y="188640"/>
            <a:ext cx="3645446" cy="2774892"/>
          </a:xfrm>
          <a:prstGeom prst="rect">
            <a:avLst/>
          </a:prstGeom>
          <a:noFill/>
        </p:spPr>
      </p:pic>
      <p:grpSp>
        <p:nvGrpSpPr>
          <p:cNvPr id="5" name="Группа 42"/>
          <p:cNvGrpSpPr/>
          <p:nvPr/>
        </p:nvGrpSpPr>
        <p:grpSpPr>
          <a:xfrm>
            <a:off x="251520" y="188640"/>
            <a:ext cx="4968552" cy="1224136"/>
            <a:chOff x="395536" y="2924943"/>
            <a:chExt cx="2952328" cy="648073"/>
          </a:xfrm>
        </p:grpSpPr>
        <p:pic>
          <p:nvPicPr>
            <p:cNvPr id="6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18332" y="2996953"/>
              <a:ext cx="1970123" cy="4399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A50021"/>
                  </a:solidFill>
                  <a:latin typeface="Times New Roman" panose="02020603050405020304" pitchFamily="18" charset="0"/>
                </a:rPr>
                <a:t>Разложить на простые</a:t>
              </a:r>
              <a:endParaRPr lang="ru-RU" sz="2400" b="1" i="1" dirty="0" smtClean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i="1" dirty="0" smtClean="0">
                  <a:solidFill>
                    <a:srgbClr val="A50021"/>
                  </a:solidFill>
                  <a:latin typeface="Times New Roman" panose="02020603050405020304" pitchFamily="18" charset="0"/>
                </a:rPr>
                <a:t>множители</a:t>
              </a:r>
              <a:endParaRPr lang="ru-RU" sz="4800" b="1" i="1" dirty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23799" y="1844824"/>
            <a:ext cx="1415837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920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460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>
                <a:latin typeface="Times New Roman" panose="02020603050405020304" pitchFamily="18" charset="0"/>
              </a:rPr>
              <a:t>  </a:t>
            </a:r>
            <a:r>
              <a:rPr lang="ru-RU" sz="4800" b="1" dirty="0" smtClean="0">
                <a:latin typeface="Times New Roman" panose="02020603050405020304" pitchFamily="18" charset="0"/>
              </a:rPr>
              <a:t>230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>
                <a:latin typeface="Times New Roman" panose="02020603050405020304" pitchFamily="18" charset="0"/>
              </a:rPr>
              <a:t>  </a:t>
            </a:r>
            <a:r>
              <a:rPr lang="ru-RU" sz="4800" b="1" dirty="0" smtClean="0">
                <a:latin typeface="Times New Roman" panose="02020603050405020304" pitchFamily="18" charset="0"/>
              </a:rPr>
              <a:t>115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>
                <a:latin typeface="Times New Roman" panose="02020603050405020304" pitchFamily="18" charset="0"/>
              </a:rPr>
              <a:t>  </a:t>
            </a:r>
            <a:r>
              <a:rPr lang="ru-RU" sz="4800" b="1" dirty="0" smtClean="0">
                <a:latin typeface="Times New Roman" panose="02020603050405020304" pitchFamily="18" charset="0"/>
              </a:rPr>
              <a:t>23</a:t>
            </a:r>
            <a:endParaRPr lang="ru-RU" sz="4800" b="1" dirty="0" smtClean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2627784" y="1844824"/>
            <a:ext cx="694" cy="432048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771800" y="1844824"/>
            <a:ext cx="800219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4800" b="1" dirty="0">
                <a:latin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>
                <a:latin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5</a:t>
            </a:r>
            <a:endParaRPr lang="ru-RU" sz="4800" b="1" dirty="0" smtClean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23</a:t>
            </a:r>
            <a:endParaRPr lang="ru-RU" sz="4800" b="1" dirty="0">
              <a:latin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5805264"/>
            <a:ext cx="5665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920 = 2 · 2 · 2 · 5 · 23</a:t>
            </a:r>
            <a:endParaRPr lang="ru-RU" sz="4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6" descr="https://ds03.infourok.ru/uploads/ex/0102/0004a869-82bdc61b/hello_html_3a333a7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077072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1412776"/>
            <a:ext cx="1441485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</a:rPr>
              <a:t>2484</a:t>
            </a:r>
            <a:endParaRPr lang="ru-RU" sz="4800" b="1" dirty="0">
              <a:latin typeface="Times New Roman" panose="02020603050405020304" pitchFamily="18" charset="0"/>
            </a:endParaRPr>
          </a:p>
          <a:p>
            <a:r>
              <a:rPr lang="ru-RU" sz="4800" b="1" dirty="0" smtClean="0">
                <a:latin typeface="Times New Roman" panose="02020603050405020304" pitchFamily="18" charset="0"/>
              </a:rPr>
              <a:t>1242</a:t>
            </a:r>
            <a:endParaRPr lang="ru-RU" sz="4800" b="1" dirty="0">
              <a:latin typeface="Times New Roman" panose="02020603050405020304" pitchFamily="18" charset="0"/>
            </a:endParaRPr>
          </a:p>
          <a:p>
            <a:r>
              <a:rPr lang="ru-RU" sz="4800" b="1" dirty="0">
                <a:latin typeface="Times New Roman" panose="02020603050405020304" pitchFamily="18" charset="0"/>
              </a:rPr>
              <a:t>  </a:t>
            </a:r>
            <a:r>
              <a:rPr lang="ru-RU" sz="4800" b="1" dirty="0" smtClean="0">
                <a:latin typeface="Times New Roman" panose="02020603050405020304" pitchFamily="18" charset="0"/>
              </a:rPr>
              <a:t>621</a:t>
            </a:r>
            <a:endParaRPr lang="ru-RU" sz="4800" b="1" dirty="0">
              <a:latin typeface="Times New Roman" panose="02020603050405020304" pitchFamily="18" charset="0"/>
            </a:endParaRPr>
          </a:p>
          <a:p>
            <a:r>
              <a:rPr lang="ru-RU" sz="4800" b="1" dirty="0">
                <a:latin typeface="Times New Roman" panose="02020603050405020304" pitchFamily="18" charset="0"/>
              </a:rPr>
              <a:t>  </a:t>
            </a:r>
            <a:r>
              <a:rPr lang="ru-RU" sz="4800" b="1" dirty="0" smtClean="0">
                <a:latin typeface="Times New Roman" panose="02020603050405020304" pitchFamily="18" charset="0"/>
              </a:rPr>
              <a:t>207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>
                <a:latin typeface="Times New Roman" panose="02020603050405020304" pitchFamily="18" charset="0"/>
              </a:rPr>
              <a:t>  </a:t>
            </a:r>
            <a:r>
              <a:rPr lang="ru-RU" sz="4800" b="1" dirty="0" smtClean="0">
                <a:latin typeface="Times New Roman" panose="02020603050405020304" pitchFamily="18" charset="0"/>
              </a:rPr>
              <a:t>69</a:t>
            </a:r>
            <a:endParaRPr lang="ru-RU" sz="4800" b="1" dirty="0" smtClean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23</a:t>
            </a:r>
            <a:endParaRPr lang="ru-RU" sz="4800" b="1" dirty="0" smtClean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2123728" y="1590571"/>
            <a:ext cx="0" cy="5085184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67744" y="1412776"/>
            <a:ext cx="800219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ru-RU" sz="4800" b="1" dirty="0">
                <a:latin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>
                <a:latin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>
                <a:latin typeface="Times New Roman" panose="02020603050405020304" pitchFamily="18" charset="0"/>
              </a:rPr>
              <a:t>3</a:t>
            </a:r>
            <a:endParaRPr lang="ru-RU" sz="4800" b="1" dirty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3</a:t>
            </a:r>
            <a:endParaRPr lang="ru-RU" sz="4800" b="1" dirty="0" smtClean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3</a:t>
            </a:r>
            <a:endParaRPr lang="ru-RU" sz="4800" b="1" dirty="0" smtClean="0">
              <a:latin typeface="Times New Roman" panose="02020603050405020304" pitchFamily="18" charset="0"/>
            </a:endParaRPr>
          </a:p>
          <a:p>
            <a:pPr algn="r"/>
            <a:r>
              <a:rPr lang="ru-RU" sz="4800" b="1" dirty="0" smtClean="0">
                <a:latin typeface="Times New Roman" panose="02020603050405020304" pitchFamily="18" charset="0"/>
              </a:rPr>
              <a:t>23</a:t>
            </a:r>
            <a:endParaRPr lang="ru-RU" sz="4800" b="1" dirty="0">
              <a:latin typeface="Times New Roman" panose="02020603050405020304" pitchFamily="18" charset="0"/>
            </a:endParaRPr>
          </a:p>
          <a:p>
            <a:endParaRPr lang="ru-RU" sz="4800" b="1" dirty="0">
              <a:latin typeface="Times New Roman" panose="02020603050405020304" pitchFamily="18" charset="0"/>
            </a:endParaRPr>
          </a:p>
        </p:txBody>
      </p:sp>
      <p:grpSp>
        <p:nvGrpSpPr>
          <p:cNvPr id="10" name="Группа 42"/>
          <p:cNvGrpSpPr/>
          <p:nvPr/>
        </p:nvGrpSpPr>
        <p:grpSpPr>
          <a:xfrm>
            <a:off x="251520" y="188640"/>
            <a:ext cx="4968552" cy="1224136"/>
            <a:chOff x="395536" y="2924943"/>
            <a:chExt cx="2952328" cy="648073"/>
          </a:xfrm>
        </p:grpSpPr>
        <p:pic>
          <p:nvPicPr>
            <p:cNvPr id="11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918332" y="2996953"/>
              <a:ext cx="1970123" cy="4399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A50021"/>
                  </a:solidFill>
                  <a:latin typeface="Times New Roman" panose="02020603050405020304" pitchFamily="18" charset="0"/>
                </a:rPr>
                <a:t>Разложить на простые</a:t>
              </a:r>
              <a:endParaRPr lang="ru-RU" sz="2400" b="1" i="1" dirty="0" smtClean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i="1" dirty="0" smtClean="0">
                  <a:solidFill>
                    <a:srgbClr val="A50021"/>
                  </a:solidFill>
                  <a:latin typeface="Times New Roman" panose="02020603050405020304" pitchFamily="18" charset="0"/>
                </a:rPr>
                <a:t>множители</a:t>
              </a:r>
              <a:endParaRPr lang="ru-RU" sz="4800" b="1" i="1" dirty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3" name="Picture 2" descr="&amp;Rcy;&amp;iecy;&amp;pcy;&amp;kcy;&amp;acy;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5568" y="0"/>
            <a:ext cx="3888432" cy="47435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50152" y="5877272"/>
            <a:ext cx="6793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2484 = 2 · 2 · 3 · 3 · 3 · 23</a:t>
            </a:r>
            <a:endParaRPr lang="ru-RU" sz="4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6" descr="https://ds03.infourok.ru/uploads/ex/0102/0004a869-82bdc61b/hello_html_3a333a7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077072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clipartlibrary.tk/clipart/resource/2016/01/18/funny-dragons-dragon-cartoon-images-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59624" y="0"/>
            <a:ext cx="3384376" cy="2924944"/>
          </a:xfrm>
          <a:prstGeom prst="rect">
            <a:avLst/>
          </a:prstGeom>
          <a:noFill/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611560" y="548680"/>
            <a:ext cx="41036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НОД (36,48)=</a:t>
            </a:r>
            <a:endParaRPr lang="ru-RU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4859710" y="404218"/>
            <a:ext cx="546100" cy="76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56022" y="1363068"/>
            <a:ext cx="793750" cy="3751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anose="02020603050405020304" pitchFamily="18" charset="0"/>
              </a:rPr>
              <a:t>36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18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  9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  3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  1</a:t>
            </a:r>
            <a:endParaRPr lang="ru-RU" sz="4800" b="1">
              <a:latin typeface="Times New Roman" panose="02020603050405020304" pitchFamily="18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908547" y="1340843"/>
            <a:ext cx="0" cy="403225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195885" y="1340843"/>
            <a:ext cx="488950" cy="3751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anose="02020603050405020304" pitchFamily="18" charset="0"/>
              </a:rPr>
              <a:t>2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2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3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3</a:t>
            </a:r>
            <a:endParaRPr lang="ru-RU" sz="4800" b="1">
              <a:latin typeface="Times New Roman" panose="02020603050405020304" pitchFamily="18" charset="0"/>
            </a:endParaRPr>
          </a:p>
          <a:p>
            <a:endParaRPr lang="ru-RU" sz="4800" b="1">
              <a:latin typeface="Times New Roman" panose="02020603050405020304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140572" y="1363068"/>
            <a:ext cx="793750" cy="4483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anose="02020603050405020304" pitchFamily="18" charset="0"/>
              </a:rPr>
              <a:t>48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24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12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  6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  3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  1</a:t>
            </a:r>
            <a:endParaRPr lang="ru-RU" sz="4800" b="1">
              <a:latin typeface="Times New Roman" panose="02020603050405020304" pitchFamily="18" charset="0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5293097" y="1340843"/>
            <a:ext cx="0" cy="45354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580435" y="1340843"/>
            <a:ext cx="488950" cy="4483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anose="02020603050405020304" pitchFamily="18" charset="0"/>
              </a:rPr>
              <a:t>2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2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2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2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3</a:t>
            </a:r>
            <a:endParaRPr lang="ru-RU" sz="4800" b="1">
              <a:latin typeface="Times New Roman" panose="02020603050405020304" pitchFamily="18" charset="0"/>
            </a:endParaRPr>
          </a:p>
          <a:p>
            <a:endParaRPr lang="ru-RU" sz="4800" b="1">
              <a:latin typeface="Times New Roman" panose="02020603050405020304" pitchFamily="18" charset="0"/>
            </a:endParaRP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2267322" y="2133005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5651872" y="2133005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2267322" y="2852143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5651872" y="2852143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2267322" y="3572868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5651872" y="5012730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5507410" y="1340843"/>
            <a:ext cx="576262" cy="1008062"/>
          </a:xfrm>
          <a:prstGeom prst="ellipse">
            <a:avLst/>
          </a:prstGeom>
          <a:solidFill>
            <a:srgbClr val="33CCCC">
              <a:alpha val="25999"/>
            </a:srgbClr>
          </a:solidFill>
          <a:ln w="508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5507410" y="2059980"/>
            <a:ext cx="576262" cy="1008063"/>
          </a:xfrm>
          <a:prstGeom prst="ellipse">
            <a:avLst/>
          </a:prstGeom>
          <a:solidFill>
            <a:srgbClr val="33CCCC">
              <a:alpha val="25999"/>
            </a:srgbClr>
          </a:solidFill>
          <a:ln w="508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>
            <a:off x="5507410" y="4220568"/>
            <a:ext cx="576262" cy="1008062"/>
          </a:xfrm>
          <a:prstGeom prst="ellipse">
            <a:avLst/>
          </a:prstGeom>
          <a:solidFill>
            <a:srgbClr val="33CCCC">
              <a:alpha val="25999"/>
            </a:srgbClr>
          </a:solidFill>
          <a:ln w="508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65" name="WordArt 25"/>
          <p:cNvSpPr>
            <a:spLocks noChangeArrowheads="1" noChangeShapeType="1" noTextEdit="1"/>
          </p:cNvSpPr>
          <p:nvPr/>
        </p:nvSpPr>
        <p:spPr bwMode="auto">
          <a:xfrm>
            <a:off x="395288" y="5949950"/>
            <a:ext cx="39608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НОД (36,48)=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4572000" y="5734050"/>
            <a:ext cx="2803525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2 </a:t>
            </a:r>
            <a:r>
              <a:rPr 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3 =</a:t>
            </a:r>
            <a:endParaRPr lang="ru-RU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7308850" y="5734050"/>
            <a:ext cx="8699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6948264" y="1700808"/>
            <a:ext cx="129614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НОД</a:t>
            </a:r>
            <a:endParaRPr lang="ru-RU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Picture 26" descr="https://ds03.infourok.ru/uploads/ex/0102/0004a869-82bdc61b/hello_html_3a333a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077072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5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5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5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5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5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5" grpId="0"/>
      <p:bldP spid="35847" grpId="0" animBg="1"/>
      <p:bldP spid="35853" grpId="0" animBg="1"/>
      <p:bldP spid="35856" grpId="0" animBg="1"/>
      <p:bldP spid="35857" grpId="0" animBg="1"/>
      <p:bldP spid="35858" grpId="0" animBg="1"/>
      <p:bldP spid="35859" grpId="0" animBg="1"/>
      <p:bldP spid="35860" grpId="0" animBg="1"/>
      <p:bldP spid="35861" grpId="0" animBg="1"/>
      <p:bldP spid="35862" grpId="0" animBg="1"/>
      <p:bldP spid="35863" grpId="0" animBg="1"/>
      <p:bldP spid="35864" grpId="0" animBg="1"/>
      <p:bldP spid="35865" grpId="0" animBg="1"/>
      <p:bldP spid="35867" grpId="0"/>
      <p:bldP spid="358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WordArt 6"/>
          <p:cNvSpPr>
            <a:spLocks noChangeArrowheads="1" noChangeShapeType="1" noTextEdit="1"/>
          </p:cNvSpPr>
          <p:nvPr/>
        </p:nvSpPr>
        <p:spPr bwMode="auto">
          <a:xfrm>
            <a:off x="899592" y="764704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НОД (7, 21) =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899592" y="1917229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НОД (25, 9) =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899592" y="3068166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НОД (8, 12) =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993" name="WordArt 9"/>
          <p:cNvSpPr>
            <a:spLocks noChangeArrowheads="1" noChangeShapeType="1" noTextEdit="1"/>
          </p:cNvSpPr>
          <p:nvPr/>
        </p:nvSpPr>
        <p:spPr bwMode="auto">
          <a:xfrm>
            <a:off x="899592" y="4292129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НОД (15, 40)=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899592" y="5444654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НОД (7, 11)=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220767" y="475779"/>
            <a:ext cx="5270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292205" y="1628304"/>
            <a:ext cx="5270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220767" y="2780829"/>
            <a:ext cx="5270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220767" y="4004791"/>
            <a:ext cx="5270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220767" y="5157316"/>
            <a:ext cx="5270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0" name="Oval 16"/>
          <p:cNvSpPr>
            <a:spLocks noChangeArrowheads="1"/>
          </p:cNvSpPr>
          <p:nvPr/>
        </p:nvSpPr>
        <p:spPr bwMode="auto">
          <a:xfrm>
            <a:off x="5220767" y="1485429"/>
            <a:ext cx="647700" cy="1223962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1" name="Oval 17"/>
          <p:cNvSpPr>
            <a:spLocks noChangeArrowheads="1"/>
          </p:cNvSpPr>
          <p:nvPr/>
        </p:nvSpPr>
        <p:spPr bwMode="auto">
          <a:xfrm>
            <a:off x="5147742" y="5012854"/>
            <a:ext cx="647700" cy="1223962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2628380" y="2636366"/>
            <a:ext cx="18002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2771255" y="6165379"/>
            <a:ext cx="1800225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8" name="Picture 2" descr="http://clipartlibrary.tk/clipart/resource/2016/01/18/funny-dragons-dragon-cartoon-images-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59624" y="0"/>
            <a:ext cx="3384376" cy="2924944"/>
          </a:xfrm>
          <a:prstGeom prst="rect">
            <a:avLst/>
          </a:prstGeom>
          <a:noFill/>
        </p:spPr>
      </p:pic>
      <p:sp>
        <p:nvSpPr>
          <p:cNvPr id="19" name="WordArt 4"/>
          <p:cNvSpPr>
            <a:spLocks noChangeArrowheads="1" noChangeShapeType="1" noTextEdit="1"/>
          </p:cNvSpPr>
          <p:nvPr/>
        </p:nvSpPr>
        <p:spPr bwMode="auto">
          <a:xfrm>
            <a:off x="6948264" y="1700808"/>
            <a:ext cx="129614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НОД</a:t>
            </a:r>
            <a:endParaRPr lang="ru-RU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Picture 26" descr="https://ds03.infourok.ru/uploads/ex/0102/0004a869-82bdc61b/hello_html_3a333a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077072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1991" grpId="0" animBg="1"/>
      <p:bldP spid="41992" grpId="0" animBg="1"/>
      <p:bldP spid="41993" grpId="0" animBg="1"/>
      <p:bldP spid="41994" grpId="0" animBg="1"/>
      <p:bldP spid="41995" grpId="0"/>
      <p:bldP spid="41996" grpId="0"/>
      <p:bldP spid="41997" grpId="0"/>
      <p:bldP spid="41998" grpId="0"/>
      <p:bldP spid="41999" grpId="0"/>
      <p:bldP spid="42000" grpId="0" animBg="1"/>
      <p:bldP spid="42001" grpId="0" animBg="1"/>
      <p:bldP spid="42002" grpId="0" animBg="1"/>
      <p:bldP spid="420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clipartlibrary.tk/clipart/resource/2016/01/18/funny-dragons-dragon-cartoon-images-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59624" y="0"/>
            <a:ext cx="3384376" cy="2924944"/>
          </a:xfrm>
          <a:prstGeom prst="rect">
            <a:avLst/>
          </a:prstGeom>
          <a:noFill/>
        </p:spPr>
      </p:pic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6876256" y="1700808"/>
            <a:ext cx="1368152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НОК</a:t>
            </a:r>
            <a:endParaRPr lang="ru-RU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323528" y="476672"/>
            <a:ext cx="41036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НОК (60,75) =</a:t>
            </a:r>
            <a:endParaRPr lang="ru-RU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67990" y="1291060"/>
            <a:ext cx="793750" cy="3751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anose="02020603050405020304" pitchFamily="18" charset="0"/>
              </a:rPr>
              <a:t>60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30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15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  5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  1</a:t>
            </a:r>
            <a:endParaRPr lang="ru-RU" sz="4800" b="1">
              <a:latin typeface="Times New Roman" panose="02020603050405020304" pitchFamily="18" charset="0"/>
            </a:endParaRPr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 flipH="1">
            <a:off x="1618928" y="1268835"/>
            <a:ext cx="1587" cy="37433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907853" y="1268835"/>
            <a:ext cx="488950" cy="37512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anose="02020603050405020304" pitchFamily="18" charset="0"/>
              </a:rPr>
              <a:t>2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2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3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5</a:t>
            </a:r>
            <a:endParaRPr lang="ru-RU" sz="4800" b="1">
              <a:latin typeface="Times New Roman" panose="02020603050405020304" pitchFamily="18" charset="0"/>
            </a:endParaRPr>
          </a:p>
          <a:p>
            <a:endParaRPr lang="ru-RU" sz="4800" b="1">
              <a:latin typeface="Times New Roman" panose="02020603050405020304" pitchFamily="18" charset="0"/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852540" y="1291060"/>
            <a:ext cx="793750" cy="301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anose="02020603050405020304" pitchFamily="18" charset="0"/>
              </a:rPr>
              <a:t>75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25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  5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  1</a:t>
            </a:r>
            <a:endParaRPr lang="ru-RU" sz="4800" b="1">
              <a:latin typeface="Times New Roman" panose="02020603050405020304" pitchFamily="18" charset="0"/>
            </a:endParaRPr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>
            <a:off x="5003478" y="1268835"/>
            <a:ext cx="1587" cy="352742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5292403" y="1268835"/>
            <a:ext cx="488950" cy="22875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anose="02020603050405020304" pitchFamily="18" charset="0"/>
              </a:rPr>
              <a:t>3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5</a:t>
            </a:r>
            <a:endParaRPr lang="ru-RU" sz="4800" b="1">
              <a:latin typeface="Times New Roman" panose="02020603050405020304" pitchFamily="18" charset="0"/>
            </a:endParaRPr>
          </a:p>
          <a:p>
            <a:r>
              <a:rPr lang="ru-RU" sz="4800" b="1">
                <a:latin typeface="Times New Roman" panose="02020603050405020304" pitchFamily="18" charset="0"/>
              </a:rPr>
              <a:t>5</a:t>
            </a:r>
            <a:endParaRPr lang="ru-RU" sz="4800" b="1">
              <a:latin typeface="Times New Roman" panose="02020603050405020304" pitchFamily="18" charset="0"/>
            </a:endParaRPr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5363840" y="2060997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1979290" y="4219997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1979290" y="3500860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5363840" y="2708697"/>
            <a:ext cx="28892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4" name="WordArt 22"/>
          <p:cNvSpPr>
            <a:spLocks noChangeArrowheads="1" noChangeShapeType="1" noTextEdit="1"/>
          </p:cNvSpPr>
          <p:nvPr/>
        </p:nvSpPr>
        <p:spPr bwMode="auto">
          <a:xfrm>
            <a:off x="395288" y="5373688"/>
            <a:ext cx="39608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НОК (60,75) =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4535" name="Text Box 23"/>
          <p:cNvSpPr txBox="1">
            <a:spLocks noChangeArrowheads="1"/>
          </p:cNvSpPr>
          <p:nvPr/>
        </p:nvSpPr>
        <p:spPr bwMode="auto">
          <a:xfrm>
            <a:off x="4572000" y="5157788"/>
            <a:ext cx="30988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chemeClr val="accent2"/>
                </a:solidFill>
                <a:latin typeface="Times New Roman" panose="02020603050405020304" pitchFamily="18" charset="0"/>
              </a:rPr>
              <a:t>2 </a:t>
            </a:r>
            <a:r>
              <a:rPr 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5400" b="1">
                <a:solidFill>
                  <a:schemeClr val="accent2"/>
                </a:solidFill>
                <a:latin typeface="Times New Roman" panose="02020603050405020304" pitchFamily="18" charset="0"/>
              </a:rPr>
              <a:t> 3 </a:t>
            </a:r>
            <a:r>
              <a:rPr 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5400" b="1">
                <a:solidFill>
                  <a:schemeClr val="accent2"/>
                </a:solidFill>
                <a:latin typeface="Times New Roman" panose="02020603050405020304" pitchFamily="18" charset="0"/>
              </a:rPr>
              <a:t> 5</a:t>
            </a:r>
            <a:endParaRPr lang="ru-RU" sz="5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5651500" y="5943600"/>
            <a:ext cx="317500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300 (см)</a:t>
            </a:r>
            <a:endParaRPr lang="ru-RU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37" name="Line 25"/>
          <p:cNvSpPr>
            <a:spLocks noChangeShapeType="1"/>
          </p:cNvSpPr>
          <p:nvPr/>
        </p:nvSpPr>
        <p:spPr bwMode="auto">
          <a:xfrm flipH="1">
            <a:off x="5292403" y="1340272"/>
            <a:ext cx="503237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8" name="Line 26"/>
          <p:cNvSpPr>
            <a:spLocks noChangeShapeType="1"/>
          </p:cNvSpPr>
          <p:nvPr/>
        </p:nvSpPr>
        <p:spPr bwMode="auto">
          <a:xfrm flipH="1">
            <a:off x="5292403" y="2060997"/>
            <a:ext cx="503237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7740650" y="5157788"/>
            <a:ext cx="869950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5400" b="1">
                <a:solidFill>
                  <a:schemeClr val="accent2"/>
                </a:solidFill>
                <a:latin typeface="Times New Roman" panose="02020603050405020304" pitchFamily="18" charset="0"/>
              </a:rPr>
              <a:t> 5</a:t>
            </a:r>
            <a:endParaRPr lang="ru-RU" sz="54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40" name="Oval 28"/>
          <p:cNvSpPr>
            <a:spLocks noChangeArrowheads="1"/>
          </p:cNvSpPr>
          <p:nvPr/>
        </p:nvSpPr>
        <p:spPr bwMode="auto">
          <a:xfrm>
            <a:off x="5147940" y="2851572"/>
            <a:ext cx="792163" cy="720725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41" name="Freeform 29"/>
          <p:cNvSpPr/>
          <p:nvPr/>
        </p:nvSpPr>
        <p:spPr bwMode="auto">
          <a:xfrm>
            <a:off x="5717853" y="3372272"/>
            <a:ext cx="2454547" cy="185692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0" y="1065"/>
              </a:cxn>
            </a:cxnLst>
            <a:rect l="0" t="0" r="r" b="b"/>
            <a:pathLst>
              <a:path w="750" h="1065">
                <a:moveTo>
                  <a:pt x="0" y="0"/>
                </a:moveTo>
                <a:lnTo>
                  <a:pt x="750" y="1065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5" name="Picture 26" descr="https://ds03.infourok.ru/uploads/ex/0102/0004a869-82bdc61b/hello_html_3a333a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140968"/>
            <a:ext cx="1188640" cy="1642701"/>
          </a:xfrm>
          <a:prstGeom prst="rect">
            <a:avLst/>
          </a:prstGeom>
          <a:noFill/>
        </p:spPr>
      </p:pic>
      <p:sp>
        <p:nvSpPr>
          <p:cNvPr id="26" name="WordArt 5"/>
          <p:cNvSpPr>
            <a:spLocks noChangeArrowheads="1" noChangeShapeType="1" noTextEdit="1"/>
          </p:cNvSpPr>
          <p:nvPr/>
        </p:nvSpPr>
        <p:spPr bwMode="auto">
          <a:xfrm>
            <a:off x="4572000" y="260648"/>
            <a:ext cx="546100" cy="76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4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4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4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4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4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4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4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4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64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4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10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64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9" grpId="0" animBg="1"/>
      <p:bldP spid="64522" grpId="0" animBg="1"/>
      <p:bldP spid="64526" grpId="0" animBg="1"/>
      <p:bldP spid="64528" grpId="0" animBg="1"/>
      <p:bldP spid="64529" grpId="0" animBg="1"/>
      <p:bldP spid="64530" grpId="0" animBg="1"/>
      <p:bldP spid="64534" grpId="0" animBg="1"/>
      <p:bldP spid="64535" grpId="0"/>
      <p:bldP spid="64536" grpId="0"/>
      <p:bldP spid="64537" grpId="0" animBg="1"/>
      <p:bldP spid="64538" grpId="0" animBg="1"/>
      <p:bldP spid="64539" grpId="0"/>
      <p:bldP spid="64540" grpId="0" animBg="1"/>
      <p:bldP spid="64541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clipartlibrary.tk/clipart/resource/2016/01/18/funny-dragons-dragon-cartoon-images-2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759624" y="0"/>
            <a:ext cx="3384376" cy="2924944"/>
          </a:xfrm>
          <a:prstGeom prst="rect">
            <a:avLst/>
          </a:prstGeom>
          <a:noFill/>
        </p:spPr>
      </p:pic>
      <p:sp>
        <p:nvSpPr>
          <p:cNvPr id="23" name="WordArt 4"/>
          <p:cNvSpPr>
            <a:spLocks noChangeArrowheads="1" noChangeShapeType="1" noTextEdit="1"/>
          </p:cNvSpPr>
          <p:nvPr/>
        </p:nvSpPr>
        <p:spPr bwMode="auto">
          <a:xfrm>
            <a:off x="6876256" y="1700808"/>
            <a:ext cx="1368152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НОК</a:t>
            </a:r>
            <a:endParaRPr lang="ru-RU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C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53" name="WordArt 21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НОК (72, 99) =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54" name="WordArt 22"/>
          <p:cNvSpPr>
            <a:spLocks noChangeArrowheads="1" noChangeShapeType="1" noTextEdit="1"/>
          </p:cNvSpPr>
          <p:nvPr/>
        </p:nvSpPr>
        <p:spPr bwMode="auto">
          <a:xfrm>
            <a:off x="4787900" y="260350"/>
            <a:ext cx="546100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55" name="WordArt 23"/>
          <p:cNvSpPr>
            <a:spLocks noChangeArrowheads="1" noChangeShapeType="1" noTextEdit="1"/>
          </p:cNvSpPr>
          <p:nvPr/>
        </p:nvSpPr>
        <p:spPr bwMode="auto">
          <a:xfrm>
            <a:off x="468313" y="1268413"/>
            <a:ext cx="6492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72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56" name="WordArt 24"/>
          <p:cNvSpPr>
            <a:spLocks noChangeArrowheads="1" noChangeShapeType="1" noTextEdit="1"/>
          </p:cNvSpPr>
          <p:nvPr/>
        </p:nvSpPr>
        <p:spPr bwMode="auto">
          <a:xfrm>
            <a:off x="468313" y="1987550"/>
            <a:ext cx="64928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99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1331913" y="1195388"/>
            <a:ext cx="3716337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latin typeface="Times New Roman" panose="02020603050405020304" pitchFamily="18" charset="0"/>
              </a:rPr>
              <a:t>= 2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4400" b="1">
                <a:latin typeface="Times New Roman" panose="02020603050405020304" pitchFamily="18" charset="0"/>
              </a:rPr>
              <a:t>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>
                <a:latin typeface="Times New Roman" panose="02020603050405020304" pitchFamily="18" charset="0"/>
              </a:rPr>
              <a:t>3</a:t>
            </a:r>
            <a:endParaRPr lang="ru-RU" sz="36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1331913" y="1916113"/>
            <a:ext cx="2598737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</a:rPr>
              <a:t>= 3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</a:rPr>
              <a:t>3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9" name="WordArt 27"/>
          <p:cNvSpPr>
            <a:spLocks noChangeArrowheads="1" noChangeShapeType="1" noTextEdit="1"/>
          </p:cNvSpPr>
          <p:nvPr/>
        </p:nvSpPr>
        <p:spPr bwMode="auto">
          <a:xfrm>
            <a:off x="468313" y="2852738"/>
            <a:ext cx="41036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НОК (72, 99) =</a:t>
            </a:r>
            <a:endParaRPr lang="ru-RU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4572000" y="2708275"/>
            <a:ext cx="283845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</a:rPr>
              <a:t>99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7369175" y="2636838"/>
            <a:ext cx="1774825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792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2" name="WordArt 30"/>
          <p:cNvSpPr>
            <a:spLocks noChangeArrowheads="1" noChangeShapeType="1" noTextEdit="1"/>
          </p:cNvSpPr>
          <p:nvPr/>
        </p:nvSpPr>
        <p:spPr bwMode="auto">
          <a:xfrm>
            <a:off x="468313" y="3711575"/>
            <a:ext cx="45354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НОК (210,350) =</a:t>
            </a:r>
            <a:endParaRPr lang="ru-RU" sz="3600" b="1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63" name="WordArt 31"/>
          <p:cNvSpPr>
            <a:spLocks noChangeArrowheads="1" noChangeShapeType="1" noTextEdit="1"/>
          </p:cNvSpPr>
          <p:nvPr/>
        </p:nvSpPr>
        <p:spPr bwMode="auto">
          <a:xfrm>
            <a:off x="5219700" y="3573463"/>
            <a:ext cx="546100" cy="766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?</a:t>
            </a:r>
            <a:endParaRPr lang="ru-RU" sz="3600" b="1" kern="1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64" name="WordArt 32"/>
          <p:cNvSpPr>
            <a:spLocks noChangeArrowheads="1" noChangeShapeType="1" noTextEdit="1"/>
          </p:cNvSpPr>
          <p:nvPr/>
        </p:nvSpPr>
        <p:spPr bwMode="auto">
          <a:xfrm>
            <a:off x="396875" y="4575175"/>
            <a:ext cx="1006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210</a:t>
            </a:r>
            <a:endParaRPr lang="ru-RU" sz="3600" b="1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65" name="WordArt 33"/>
          <p:cNvSpPr>
            <a:spLocks noChangeArrowheads="1" noChangeShapeType="1" noTextEdit="1"/>
          </p:cNvSpPr>
          <p:nvPr/>
        </p:nvSpPr>
        <p:spPr bwMode="auto">
          <a:xfrm>
            <a:off x="396875" y="5294313"/>
            <a:ext cx="10064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350</a:t>
            </a:r>
            <a:endParaRPr lang="ru-RU" sz="3600" b="1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1476375" y="4508500"/>
            <a:ext cx="3017838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</a:rPr>
              <a:t>= 2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</a:rPr>
              <a:t>3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1476375" y="5229225"/>
            <a:ext cx="3017838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latin typeface="Times New Roman" panose="02020603050405020304" pitchFamily="18" charset="0"/>
              </a:rPr>
              <a:t>= 2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>
                <a:latin typeface="Times New Roman" panose="02020603050405020304" pitchFamily="18" charset="0"/>
              </a:rPr>
              <a:t>5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6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8" name="WordArt 36"/>
          <p:cNvSpPr>
            <a:spLocks noChangeArrowheads="1" noChangeShapeType="1" noTextEdit="1"/>
          </p:cNvSpPr>
          <p:nvPr/>
        </p:nvSpPr>
        <p:spPr bwMode="auto">
          <a:xfrm>
            <a:off x="396875" y="6159500"/>
            <a:ext cx="41036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FF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НОК (45,180) =</a:t>
            </a:r>
            <a:endParaRPr lang="ru-RU" sz="3600" b="1" kern="10">
              <a:ln w="19050">
                <a:solidFill>
                  <a:srgbClr val="00FF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6300788" y="5943600"/>
            <a:ext cx="2117725" cy="914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1050</a:t>
            </a:r>
            <a:endParaRPr lang="ru-RU" sz="5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73" name="Text Box 41"/>
          <p:cNvSpPr txBox="1">
            <a:spLocks noChangeArrowheads="1"/>
          </p:cNvSpPr>
          <p:nvPr/>
        </p:nvSpPr>
        <p:spPr bwMode="auto">
          <a:xfrm>
            <a:off x="4572000" y="5949950"/>
            <a:ext cx="1720850" cy="762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latin typeface="Times New Roman" panose="02020603050405020304" pitchFamily="18" charset="0"/>
              </a:rPr>
              <a:t>350 </a:t>
            </a:r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4" name="Oval 42"/>
          <p:cNvSpPr>
            <a:spLocks noChangeArrowheads="1"/>
          </p:cNvSpPr>
          <p:nvPr/>
        </p:nvSpPr>
        <p:spPr bwMode="auto">
          <a:xfrm>
            <a:off x="2555875" y="4437063"/>
            <a:ext cx="647700" cy="8651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Oval 42"/>
          <p:cNvSpPr>
            <a:spLocks noChangeArrowheads="1"/>
          </p:cNvSpPr>
          <p:nvPr/>
        </p:nvSpPr>
        <p:spPr bwMode="auto">
          <a:xfrm>
            <a:off x="1691680" y="1124744"/>
            <a:ext cx="2088232" cy="93719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Picture 26" descr="https://ds03.infourok.ru/uploads/ex/0102/0004a869-82bdc61b/hello_html_3a333a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077072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 animBg="1"/>
      <p:bldP spid="18454" grpId="0" animBg="1"/>
      <p:bldP spid="18455" grpId="0" animBg="1"/>
      <p:bldP spid="18456" grpId="0" animBg="1"/>
      <p:bldP spid="18457" grpId="0"/>
      <p:bldP spid="18458" grpId="0"/>
      <p:bldP spid="18459" grpId="0" animBg="1"/>
      <p:bldP spid="18460" grpId="0"/>
      <p:bldP spid="18461" grpId="0"/>
      <p:bldP spid="18462" grpId="0" animBg="1"/>
      <p:bldP spid="18463" grpId="0" animBg="1"/>
      <p:bldP spid="18464" grpId="0" animBg="1"/>
      <p:bldP spid="18465" grpId="0" animBg="1"/>
      <p:bldP spid="18466" grpId="0"/>
      <p:bldP spid="18467" grpId="0"/>
      <p:bldP spid="18468" grpId="0" animBg="1"/>
      <p:bldP spid="18469" grpId="0"/>
      <p:bldP spid="18473" grpId="0"/>
      <p:bldP spid="18474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kazkidetskie.ru/wp-content/uploads/2017/05/por4.pn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32856"/>
            <a:ext cx="9144000" cy="3300717"/>
          </a:xfrm>
          <a:prstGeom prst="rect">
            <a:avLst/>
          </a:prstGeom>
          <a:noFill/>
        </p:spPr>
      </p:pic>
      <p:pic>
        <p:nvPicPr>
          <p:cNvPr id="4" name="Picture 2" descr="http://igramiks.ru/upload/medialibrary/3e5/3e5ff1c84b6ab792f29c6d32f863ef5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627784" y="4077072"/>
            <a:ext cx="4001074" cy="2438183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flipH="1">
            <a:off x="323528" y="188640"/>
            <a:ext cx="2664296" cy="1728192"/>
          </a:xfrm>
          <a:prstGeom prst="cloudCallout">
            <a:avLst>
              <a:gd name="adj1" fmla="val -3230"/>
              <a:gd name="adj2" fmla="val 72063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sz="60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203848" y="188640"/>
            <a:ext cx="2664296" cy="1800200"/>
          </a:xfrm>
          <a:prstGeom prst="cloudCallout">
            <a:avLst>
              <a:gd name="adj1" fmla="val -2090"/>
              <a:gd name="adj2" fmla="val 724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6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flipH="1">
            <a:off x="6228184" y="260648"/>
            <a:ext cx="2592288" cy="1656184"/>
          </a:xfrm>
          <a:prstGeom prst="cloudCallout">
            <a:avLst>
              <a:gd name="adj1" fmla="val -15679"/>
              <a:gd name="adj2" fmla="val 8359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66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6000" b="1" dirty="0">
              <a:solidFill>
                <a:srgbClr val="66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5229200"/>
            <a:ext cx="2509931" cy="12858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5229200"/>
            <a:ext cx="2509931" cy="128588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  <a:endParaRPr lang="ru-RU" sz="6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5157192"/>
            <a:ext cx="2508150" cy="128587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4208" y="5229200"/>
            <a:ext cx="2509931" cy="12858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44208" y="5229200"/>
            <a:ext cx="2509931" cy="1285884"/>
          </a:xfrm>
          <a:prstGeom prst="roundRect">
            <a:avLst/>
          </a:prstGeom>
          <a:solidFill>
            <a:srgbClr val="E7880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НОК</a:t>
            </a:r>
            <a:endParaRPr lang="ru-RU" sz="6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72200" y="5229200"/>
            <a:ext cx="2508150" cy="1285875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Picture 26" descr="https://ds03.infourok.ru/uploads/ex/0102/0004a869-82bdc61b/hello_html_3a333a7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gramiks.ru/upload/medialibrary/3e5/3e5ff1c84b6ab792f29c6d32f863ef5d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2915816" y="0"/>
            <a:ext cx="3301104" cy="177281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70080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ИСТИНА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700808"/>
            <a:ext cx="8575037" cy="64807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делитель числа 14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70080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242088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ИСТИНА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420888"/>
            <a:ext cx="8575037" cy="648077"/>
          </a:xfrm>
          <a:prstGeom prst="roundRect">
            <a:avLst/>
          </a:prstGeom>
          <a:solidFill>
            <a:srgbClr val="00C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кратное 3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42088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14096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верно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3140968"/>
            <a:ext cx="8575037" cy="648077"/>
          </a:xfrm>
          <a:prstGeom prst="roundRect">
            <a:avLst/>
          </a:prstGeom>
          <a:solidFill>
            <a:srgbClr val="FF66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кратное 6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314096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528" y="386104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ИСТИНА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3528" y="3861048"/>
            <a:ext cx="8575037" cy="6480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– кратное 5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386104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458112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ИСТИНА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4581128"/>
            <a:ext cx="8575037" cy="648077"/>
          </a:xfrm>
          <a:prstGeom prst="roundRect">
            <a:avLst/>
          </a:prstGeom>
          <a:solidFill>
            <a:srgbClr val="577EF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число имеет делитель 1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458112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530120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ИСТИНА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301208"/>
            <a:ext cx="8575037" cy="648077"/>
          </a:xfrm>
          <a:prstGeom prst="roundRect">
            <a:avLst/>
          </a:prstGeom>
          <a:solidFill>
            <a:srgbClr val="FF4B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(2; 3) = 1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530120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6021287"/>
            <a:ext cx="8575037" cy="6480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НОК (2; 3) = 6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6021288"/>
            <a:ext cx="8575037" cy="648077"/>
          </a:xfrm>
          <a:prstGeom prst="roundRect">
            <a:avLst/>
          </a:prstGeom>
          <a:solidFill>
            <a:srgbClr val="73AC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НОК (2; 3) = 12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3528" y="6021288"/>
            <a:ext cx="8568952" cy="648072"/>
          </a:xfrm>
          <a:prstGeom prst="roundRect">
            <a:avLst/>
          </a:prstGeom>
          <a:solidFill>
            <a:srgbClr val="FF0000">
              <a:alpha val="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6" name="Picture 26" descr="https://ds03.infourok.ru/uploads/ex/0102/0004a869-82bdc61b/hello_html_3a333a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88640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Picture 13" descr="http://lh4.googleusercontent.com/-OzpDmA_RyRg/AAAAAAAAAAI/AAAAAAAAAII/h4pMcf2bqMU/s512-c/photo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1" y="1"/>
            <a:ext cx="6857999" cy="6858000"/>
          </a:xfrm>
          <a:prstGeom prst="rect">
            <a:avLst/>
          </a:prstGeom>
          <a:noFill/>
        </p:spPr>
      </p:pic>
      <p:pic>
        <p:nvPicPr>
          <p:cNvPr id="7" name="Picture 5" descr="http://img-fotki.yandex.ru/get/9797/16969765.1c9/0_8940a_2d8486df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427984" y="2420888"/>
            <a:ext cx="2101655" cy="4559771"/>
          </a:xfrm>
          <a:prstGeom prst="rect">
            <a:avLst/>
          </a:prstGeom>
          <a:noFill/>
        </p:spPr>
      </p:pic>
      <p:pic>
        <p:nvPicPr>
          <p:cNvPr id="18441" name="Picture 9" descr="http://images.clipartbro.com/321/free-to-use-amp-amp-public-domain-queen-clip-art-3219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372200" y="2538146"/>
            <a:ext cx="2558556" cy="4319854"/>
          </a:xfrm>
          <a:prstGeom prst="rect">
            <a:avLst/>
          </a:prstGeom>
          <a:noFill/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7452320" y="6237312"/>
            <a:ext cx="1584077" cy="4992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НОК</a:t>
            </a:r>
            <a:endParaRPr lang="ru-RU" sz="3600" b="1" kern="10" dirty="0">
              <a:ln w="19050">
                <a:solidFill>
                  <a:srgbClr val="99CCFF"/>
                </a:solidFill>
                <a:round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3779912" y="6214492"/>
            <a:ext cx="1656184" cy="643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99CCFF"/>
                  </a:solidFill>
                  <a:round/>
                </a:ln>
                <a:solidFill>
                  <a:srgbClr val="00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НОД</a:t>
            </a:r>
            <a:endParaRPr lang="ru-RU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067944" y="260648"/>
            <a:ext cx="4824536" cy="1723595"/>
            <a:chOff x="4067944" y="260648"/>
            <a:chExt cx="4824536" cy="1723595"/>
          </a:xfrm>
        </p:grpSpPr>
        <p:pic>
          <p:nvPicPr>
            <p:cNvPr id="18447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260648"/>
              <a:ext cx="4824536" cy="1723595"/>
            </a:xfrm>
            <a:prstGeom prst="rect">
              <a:avLst/>
            </a:prstGeom>
            <a:noFill/>
          </p:spPr>
        </p:pic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4860032" y="332656"/>
              <a:ext cx="3283976" cy="156966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48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Делимость</a:t>
              </a:r>
              <a:endPara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48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чисел</a:t>
              </a:r>
              <a:endPara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39938" name="Picture 2" descr="http://ic.pics.livejournal.com/bel_tutor/77817682/19764/19764_90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5993904"/>
            <a:ext cx="1092348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stihi.ru/pics/2016/02/17/8679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CF7FE"/>
              </a:clrFrom>
              <a:clrTo>
                <a:srgbClr val="FCF7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0"/>
            <a:ext cx="2651787" cy="1988840"/>
          </a:xfrm>
          <a:prstGeom prst="rect">
            <a:avLst/>
          </a:prstGeom>
          <a:noFill/>
        </p:spPr>
      </p:pic>
      <p:grpSp>
        <p:nvGrpSpPr>
          <p:cNvPr id="3" name="Группа 42"/>
          <p:cNvGrpSpPr/>
          <p:nvPr/>
        </p:nvGrpSpPr>
        <p:grpSpPr>
          <a:xfrm>
            <a:off x="251520" y="188640"/>
            <a:ext cx="4968552" cy="1224136"/>
            <a:chOff x="395536" y="2924943"/>
            <a:chExt cx="2952328" cy="648073"/>
          </a:xfrm>
        </p:grpSpPr>
        <p:pic>
          <p:nvPicPr>
            <p:cNvPr id="4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110811" y="2996954"/>
              <a:ext cx="1585166" cy="4399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A50021"/>
                  </a:solidFill>
                  <a:latin typeface="Times New Roman" panose="02020603050405020304" pitchFamily="18" charset="0"/>
                </a:rPr>
                <a:t>СОВЕРШЕННОЕ</a:t>
              </a:r>
              <a:endParaRPr lang="ru-RU" sz="2400" b="1" i="1" dirty="0" smtClean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2400" b="1" i="1" dirty="0" smtClean="0">
                  <a:solidFill>
                    <a:srgbClr val="A50021"/>
                  </a:solidFill>
                  <a:latin typeface="Times New Roman" panose="02020603050405020304" pitchFamily="18" charset="0"/>
                </a:rPr>
                <a:t>ЧИСЛО</a:t>
              </a:r>
              <a:endParaRPr lang="ru-RU" sz="4800" b="1" i="1" dirty="0">
                <a:solidFill>
                  <a:srgbClr val="A5002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395536" y="1772817"/>
            <a:ext cx="360040" cy="50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1.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WordArt 22"/>
          <p:cNvSpPr>
            <a:spLocks noChangeArrowheads="1" noChangeShapeType="1" noTextEdit="1"/>
          </p:cNvSpPr>
          <p:nvPr/>
        </p:nvSpPr>
        <p:spPr bwMode="auto">
          <a:xfrm>
            <a:off x="395536" y="2492896"/>
            <a:ext cx="360040" cy="50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2.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395536" y="3212976"/>
            <a:ext cx="360040" cy="50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3.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WordArt 22"/>
          <p:cNvSpPr>
            <a:spLocks noChangeArrowheads="1" noChangeShapeType="1" noTextEdit="1"/>
          </p:cNvSpPr>
          <p:nvPr/>
        </p:nvSpPr>
        <p:spPr bwMode="auto">
          <a:xfrm>
            <a:off x="395536" y="3861048"/>
            <a:ext cx="360040" cy="50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4.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WordArt 22"/>
          <p:cNvSpPr>
            <a:spLocks noChangeArrowheads="1" noChangeShapeType="1" noTextEdit="1"/>
          </p:cNvSpPr>
          <p:nvPr/>
        </p:nvSpPr>
        <p:spPr bwMode="auto">
          <a:xfrm>
            <a:off x="395536" y="4581128"/>
            <a:ext cx="360040" cy="50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5.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WordArt 22"/>
          <p:cNvSpPr>
            <a:spLocks noChangeArrowheads="1" noChangeShapeType="1" noTextEdit="1"/>
          </p:cNvSpPr>
          <p:nvPr/>
        </p:nvSpPr>
        <p:spPr bwMode="auto">
          <a:xfrm>
            <a:off x="395536" y="5301208"/>
            <a:ext cx="360040" cy="50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6.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WordArt 22"/>
          <p:cNvSpPr>
            <a:spLocks noChangeArrowheads="1" noChangeShapeType="1" noTextEdit="1"/>
          </p:cNvSpPr>
          <p:nvPr/>
        </p:nvSpPr>
        <p:spPr bwMode="auto">
          <a:xfrm>
            <a:off x="395536" y="6021288"/>
            <a:ext cx="360040" cy="504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7.</a:t>
            </a:r>
            <a:endParaRPr lang="ru-RU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043608" y="1556792"/>
            <a:ext cx="3964547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6 = 1 </a:t>
            </a:r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3 </a:t>
            </a:r>
            <a:endParaRPr lang="ru-RU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1043608" y="2276872"/>
            <a:ext cx="6830716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28 = 1 </a:t>
            </a:r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5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4 + 7 + 14 </a:t>
            </a:r>
            <a:endParaRPr lang="ru-RU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1043608" y="2996952"/>
            <a:ext cx="1223412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496</a:t>
            </a:r>
            <a:endParaRPr lang="ru-RU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1043608" y="3645024"/>
            <a:ext cx="1569660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8128</a:t>
            </a:r>
            <a:endParaRPr lang="ru-RU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1043608" y="4365104"/>
            <a:ext cx="3300904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33 550 336</a:t>
            </a:r>
            <a:endParaRPr lang="ru-RU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1043608" y="5085184"/>
            <a:ext cx="4166525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8 589 869 056</a:t>
            </a:r>
            <a:endParaRPr lang="ru-RU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1043608" y="5805264"/>
            <a:ext cx="4859022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137 438 691 328</a:t>
            </a:r>
            <a:endParaRPr lang="ru-RU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26" descr="https://ds03.infourok.ru/uploads/ex/0102/0004a869-82bdc61b/hello_html_3a333a7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images.tildacdn.info/6576bc22-d7ec-412e-9bd2-430245c105f2/tolstoy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3528" y="260648"/>
            <a:ext cx="2880320" cy="3888432"/>
          </a:xfrm>
          <a:prstGeom prst="rect">
            <a:avLst/>
          </a:prstGeom>
          <a:noFill/>
        </p:spPr>
      </p:pic>
      <p:pic>
        <p:nvPicPr>
          <p:cNvPr id="5" name="Picture 4" descr="http://www.stihi.ru/pics/2016/02/17/867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7FE"/>
              </a:clrFrom>
              <a:clrTo>
                <a:srgbClr val="FCF7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0"/>
            <a:ext cx="2651787" cy="1988840"/>
          </a:xfrm>
          <a:prstGeom prst="rect">
            <a:avLst/>
          </a:prstGeom>
          <a:noFill/>
        </p:spPr>
      </p:pic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23528" y="4797152"/>
            <a:ext cx="3005951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</a:rPr>
              <a:t>1828 – 1910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79512" y="4149080"/>
            <a:ext cx="3536417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</a:rPr>
              <a:t>Л.Н.Толстой 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419872" y="1988840"/>
            <a:ext cx="3411511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августа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3491880" y="2852936"/>
            <a:ext cx="5105885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28 = 1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4 + 7 + 14 </a:t>
            </a:r>
            <a:endParaRPr lang="ru-RU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42"/>
          <p:cNvSpPr>
            <a:spLocks noChangeArrowheads="1"/>
          </p:cNvSpPr>
          <p:nvPr/>
        </p:nvSpPr>
        <p:spPr bwMode="auto">
          <a:xfrm>
            <a:off x="179512" y="4725144"/>
            <a:ext cx="1728192" cy="93719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4355976" y="4149080"/>
            <a:ext cx="1569660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1828</a:t>
            </a:r>
            <a:endParaRPr lang="ru-RU" sz="54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516216" y="4149080"/>
            <a:ext cx="1569660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8128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4572000" y="5013176"/>
            <a:ext cx="504056" cy="299472"/>
          </a:xfrm>
          <a:prstGeom prst="curvedUpArrow">
            <a:avLst/>
          </a:prstGeom>
          <a:solidFill>
            <a:srgbClr val="FF0000">
              <a:alpha val="7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26" descr="https://ds03.infourok.ru/uploads/ex/0102/0004a869-82bdc61b/hello_html_3a333a7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2" grpId="1"/>
      <p:bldP spid="12" grpId="2"/>
      <p:bldP spid="12" grpId="3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6" name="Picture 10" descr="https://image.freepik.com/free-vector/coloured-landscape-background_1196-28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43608" y="0"/>
            <a:ext cx="7111025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827584" y="116632"/>
            <a:ext cx="3384376" cy="1152127"/>
            <a:chOff x="4067944" y="260648"/>
            <a:chExt cx="4824536" cy="1723595"/>
          </a:xfrm>
        </p:grpSpPr>
        <p:pic>
          <p:nvPicPr>
            <p:cNvPr id="2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260648"/>
              <a:ext cx="4824536" cy="1723595"/>
            </a:xfrm>
            <a:prstGeom prst="rect">
              <a:avLst/>
            </a:prstGeom>
            <a:noFill/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4786492" y="691546"/>
              <a:ext cx="3279623" cy="87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Источники</a:t>
              </a:r>
              <a:endPara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971600" y="1484784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Король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1600" y="1988840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Королева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600" y="2492896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Дворец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1600" y="2996952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Пергамент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1600" y="3501008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Три_Поросёнка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71600" y="4005064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Гном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71600" y="4509120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Полянка</a:t>
            </a:r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71600" y="5013176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Курочка_Ряба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71600" y="5517232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Баба_Яга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6056" y="476672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Репка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76056" y="980728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Сказочная_книга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076056" y="1484784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Дракон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76056" y="1988840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Буратино</a:t>
            </a:r>
            <a:r>
              <a:rPr lang="ru-RU" sz="2000" dirty="0" smtClean="0"/>
              <a:t> </a:t>
            </a:r>
            <a:endParaRPr lang="ru-RU" sz="2000" dirty="0" smtClean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76056" y="2492896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Сковорода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076056" y="2996952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Разбитое_яйцо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076056" y="3501008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Репка-2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076056" y="4005064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Репка-3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76056" y="4509120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Дракон_с_книгой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076056" y="5013176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1"/>
              </a:rPr>
              <a:t>Л.Н.Толстой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076056" y="5517232"/>
            <a:ext cx="3168352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Домик_Трёх_Поросят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1600" y="6021288"/>
            <a:ext cx="7272808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материалы с сайта учителя математики  </a:t>
            </a:r>
            <a:r>
              <a:rPr 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Белецкой_Е.В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6" name="Picture 10" descr="https://image.freepik.com/free-vector/coloured-landscape-background_1196-28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43608" y="0"/>
            <a:ext cx="7111025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298" name="Picture 2" descr="http://igramiks.ru/upload/medialibrary/3e5/3e5ff1c84b6ab792f29c6d32f863ef5d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203848" y="4797152"/>
            <a:ext cx="3055749" cy="1862119"/>
          </a:xfrm>
          <a:prstGeom prst="rect">
            <a:avLst/>
          </a:prstGeom>
          <a:noFill/>
        </p:spPr>
      </p:pic>
      <p:grpSp>
        <p:nvGrpSpPr>
          <p:cNvPr id="2" name="Группа 12"/>
          <p:cNvGrpSpPr/>
          <p:nvPr/>
        </p:nvGrpSpPr>
        <p:grpSpPr>
          <a:xfrm>
            <a:off x="899592" y="2492896"/>
            <a:ext cx="1152127" cy="1296144"/>
            <a:chOff x="-1620688" y="3212976"/>
            <a:chExt cx="1121663" cy="1296144"/>
          </a:xfrm>
        </p:grpSpPr>
        <p:sp>
          <p:nvSpPr>
            <p:cNvPr id="12" name="Овал 11"/>
            <p:cNvSpPr/>
            <p:nvPr/>
          </p:nvSpPr>
          <p:spPr>
            <a:xfrm>
              <a:off x="-1188640" y="3789040"/>
              <a:ext cx="504056" cy="48235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312" name="Picture 16" descr="http://weclipart.com/gimg/933A872892B90A49/17867706-Illustration-of-a-hen-on-a-white-background-Stock-Vector-hen-cartoon-chicken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620688" y="3212976"/>
              <a:ext cx="1121663" cy="1296144"/>
            </a:xfrm>
            <a:prstGeom prst="rect">
              <a:avLst/>
            </a:prstGeom>
            <a:noFill/>
          </p:spPr>
        </p:pic>
      </p:grpSp>
      <p:pic>
        <p:nvPicPr>
          <p:cNvPr id="55300" name="Picture 4" descr="http://www.stihi.ru/pics/2016/02/17/8679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CF7FE"/>
              </a:clrFrom>
              <a:clrTo>
                <a:srgbClr val="FCF7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92213" y="4581128"/>
            <a:ext cx="2651787" cy="1988840"/>
          </a:xfrm>
          <a:prstGeom prst="rect">
            <a:avLst/>
          </a:prstGeom>
          <a:noFill/>
        </p:spPr>
      </p:pic>
      <p:pic>
        <p:nvPicPr>
          <p:cNvPr id="55316" name="Picture 20" descr="http://www.playcast.ru/uploads/2016/02/09/17222261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3896572"/>
            <a:ext cx="2313218" cy="2961428"/>
          </a:xfrm>
          <a:prstGeom prst="rect">
            <a:avLst/>
          </a:prstGeom>
          <a:noFill/>
        </p:spPr>
      </p:pic>
      <p:pic>
        <p:nvPicPr>
          <p:cNvPr id="55320" name="Picture 24" descr="http://primdou74.ru/public/users/994/img/fiaba-per-caso1.jpe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95736" y="1340768"/>
            <a:ext cx="3528392" cy="3125147"/>
          </a:xfrm>
          <a:prstGeom prst="rect">
            <a:avLst/>
          </a:prstGeom>
          <a:noFill/>
        </p:spPr>
      </p:pic>
      <p:grpSp>
        <p:nvGrpSpPr>
          <p:cNvPr id="3" name="Группа 26"/>
          <p:cNvGrpSpPr/>
          <p:nvPr/>
        </p:nvGrpSpPr>
        <p:grpSpPr>
          <a:xfrm>
            <a:off x="107504" y="188641"/>
            <a:ext cx="3384376" cy="1152127"/>
            <a:chOff x="4067944" y="260648"/>
            <a:chExt cx="4824536" cy="1723595"/>
          </a:xfrm>
        </p:grpSpPr>
        <p:pic>
          <p:nvPicPr>
            <p:cNvPr id="2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7944" y="260648"/>
              <a:ext cx="4824536" cy="1723595"/>
            </a:xfrm>
            <a:prstGeom prst="rect">
              <a:avLst/>
            </a:prstGeom>
            <a:noFill/>
          </p:spPr>
        </p:pic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5376840" y="332656"/>
              <a:ext cx="2250360" cy="107721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Делимость</a:t>
              </a:r>
              <a:endPara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32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чисел</a:t>
              </a:r>
              <a:endPara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55324" name="Picture 28" descr="https://www.clipartsgram.com/image/23606172-dragon-cartoon-images-clipart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72200" y="2132856"/>
            <a:ext cx="2016224" cy="1872208"/>
          </a:xfrm>
          <a:prstGeom prst="rect">
            <a:avLst/>
          </a:prstGeom>
          <a:noFill/>
        </p:spPr>
      </p:pic>
      <p:pic>
        <p:nvPicPr>
          <p:cNvPr id="55322" name="Picture 26" descr="https://ds03.infourok.ru/uploads/ex/0102/0004a869-82bdc61b/hello_html_3a333a70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88640" cy="1642701"/>
          </a:xfrm>
          <a:prstGeom prst="rect">
            <a:avLst/>
          </a:prstGeom>
          <a:noFill/>
        </p:spPr>
      </p:pic>
      <p:pic>
        <p:nvPicPr>
          <p:cNvPr id="19" name="Picture 26" descr="https://ds03.infourok.ru/uploads/ex/0102/0004a869-82bdc61b/hello_html_3a333a70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15616" y="908720"/>
            <a:ext cx="1224136" cy="1642701"/>
          </a:xfrm>
          <a:prstGeom prst="rect">
            <a:avLst/>
          </a:prstGeom>
          <a:noFill/>
        </p:spPr>
      </p:pic>
      <p:pic>
        <p:nvPicPr>
          <p:cNvPr id="20" name="Picture 26" descr="https://ds03.infourok.ru/uploads/ex/0102/0004a869-82bdc61b/hello_html_3a333a70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764704"/>
            <a:ext cx="1188640" cy="1642701"/>
          </a:xfrm>
          <a:prstGeom prst="rect">
            <a:avLst/>
          </a:prstGeom>
          <a:noFill/>
        </p:spPr>
      </p:pic>
      <p:pic>
        <p:nvPicPr>
          <p:cNvPr id="21" name="Picture 26" descr="https://ds03.infourok.ru/uploads/ex/0102/0004a869-82bdc61b/hello_html_3a333a70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39952" y="3645024"/>
            <a:ext cx="1224136" cy="1642701"/>
          </a:xfrm>
          <a:prstGeom prst="rect">
            <a:avLst/>
          </a:prstGeom>
          <a:noFill/>
        </p:spPr>
      </p:pic>
      <p:pic>
        <p:nvPicPr>
          <p:cNvPr id="22" name="Picture 26" descr="https://ds03.infourok.ru/uploads/ex/0102/0004a869-82bdc61b/hello_html_3a333a70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3140968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5.55556E-6 C -0.03975 -0.01828 -0.07951 -0.03634 -0.1052 5.55556E-6 C -0.1309 0.03635 -0.13281 0.17315 -0.15416 0.21806 C -0.17552 0.26297 -0.20781 0.27177 -0.23333 0.26945 C -0.25885 0.26714 -0.28229 0.22663 -0.30729 0.20417 C -0.33229 0.18172 -0.3526 0.14815 -0.38333 0.13473 C -0.41406 0.1213 -0.47378 0.13126 -0.49166 0.12362 C -0.50954 0.11598 -0.49062 0.08334 -0.49062 0.0889 C -0.49062 0.09445 -0.49149 0.15116 -0.49166 0.15695 C -0.49184 0.16274 -0.49166 0.12917 -0.49166 0.12362 " pathEditMode="relative" ptsTypes="aaaaaaaaaA">
                                      <p:cBhvr>
                                        <p:cTn id="6" dur="3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0.12361 L -0.74167 0.12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081 L -0.01129 0.341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34144 C 0.06944 0.37083 0.15034 0.40023 0.19704 0.41088 C 0.24374 0.42153 0.23663 0.42292 0.26892 0.40533 C 0.30121 0.38773 0.36406 0.37014 0.39079 0.30533 C 0.41753 0.24051 0.39583 0.0706 0.42934 0.01644 C 0.46284 -0.03773 0.52725 -0.0287 0.59184 -0.01967 " pathEditMode="relative" ptsTypes="aaaa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C -0.06718 -0.0088 -0.1342 -0.01759 -0.18229 0.01805 C -0.23038 0.0537 -0.27066 0.14537 -0.28854 0.21389 C -0.30642 0.28241 -0.29809 0.35579 -0.28958 0.42917 " pathEditMode="relative" ptsTypes="aa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C 0.08368 -0.06088 0.15399 -0.13195 0.21875 -0.14028 C 0.28351 -0.14861 0.35312 -0.06852 0.38837 -0.04954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01718 -0.43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img-fotki.yandex.ru/get/9797/16969765.1c9/0_8940a_2d8486df_orig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 flipH="1">
            <a:off x="179512" y="3501008"/>
            <a:ext cx="1547279" cy="3356992"/>
          </a:xfrm>
          <a:prstGeom prst="rect">
            <a:avLst/>
          </a:prstGeom>
          <a:noFill/>
        </p:spPr>
      </p:pic>
      <p:pic>
        <p:nvPicPr>
          <p:cNvPr id="5" name="Picture 9" descr="http://images.clipartbro.com/321/free-to-use-amp-amp-public-domain-queen-clip-art-3219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368970" y="3861048"/>
            <a:ext cx="1775030" cy="29969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24128" y="1988840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242088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2852936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3284984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3717032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1556792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1124744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2852936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2852936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20272" y="2852936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92080" y="2852936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2852936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427984" y="2852936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242088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20272" y="3284984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20272" y="3717032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4149080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20272" y="458112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20272" y="5013176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20272" y="5445224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88224" y="458112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56176" y="458112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24128" y="458112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292080" y="458112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860032" y="458112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427984" y="458112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95936" y="458112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63888" y="4581128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56176" y="5877272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56176" y="5445224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156176" y="5013176"/>
            <a:ext cx="432048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Вертикальный свиток 53"/>
          <p:cNvSpPr/>
          <p:nvPr/>
        </p:nvSpPr>
        <p:spPr>
          <a:xfrm>
            <a:off x="179512" y="908720"/>
            <a:ext cx="4320480" cy="1647056"/>
          </a:xfrm>
          <a:prstGeom prst="verticalScroll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число,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которое делят?</a:t>
            </a: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092280" y="1916832"/>
            <a:ext cx="288032" cy="410344"/>
          </a:xfrm>
          <a:prstGeom prst="rect">
            <a:avLst/>
          </a:prstGeom>
          <a:solidFill>
            <a:srgbClr val="CCFFCC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7020272" y="2420888"/>
            <a:ext cx="432048" cy="3434680"/>
            <a:chOff x="8172400" y="332656"/>
            <a:chExt cx="432048" cy="343468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8172400" y="764704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172400" y="332656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172400" y="1196752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172400" y="1628800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8172400" y="2060848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8172400" y="2492896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8172400" y="2924944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8172400" y="3356992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Вертикальный свиток 64"/>
          <p:cNvSpPr/>
          <p:nvPr/>
        </p:nvSpPr>
        <p:spPr>
          <a:xfrm>
            <a:off x="179512" y="908720"/>
            <a:ext cx="4320480" cy="1647056"/>
          </a:xfrm>
          <a:prstGeom prst="verticalScroll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Как, по-другому, называется делимое, если оно делится на делитель нацело?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427984" y="2852936"/>
            <a:ext cx="2592288" cy="410344"/>
            <a:chOff x="4427984" y="2852936"/>
            <a:chExt cx="2592288" cy="410344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724128" y="2852936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156176" y="2852936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588224" y="2852936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292080" y="2852936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860032" y="2852936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427984" y="2852936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4067944" y="2852936"/>
            <a:ext cx="288032" cy="410344"/>
          </a:xfrm>
          <a:prstGeom prst="rect">
            <a:avLst/>
          </a:prstGeom>
          <a:solidFill>
            <a:srgbClr val="CCFFCC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Вертикальный свиток 73"/>
          <p:cNvSpPr/>
          <p:nvPr/>
        </p:nvSpPr>
        <p:spPr>
          <a:xfrm>
            <a:off x="179512" y="908720"/>
            <a:ext cx="4320480" cy="1647056"/>
          </a:xfrm>
          <a:prstGeom prst="verticalScroll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делится только на само себя и на единицу?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5724128" y="1124744"/>
            <a:ext cx="432048" cy="3002632"/>
            <a:chOff x="5724128" y="1124744"/>
            <a:chExt cx="432048" cy="3002632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5724128" y="1988840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724128" y="2420888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724128" y="3284984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724128" y="3717032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724128" y="1556792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5724128" y="1124744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5796136" y="620688"/>
            <a:ext cx="288032" cy="410344"/>
          </a:xfrm>
          <a:prstGeom prst="rect">
            <a:avLst/>
          </a:prstGeom>
          <a:solidFill>
            <a:srgbClr val="CCFFCC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Вертикальный свиток 82"/>
          <p:cNvSpPr/>
          <p:nvPr/>
        </p:nvSpPr>
        <p:spPr>
          <a:xfrm>
            <a:off x="179512" y="908720"/>
            <a:ext cx="4320480" cy="1647056"/>
          </a:xfrm>
          <a:prstGeom prst="verticalScroll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число делится НЕ только на само себя и на единицу?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pSp>
        <p:nvGrpSpPr>
          <p:cNvPr id="84" name="Группа 83"/>
          <p:cNvGrpSpPr/>
          <p:nvPr/>
        </p:nvGrpSpPr>
        <p:grpSpPr>
          <a:xfrm>
            <a:off x="3563888" y="4581128"/>
            <a:ext cx="3456384" cy="410344"/>
            <a:chOff x="3563888" y="4581128"/>
            <a:chExt cx="3456384" cy="410344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6588224" y="4581128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156176" y="4581128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5724128" y="4581128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5292080" y="4581128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860032" y="4581128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4427984" y="4581128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995936" y="4581128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3563888" y="4581128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Прямоугольник 92"/>
          <p:cNvSpPr/>
          <p:nvPr/>
        </p:nvSpPr>
        <p:spPr>
          <a:xfrm>
            <a:off x="3203848" y="4581128"/>
            <a:ext cx="288032" cy="410344"/>
          </a:xfrm>
          <a:prstGeom prst="rect">
            <a:avLst/>
          </a:prstGeom>
          <a:solidFill>
            <a:srgbClr val="CCFFCC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Вертикальный свиток 93"/>
          <p:cNvSpPr/>
          <p:nvPr/>
        </p:nvSpPr>
        <p:spPr>
          <a:xfrm>
            <a:off x="179512" y="908720"/>
            <a:ext cx="4320480" cy="1647056"/>
          </a:xfrm>
          <a:prstGeom prst="verticalScroll">
            <a:avLst/>
          </a:prstGeom>
          <a:solidFill>
            <a:srgbClr val="FFFFCC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какое число нельзя делить?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6156176" y="5013176"/>
            <a:ext cx="432048" cy="1274440"/>
            <a:chOff x="6156176" y="5013176"/>
            <a:chExt cx="432048" cy="1274440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6156176" y="5877272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Ь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156176" y="5445224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6156176" y="5013176"/>
              <a:ext cx="432048" cy="4103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endPara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Прямоугольник 98"/>
          <p:cNvSpPr/>
          <p:nvPr/>
        </p:nvSpPr>
        <p:spPr>
          <a:xfrm>
            <a:off x="6228184" y="4077072"/>
            <a:ext cx="288032" cy="410344"/>
          </a:xfrm>
          <a:prstGeom prst="rect">
            <a:avLst/>
          </a:prstGeom>
          <a:solidFill>
            <a:srgbClr val="CCFFCC"/>
          </a:solidFill>
          <a:ln>
            <a:solidFill>
              <a:srgbClr val="66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26" descr="https://ds03.infourok.ru/uploads/ex/0102/0004a869-82bdc61b/hello_html_3a333a7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16632"/>
            <a:ext cx="1188640" cy="16427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4" grpId="0" animBg="1"/>
      <p:bldP spid="65" grpId="0" animBg="1"/>
      <p:bldP spid="74" grpId="0" animBg="1"/>
      <p:bldP spid="83" grpId="0" animBg="1"/>
      <p:bldP spid="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395536" y="2996951"/>
            <a:ext cx="2952328" cy="648073"/>
            <a:chOff x="395536" y="2924943"/>
            <a:chExt cx="2952328" cy="648073"/>
          </a:xfrm>
        </p:grpSpPr>
        <p:pic>
          <p:nvPicPr>
            <p:cNvPr id="6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848296" y="2996952"/>
              <a:ext cx="2110193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000099"/>
                  </a:solidFill>
                  <a:latin typeface="Times New Roman" panose="02020603050405020304" pitchFamily="18" charset="0"/>
                </a:rPr>
                <a:t>Делятся на 2:</a:t>
              </a:r>
              <a:endPara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393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360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4355976" y="1628800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WordArt 10"/>
          <p:cNvSpPr>
            <a:spLocks noChangeArrowheads="1" noChangeShapeType="1" noTextEdit="1"/>
          </p:cNvSpPr>
          <p:nvPr/>
        </p:nvSpPr>
        <p:spPr bwMode="auto">
          <a:xfrm>
            <a:off x="4572000" y="692696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WordArt 10"/>
          <p:cNvSpPr>
            <a:spLocks noChangeArrowheads="1" noChangeShapeType="1" noTextEdit="1"/>
          </p:cNvSpPr>
          <p:nvPr/>
        </p:nvSpPr>
        <p:spPr bwMode="auto">
          <a:xfrm>
            <a:off x="1691680" y="1628800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WordArt 15"/>
          <p:cNvSpPr>
            <a:spLocks noChangeArrowheads="1" noChangeShapeType="1" noTextEdit="1"/>
          </p:cNvSpPr>
          <p:nvPr/>
        </p:nvSpPr>
        <p:spPr bwMode="auto">
          <a:xfrm>
            <a:off x="3059832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941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459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WordArt 10"/>
          <p:cNvSpPr>
            <a:spLocks noChangeArrowheads="1" noChangeShapeType="1" noTextEdit="1"/>
          </p:cNvSpPr>
          <p:nvPr/>
        </p:nvSpPr>
        <p:spPr bwMode="auto">
          <a:xfrm>
            <a:off x="8244408" y="692696"/>
            <a:ext cx="64807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1115616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2699792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WordArt 10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88436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493204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6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2298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WordArt 10"/>
          <p:cNvSpPr>
            <a:spLocks noChangeArrowheads="1" noChangeShapeType="1" noTextEdit="1"/>
          </p:cNvSpPr>
          <p:nvPr/>
        </p:nvSpPr>
        <p:spPr bwMode="auto">
          <a:xfrm>
            <a:off x="7020272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5148064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3923928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675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1130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4" name="Picture 26" descr="https://ds03.infourok.ru/uploads/ex/0102/0004a869-82bdc61b/hello_html_3a333a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  <p:sp>
        <p:nvSpPr>
          <p:cNvPr id="45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360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2298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3794" name="Picture 2" descr="http://4.bp.blogspot.com/-LMF_ZLPIUIE/UfdEbzuBeaI/AAAAAAAACxM/APRTRpfvesM/s1600/12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005" y="4653136"/>
            <a:ext cx="2859369" cy="2204864"/>
          </a:xfrm>
          <a:prstGeom prst="rect">
            <a:avLst/>
          </a:prstGeom>
          <a:noFill/>
        </p:spPr>
      </p:pic>
      <p:sp>
        <p:nvSpPr>
          <p:cNvPr id="48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1130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739 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2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14566 0.40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2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941 0.39884 " pathEditMode="relative" ptsTypes="AA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40" grpId="0"/>
      <p:bldP spid="45" grpId="0"/>
      <p:bldP spid="46" grpId="0"/>
      <p:bldP spid="46" grpId="1"/>
      <p:bldP spid="48" grpId="0"/>
      <p:bldP spid="4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/>
          <p:nvPr/>
        </p:nvGrpSpPr>
        <p:grpSpPr>
          <a:xfrm>
            <a:off x="395536" y="2996951"/>
            <a:ext cx="2952328" cy="648073"/>
            <a:chOff x="395536" y="2924943"/>
            <a:chExt cx="2952328" cy="648073"/>
          </a:xfrm>
        </p:grpSpPr>
        <p:pic>
          <p:nvPicPr>
            <p:cNvPr id="6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848296" y="2996952"/>
              <a:ext cx="2110193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000099"/>
                  </a:solidFill>
                  <a:latin typeface="Times New Roman" panose="02020603050405020304" pitchFamily="18" charset="0"/>
                </a:rPr>
                <a:t>Делятся на 5:</a:t>
              </a:r>
              <a:endPara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360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1115616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2699792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WordArt 10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WordArt 10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88436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493204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6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2298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WordArt 10"/>
          <p:cNvSpPr>
            <a:spLocks noChangeArrowheads="1" noChangeShapeType="1" noTextEdit="1"/>
          </p:cNvSpPr>
          <p:nvPr/>
        </p:nvSpPr>
        <p:spPr bwMode="auto">
          <a:xfrm>
            <a:off x="7020272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5148064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3923928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675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1130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4" name="Picture 26" descr="https://ds03.infourok.ru/uploads/ex/0102/0004a869-82bdc61b/hello_html_3a333a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  <p:sp>
        <p:nvSpPr>
          <p:cNvPr id="45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360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3794" name="Picture 2" descr="http://4.bp.blogspot.com/-LMF_ZLPIUIE/UfdEbzuBeaI/AAAAAAAACxM/APRTRpfvesM/s1600/12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005" y="4653136"/>
            <a:ext cx="2859369" cy="2204864"/>
          </a:xfrm>
          <a:prstGeom prst="rect">
            <a:avLst/>
          </a:prstGeom>
          <a:noFill/>
        </p:spPr>
      </p:pic>
      <p:sp>
        <p:nvSpPr>
          <p:cNvPr id="48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1130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3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675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" name="WordArt 10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7" name="WordArt 15"/>
          <p:cNvSpPr>
            <a:spLocks noChangeArrowheads="1" noChangeShapeType="1" noTextEdit="1"/>
          </p:cNvSpPr>
          <p:nvPr/>
        </p:nvSpPr>
        <p:spPr bwMode="auto">
          <a:xfrm>
            <a:off x="3059832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941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9" name="WordArt 10"/>
          <p:cNvSpPr>
            <a:spLocks noChangeArrowheads="1" noChangeShapeType="1" noTextEdit="1"/>
          </p:cNvSpPr>
          <p:nvPr/>
        </p:nvSpPr>
        <p:spPr bwMode="auto">
          <a:xfrm>
            <a:off x="4572000" y="692696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0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459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393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8244408" y="692696"/>
            <a:ext cx="64807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3" name="WordArt 10"/>
          <p:cNvSpPr>
            <a:spLocks noChangeArrowheads="1" noChangeShapeType="1" noTextEdit="1"/>
          </p:cNvSpPr>
          <p:nvPr/>
        </p:nvSpPr>
        <p:spPr bwMode="auto">
          <a:xfrm>
            <a:off x="1691680" y="1628800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" name="WordArt 10"/>
          <p:cNvSpPr>
            <a:spLocks noChangeArrowheads="1" noChangeShapeType="1" noTextEdit="1"/>
          </p:cNvSpPr>
          <p:nvPr/>
        </p:nvSpPr>
        <p:spPr bwMode="auto">
          <a:xfrm>
            <a:off x="4355976" y="1628800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739 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2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1406 0.526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2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594 0.2625 " pathEditMode="relative" ptsTypes="AA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24 0.32546 " pathEditMode="relative" ptsTypes="AA">
                                      <p:cBhvr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6" grpId="0"/>
      <p:bldP spid="45" grpId="0"/>
      <p:bldP spid="48" grpId="0"/>
      <p:bldP spid="48" grpId="1"/>
      <p:bldP spid="41" grpId="0"/>
      <p:bldP spid="41" grpId="1"/>
      <p:bldP spid="43" grpId="0"/>
      <p:bldP spid="43" grpId="1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/>
          <p:nvPr/>
        </p:nvGrpSpPr>
        <p:grpSpPr>
          <a:xfrm>
            <a:off x="395536" y="2996951"/>
            <a:ext cx="2952328" cy="648073"/>
            <a:chOff x="395536" y="2924943"/>
            <a:chExt cx="2952328" cy="648073"/>
          </a:xfrm>
        </p:grpSpPr>
        <p:pic>
          <p:nvPicPr>
            <p:cNvPr id="6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771352" y="2996952"/>
              <a:ext cx="2264081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000099"/>
                  </a:solidFill>
                  <a:latin typeface="Times New Roman" panose="02020603050405020304" pitchFamily="18" charset="0"/>
                </a:rPr>
                <a:t>Делятся на 10:</a:t>
              </a:r>
              <a:endPara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360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1115616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2699792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WordArt 10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88436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493204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WordArt 10"/>
          <p:cNvSpPr>
            <a:spLocks noChangeArrowheads="1" noChangeShapeType="1" noTextEdit="1"/>
          </p:cNvSpPr>
          <p:nvPr/>
        </p:nvSpPr>
        <p:spPr bwMode="auto">
          <a:xfrm>
            <a:off x="7020272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5148064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3923928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675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1130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4" name="Picture 26" descr="https://ds03.infourok.ru/uploads/ex/0102/0004a869-82bdc61b/hello_html_3a333a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  <p:sp>
        <p:nvSpPr>
          <p:cNvPr id="45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360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3794" name="Picture 2" descr="http://4.bp.blogspot.com/-LMF_ZLPIUIE/UfdEbzuBeaI/AAAAAAAACxM/APRTRpfvesM/s1600/12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005" y="4653136"/>
            <a:ext cx="2859369" cy="2204864"/>
          </a:xfrm>
          <a:prstGeom prst="rect">
            <a:avLst/>
          </a:prstGeom>
          <a:noFill/>
        </p:spPr>
      </p:pic>
      <p:sp>
        <p:nvSpPr>
          <p:cNvPr id="48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1130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WordArt 10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3" name="WordArt 15"/>
          <p:cNvSpPr>
            <a:spLocks noChangeArrowheads="1" noChangeShapeType="1" noTextEdit="1"/>
          </p:cNvSpPr>
          <p:nvPr/>
        </p:nvSpPr>
        <p:spPr bwMode="auto">
          <a:xfrm>
            <a:off x="3059832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941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" name="WordArt 10"/>
          <p:cNvSpPr>
            <a:spLocks noChangeArrowheads="1" noChangeShapeType="1" noTextEdit="1"/>
          </p:cNvSpPr>
          <p:nvPr/>
        </p:nvSpPr>
        <p:spPr bwMode="auto">
          <a:xfrm>
            <a:off x="4572000" y="692696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7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459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9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393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0" name="WordArt 10"/>
          <p:cNvSpPr>
            <a:spLocks noChangeArrowheads="1" noChangeShapeType="1" noTextEdit="1"/>
          </p:cNvSpPr>
          <p:nvPr/>
        </p:nvSpPr>
        <p:spPr bwMode="auto">
          <a:xfrm>
            <a:off x="8244408" y="692696"/>
            <a:ext cx="64807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1691680" y="1628800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3" name="WordArt 10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2298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5" name="WordArt 10"/>
          <p:cNvSpPr>
            <a:spLocks noChangeArrowheads="1" noChangeShapeType="1" noTextEdit="1"/>
          </p:cNvSpPr>
          <p:nvPr/>
        </p:nvSpPr>
        <p:spPr bwMode="auto">
          <a:xfrm>
            <a:off x="4355976" y="1628800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739 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2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7708 0.4113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2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8" grpId="1"/>
      <p:bldP spid="41" grpId="0"/>
      <p:bldP spid="43" grpId="0"/>
      <p:bldP spid="46" grpId="0"/>
      <p:bldP spid="47" grpId="0"/>
      <p:bldP spid="49" grpId="0"/>
      <p:bldP spid="50" grpId="0"/>
      <p:bldP spid="51" grpId="0"/>
      <p:bldP spid="52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/>
          <p:nvPr/>
        </p:nvGrpSpPr>
        <p:grpSpPr>
          <a:xfrm>
            <a:off x="395536" y="2996951"/>
            <a:ext cx="2952328" cy="648073"/>
            <a:chOff x="395536" y="2924943"/>
            <a:chExt cx="2952328" cy="648073"/>
          </a:xfrm>
        </p:grpSpPr>
        <p:pic>
          <p:nvPicPr>
            <p:cNvPr id="6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848296" y="2996952"/>
              <a:ext cx="2110193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000099"/>
                  </a:solidFill>
                  <a:latin typeface="Times New Roman" panose="02020603050405020304" pitchFamily="18" charset="0"/>
                </a:rPr>
                <a:t>Делятся на 3:</a:t>
              </a:r>
              <a:endPara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3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393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360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4355976" y="1628800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459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1115616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2699792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1" name="WordArt 10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788436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493204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6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2298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WordArt 10"/>
          <p:cNvSpPr>
            <a:spLocks noChangeArrowheads="1" noChangeShapeType="1" noTextEdit="1"/>
          </p:cNvSpPr>
          <p:nvPr/>
        </p:nvSpPr>
        <p:spPr bwMode="auto">
          <a:xfrm>
            <a:off x="7020272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5148064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WordArt 10"/>
          <p:cNvSpPr>
            <a:spLocks noChangeArrowheads="1" noChangeShapeType="1" noTextEdit="1"/>
          </p:cNvSpPr>
          <p:nvPr/>
        </p:nvSpPr>
        <p:spPr bwMode="auto">
          <a:xfrm>
            <a:off x="3923928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675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2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1130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4" name="Picture 26" descr="https://ds03.infourok.ru/uploads/ex/0102/0004a869-82bdc61b/hello_html_3a333a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  <p:sp>
        <p:nvSpPr>
          <p:cNvPr id="45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360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3794" name="Picture 2" descr="http://4.bp.blogspot.com/-LMF_ZLPIUIE/UfdEbzuBeaI/AAAAAAAACxM/APRTRpfvesM/s1600/12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005" y="4653136"/>
            <a:ext cx="2859369" cy="2204864"/>
          </a:xfrm>
          <a:prstGeom prst="rect">
            <a:avLst/>
          </a:prstGeom>
          <a:noFill/>
        </p:spPr>
      </p:pic>
      <p:sp>
        <p:nvSpPr>
          <p:cNvPr id="46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2298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7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675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9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459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0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393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3" name="WordArt 10"/>
          <p:cNvSpPr>
            <a:spLocks noChangeArrowheads="1" noChangeShapeType="1" noTextEdit="1"/>
          </p:cNvSpPr>
          <p:nvPr/>
        </p:nvSpPr>
        <p:spPr bwMode="auto">
          <a:xfrm>
            <a:off x="1691680" y="1628800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8" name="WordArt 10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" name="WordArt 10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3" name="WordArt 15"/>
          <p:cNvSpPr>
            <a:spLocks noChangeArrowheads="1" noChangeShapeType="1" noTextEdit="1"/>
          </p:cNvSpPr>
          <p:nvPr/>
        </p:nvSpPr>
        <p:spPr bwMode="auto">
          <a:xfrm>
            <a:off x="3059832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941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" name="WordArt 10"/>
          <p:cNvSpPr>
            <a:spLocks noChangeArrowheads="1" noChangeShapeType="1" noTextEdit="1"/>
          </p:cNvSpPr>
          <p:nvPr/>
        </p:nvSpPr>
        <p:spPr bwMode="auto">
          <a:xfrm>
            <a:off x="4572000" y="692696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5" name="WordArt 10"/>
          <p:cNvSpPr>
            <a:spLocks noChangeArrowheads="1" noChangeShapeType="1" noTextEdit="1"/>
          </p:cNvSpPr>
          <p:nvPr/>
        </p:nvSpPr>
        <p:spPr bwMode="auto">
          <a:xfrm>
            <a:off x="8244408" y="692696"/>
            <a:ext cx="64807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739 0.5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2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13785 0.558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7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0.14166 0.546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27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107 0.46204 " pathEditMode="relative" ptsTypes="AA"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46 0.54607 " pathEditMode="relative" ptsTypes="AA">
                                      <p:cBhvr>
                                        <p:cTn id="5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L 0.20469 0.22038 " pathEditMode="relative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42" grpId="0"/>
      <p:bldP spid="45" grpId="0"/>
      <p:bldP spid="46" grpId="0"/>
      <p:bldP spid="46" grpId="1"/>
      <p:bldP spid="47" grpId="0"/>
      <p:bldP spid="47" grpId="1"/>
      <p:bldP spid="49" grpId="0"/>
      <p:bldP spid="49" grpId="1"/>
      <p:bldP spid="50" grpId="0"/>
      <p:bldP spid="50" grpId="1"/>
      <p:bldP spid="41" grpId="0"/>
      <p:bldP spid="43" grpId="0"/>
      <p:bldP spid="51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2"/>
          <p:cNvGrpSpPr/>
          <p:nvPr/>
        </p:nvGrpSpPr>
        <p:grpSpPr>
          <a:xfrm>
            <a:off x="395536" y="2996951"/>
            <a:ext cx="2952328" cy="648073"/>
            <a:chOff x="395536" y="2924943"/>
            <a:chExt cx="2952328" cy="648073"/>
          </a:xfrm>
        </p:grpSpPr>
        <p:pic>
          <p:nvPicPr>
            <p:cNvPr id="68" name="Picture 15" descr="https://thescripturesays.org/wp-content/uploads/2016/12/66-scroll-open.pn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2924943"/>
              <a:ext cx="2952328" cy="648073"/>
            </a:xfrm>
            <a:prstGeom prst="rect">
              <a:avLst/>
            </a:prstGeom>
            <a:noFill/>
          </p:spPr>
        </p:pic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848296" y="2996952"/>
              <a:ext cx="2110193" cy="4616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000099"/>
                  </a:solidFill>
                  <a:latin typeface="Times New Roman" panose="02020603050405020304" pitchFamily="18" charset="0"/>
                </a:rPr>
                <a:t>Делятся на 9:</a:t>
              </a:r>
              <a:endPara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360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459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WordArt 10"/>
          <p:cNvSpPr>
            <a:spLocks noChangeArrowheads="1" noChangeShapeType="1" noTextEdit="1"/>
          </p:cNvSpPr>
          <p:nvPr/>
        </p:nvSpPr>
        <p:spPr bwMode="auto">
          <a:xfrm>
            <a:off x="1115616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WordArt 10"/>
          <p:cNvSpPr>
            <a:spLocks noChangeArrowheads="1" noChangeShapeType="1" noTextEdit="1"/>
          </p:cNvSpPr>
          <p:nvPr/>
        </p:nvSpPr>
        <p:spPr bwMode="auto">
          <a:xfrm>
            <a:off x="2699792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WordArt 10"/>
          <p:cNvSpPr>
            <a:spLocks noChangeArrowheads="1" noChangeShapeType="1" noTextEdit="1"/>
          </p:cNvSpPr>
          <p:nvPr/>
        </p:nvSpPr>
        <p:spPr bwMode="auto">
          <a:xfrm>
            <a:off x="644420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5" name="WordArt 10"/>
          <p:cNvSpPr>
            <a:spLocks noChangeArrowheads="1" noChangeShapeType="1" noTextEdit="1"/>
          </p:cNvSpPr>
          <p:nvPr/>
        </p:nvSpPr>
        <p:spPr bwMode="auto">
          <a:xfrm>
            <a:off x="493204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WordArt 10"/>
          <p:cNvSpPr>
            <a:spLocks noChangeArrowheads="1" noChangeShapeType="1" noTextEdit="1"/>
          </p:cNvSpPr>
          <p:nvPr/>
        </p:nvSpPr>
        <p:spPr bwMode="auto">
          <a:xfrm>
            <a:off x="7020272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WordArt 10"/>
          <p:cNvSpPr>
            <a:spLocks noChangeArrowheads="1" noChangeShapeType="1" noTextEdit="1"/>
          </p:cNvSpPr>
          <p:nvPr/>
        </p:nvSpPr>
        <p:spPr bwMode="auto">
          <a:xfrm>
            <a:off x="5148064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675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4" name="Picture 26" descr="https://ds03.infourok.ru/uploads/ex/0102/0004a869-82bdc61b/hello_html_3a333a7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5085184"/>
            <a:ext cx="1188640" cy="1642701"/>
          </a:xfrm>
          <a:prstGeom prst="rect">
            <a:avLst/>
          </a:prstGeom>
          <a:noFill/>
        </p:spPr>
      </p:pic>
      <p:pic>
        <p:nvPicPr>
          <p:cNvPr id="33794" name="Picture 2" descr="http://4.bp.blogspot.com/-LMF_ZLPIUIE/UfdEbzuBeaI/AAAAAAAACxM/APRTRpfvesM/s1600/12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50005" y="4653136"/>
            <a:ext cx="2859369" cy="2204864"/>
          </a:xfrm>
          <a:prstGeom prst="rect">
            <a:avLst/>
          </a:prstGeom>
          <a:noFill/>
        </p:spPr>
      </p:pic>
      <p:sp>
        <p:nvSpPr>
          <p:cNvPr id="47" name="WordArt 15"/>
          <p:cNvSpPr>
            <a:spLocks noChangeArrowheads="1" noChangeShapeType="1" noTextEdit="1"/>
          </p:cNvSpPr>
          <p:nvPr/>
        </p:nvSpPr>
        <p:spPr bwMode="auto">
          <a:xfrm>
            <a:off x="7380312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675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9" name="WordArt 15"/>
          <p:cNvSpPr>
            <a:spLocks noChangeArrowheads="1" noChangeShapeType="1" noTextEdit="1"/>
          </p:cNvSpPr>
          <p:nvPr/>
        </p:nvSpPr>
        <p:spPr bwMode="auto">
          <a:xfrm>
            <a:off x="5292080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459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1" name="WordArt 10"/>
          <p:cNvSpPr>
            <a:spLocks noChangeArrowheads="1" noChangeShapeType="1" noTextEdit="1"/>
          </p:cNvSpPr>
          <p:nvPr/>
        </p:nvSpPr>
        <p:spPr bwMode="auto">
          <a:xfrm>
            <a:off x="251520" y="692696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43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3" name="WordArt 15"/>
          <p:cNvSpPr>
            <a:spLocks noChangeArrowheads="1" noChangeShapeType="1" noTextEdit="1"/>
          </p:cNvSpPr>
          <p:nvPr/>
        </p:nvSpPr>
        <p:spPr bwMode="auto">
          <a:xfrm>
            <a:off x="1547664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360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5" name="WordArt 10"/>
          <p:cNvSpPr>
            <a:spLocks noChangeArrowheads="1" noChangeShapeType="1" noTextEdit="1"/>
          </p:cNvSpPr>
          <p:nvPr/>
        </p:nvSpPr>
        <p:spPr bwMode="auto">
          <a:xfrm>
            <a:off x="4211960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6" name="WordArt 15"/>
          <p:cNvSpPr>
            <a:spLocks noChangeArrowheads="1" noChangeShapeType="1" noTextEdit="1"/>
          </p:cNvSpPr>
          <p:nvPr/>
        </p:nvSpPr>
        <p:spPr bwMode="auto">
          <a:xfrm>
            <a:off x="3059832" y="692696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941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8" name="WordArt 10"/>
          <p:cNvSpPr>
            <a:spLocks noChangeArrowheads="1" noChangeShapeType="1" noTextEdit="1"/>
          </p:cNvSpPr>
          <p:nvPr/>
        </p:nvSpPr>
        <p:spPr bwMode="auto">
          <a:xfrm>
            <a:off x="4572000" y="692696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0" name="WordArt 10"/>
          <p:cNvSpPr>
            <a:spLocks noChangeArrowheads="1" noChangeShapeType="1" noTextEdit="1"/>
          </p:cNvSpPr>
          <p:nvPr/>
        </p:nvSpPr>
        <p:spPr bwMode="auto">
          <a:xfrm>
            <a:off x="7884368" y="692696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" name="WordArt 15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80120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393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2" name="WordArt 10"/>
          <p:cNvSpPr>
            <a:spLocks noChangeArrowheads="1" noChangeShapeType="1" noTextEdit="1"/>
          </p:cNvSpPr>
          <p:nvPr/>
        </p:nvSpPr>
        <p:spPr bwMode="auto">
          <a:xfrm>
            <a:off x="8244408" y="692696"/>
            <a:ext cx="64807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13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3" name="WordArt 10"/>
          <p:cNvSpPr>
            <a:spLocks noChangeArrowheads="1" noChangeShapeType="1" noTextEdit="1"/>
          </p:cNvSpPr>
          <p:nvPr/>
        </p:nvSpPr>
        <p:spPr bwMode="auto">
          <a:xfrm>
            <a:off x="205172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" name="WordArt 10"/>
          <p:cNvSpPr>
            <a:spLocks noChangeArrowheads="1" noChangeShapeType="1" noTextEdit="1"/>
          </p:cNvSpPr>
          <p:nvPr/>
        </p:nvSpPr>
        <p:spPr bwMode="auto">
          <a:xfrm>
            <a:off x="3923928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5" name="WordArt 15"/>
          <p:cNvSpPr>
            <a:spLocks noChangeArrowheads="1" noChangeShapeType="1" noTextEdit="1"/>
          </p:cNvSpPr>
          <p:nvPr/>
        </p:nvSpPr>
        <p:spPr bwMode="auto">
          <a:xfrm>
            <a:off x="251520" y="1628800"/>
            <a:ext cx="1008111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125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6" name="WordArt 10"/>
          <p:cNvSpPr>
            <a:spLocks noChangeArrowheads="1" noChangeShapeType="1" noTextEdit="1"/>
          </p:cNvSpPr>
          <p:nvPr/>
        </p:nvSpPr>
        <p:spPr bwMode="auto">
          <a:xfrm>
            <a:off x="1691680" y="1628800"/>
            <a:ext cx="288031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7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7" name="WordArt 10"/>
          <p:cNvSpPr>
            <a:spLocks noChangeArrowheads="1" noChangeShapeType="1" noTextEdit="1"/>
          </p:cNvSpPr>
          <p:nvPr/>
        </p:nvSpPr>
        <p:spPr bwMode="auto">
          <a:xfrm>
            <a:off x="1331640" y="1628800"/>
            <a:ext cx="144016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;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8" name="WordArt 15"/>
          <p:cNvSpPr>
            <a:spLocks noChangeArrowheads="1" noChangeShapeType="1" noTextEdit="1"/>
          </p:cNvSpPr>
          <p:nvPr/>
        </p:nvSpPr>
        <p:spPr bwMode="auto">
          <a:xfrm>
            <a:off x="2411760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2298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9" name="WordArt 10"/>
          <p:cNvSpPr>
            <a:spLocks noChangeArrowheads="1" noChangeShapeType="1" noTextEdit="1"/>
          </p:cNvSpPr>
          <p:nvPr/>
        </p:nvSpPr>
        <p:spPr bwMode="auto">
          <a:xfrm>
            <a:off x="4355976" y="1628800"/>
            <a:ext cx="720079" cy="6974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21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0" name="WordArt 15"/>
          <p:cNvSpPr>
            <a:spLocks noChangeArrowheads="1" noChangeShapeType="1" noTextEdit="1"/>
          </p:cNvSpPr>
          <p:nvPr/>
        </p:nvSpPr>
        <p:spPr bwMode="auto">
          <a:xfrm>
            <a:off x="5508104" y="1628800"/>
            <a:ext cx="1368152" cy="6967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rgbClr val="FF66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1130</a:t>
            </a:r>
            <a:endParaRPr lang="ru-RU" sz="3600" b="1" kern="10" dirty="0">
              <a:ln w="19050">
                <a:solidFill>
                  <a:srgbClr val="FF66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23611 0.4113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18107 0.547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7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04739 0.547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2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9" grpId="0"/>
      <p:bldP spid="49" grpId="1"/>
      <p:bldP spid="41" grpId="0"/>
      <p:bldP spid="43" grpId="0"/>
      <p:bldP spid="46" grpId="0"/>
      <p:bldP spid="48" grpId="0"/>
      <p:bldP spid="51" grpId="0"/>
      <p:bldP spid="52" grpId="0"/>
      <p:bldP spid="55" grpId="0"/>
      <p:bldP spid="56" grpId="0"/>
      <p:bldP spid="58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1992</Words>
  <Application>WPS Presentation</Application>
  <PresentationFormat>Экран (4:3)</PresentationFormat>
  <Paragraphs>741</Paragraphs>
  <Slides>22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Times New Roman</vt:lpstr>
      <vt:lpstr>Microsoft YaHei</vt:lpstr>
      <vt:lpstr>Arial Unicode MS</vt:lpstr>
      <vt:lpstr>Bookman Old Style</vt:lpstr>
      <vt:lpstr>Оформление по умолчанию</vt:lpstr>
      <vt:lpstr>Уроки повторения. Урок №1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Числовые  выражения.</dc:title>
  <dc:creator>MAMA</dc:creator>
  <cp:lastModifiedBy>Людмила Мороз</cp:lastModifiedBy>
  <cp:revision>113</cp:revision>
  <dcterms:created xsi:type="dcterms:W3CDTF">2009-07-31T04:57:00Z</dcterms:created>
  <dcterms:modified xsi:type="dcterms:W3CDTF">2024-11-02T14:28:41Z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D4A7A91465A94F1CA46F0095A757E25E_12</vt:lpwstr>
  </property>
  <property fmtid="{D5CDD505-2E9C-101B-9397-08002B2CF9AE}" pid="3" name="KSOProductBuildVer">
    <vt:lpwstr>1049-12.2.0.18607</vt:lpwstr>
  </property>
</Properties>
</file>