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68" r:id="rId4"/>
    <p:sldId id="269" r:id="rId5"/>
    <p:sldId id="271" r:id="rId6"/>
    <p:sldId id="267" r:id="rId7"/>
    <p:sldId id="274" r:id="rId8"/>
    <p:sldId id="272" r:id="rId9"/>
    <p:sldId id="266" r:id="rId10"/>
    <p:sldId id="265" r:id="rId11"/>
    <p:sldId id="275" r:id="rId12"/>
    <p:sldId id="273" r:id="rId13"/>
    <p:sldId id="276" r:id="rId14"/>
    <p:sldId id="277" r:id="rId15"/>
    <p:sldId id="279" r:id="rId16"/>
    <p:sldId id="278" r:id="rId17"/>
    <p:sldId id="281" r:id="rId18"/>
    <p:sldId id="282" r:id="rId19"/>
    <p:sldId id="283" r:id="rId20"/>
    <p:sldId id="26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0311E-541B-484D-8BDA-B672EC52C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08AF8B-0FA4-4ED6-85AB-07692734E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BFA77-3489-4DBB-856F-FE4BBD0F9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90A3-B6D5-486D-B767-4A7778943FD1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B309A6-B8CC-4508-83A9-F63FC841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BE0D14-78EE-4BB6-8382-D6F4FE22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CB98-BB5C-4388-8DEA-95A5BA130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55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2DDD9-2FDB-4BA1-B3A7-F51157B51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43E6DE-52F8-4287-9E2F-1343FAB31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6D5DD-0718-4CA1-ADC1-F50299729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90A3-B6D5-486D-B767-4A7778943FD1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0F7427-71A7-4871-992E-282B5A9F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E9DB34-CF9D-4235-B24F-174DB05A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CB98-BB5C-4388-8DEA-95A5BA130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664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0A3DBD-1040-4408-B185-E2BA638C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9664AC-8215-4B3A-A2F6-ED20DA413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47BD3B-C1A7-4F53-809E-EBA0B6806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90A3-B6D5-486D-B767-4A7778943FD1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F8486B-BEE1-42B0-A0BB-5B378C20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7EC6D-411B-40F4-98F2-D10F6414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CB98-BB5C-4388-8DEA-95A5BA130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84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4CCDE-A63F-48DF-AE78-58A42C0F3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8F2DA7-208D-4AC6-BC3A-1FC50FF95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5052EB-F0CD-4A34-84E2-5DA4C478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90A3-B6D5-486D-B767-4A7778943FD1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41495F-87F0-481F-B448-11887CCF3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1C20A-6A08-4A38-988E-6463D17E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CB98-BB5C-4388-8DEA-95A5BA130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459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EB4A3-495A-4607-A28F-E12F46662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955AED-8AC3-448B-BC56-CAC272ED1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C054AB-734E-47A5-A3EA-417BED25C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90A3-B6D5-486D-B767-4A7778943FD1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4A4AF7-5BC4-4BA5-8039-B226176C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C7DB96-8B28-475E-B5ED-443974A4D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CB98-BB5C-4388-8DEA-95A5BA130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25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DC7C3-160E-4E8B-8CFF-97E059FE4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B986FC-1D69-4616-A4E6-6A4312051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678602-D7EA-4666-9914-42C16BE5C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B06A03-0B1F-4F4F-B087-ACE85684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90A3-B6D5-486D-B767-4A7778943FD1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9CBA64-C630-4520-9253-B1DFBC2E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2C4377-47C4-42A6-BE14-305B7CCAA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CB98-BB5C-4388-8DEA-95A5BA130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35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7A397-0B32-4103-A8D1-1980F6E3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61C0EF-C9AE-44A1-A6DF-1B040331A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03CC22-C645-4C47-BA28-4A0235FF9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F472AFE-4C67-4AED-A9B3-623A7BA3A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B40F2E-FD21-4F39-8DFF-A0A69D9A50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203D38-BEE4-4424-BAC5-CDDF9163E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90A3-B6D5-486D-B767-4A7778943FD1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21775E-9345-4E21-BEAB-4A561B27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ABAC77C-AF0C-455A-89D0-EC43F51A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CB98-BB5C-4388-8DEA-95A5BA130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5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3F219-5658-43E0-B977-0718D8471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4A2C3B-B5F2-4E9E-B1DE-A90B2EF83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90A3-B6D5-486D-B767-4A7778943FD1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19AD7A-86B2-4032-807E-4A65336F8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396E78-E2EA-4B1B-B1B0-325666AC4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CB98-BB5C-4388-8DEA-95A5BA130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013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7E802BC-8D1D-4E23-A56E-C4CE2F900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90A3-B6D5-486D-B767-4A7778943FD1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A382BC-F765-449E-BAE5-477C5C15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7AC3D4-1530-4386-A6F9-2C5E6C64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CB98-BB5C-4388-8DEA-95A5BA130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690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54B56-4E95-4BD6-BAB3-C3C315E70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26C000-B922-47A3-B296-6487653E4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6BEF94-310A-4DAB-8A77-10EA5ED84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BD24F6-BB41-4B92-AF88-5C414EC0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90A3-B6D5-486D-B767-4A7778943FD1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E9125-5667-4235-A79B-96C59FC7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20FF54-2F13-4795-8CCC-13F0D5A6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CB98-BB5C-4388-8DEA-95A5BA130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746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7B1D1-904D-4508-90E7-65AF59D4E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0E0BC92-1C5E-4BBF-AC30-0C37DB9E0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ACA73C-BD65-4871-B940-64C511095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344B7B-7571-4C32-836B-2F5777935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90A3-B6D5-486D-B767-4A7778943FD1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C807C1-69A3-4C70-94EA-45FF99677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84900-2713-4B1D-959B-397EE2BB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CB98-BB5C-4388-8DEA-95A5BA130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940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C33AA-EA37-4205-BB51-EC1C2627A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081D55-C053-40C7-A0D5-D742F7116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FC5711-A3E5-464D-BF8F-6E64BABF1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A90A3-B6D5-486D-B767-4A7778943FD1}" type="datetimeFigureOut">
              <a:rPr lang="ru-RU" smtClean="0"/>
              <a:t>24.08.2025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2FF503-96B0-4AE5-9DE4-7B21E6BB1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14569B-44AA-49E7-98B0-4ED22BE56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4CB98-BB5C-4388-8DEA-95A5BA130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07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8" y="365123"/>
            <a:ext cx="8097624" cy="6139371"/>
          </a:xfrm>
          <a:scene3d>
            <a:camera prst="isometricOffAxis1Right"/>
            <a:lightRig rig="threePt" dir="t"/>
          </a:scene3d>
        </p:spPr>
        <p:txBody>
          <a:bodyPr>
            <a:noAutofit/>
          </a:bodyPr>
          <a:lstStyle/>
          <a:p>
            <a:pPr algn="ctr"/>
            <a:r>
              <a:rPr lang="ru-RU" sz="10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Ценности, которые нас объединяют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A162F2-7C09-43E0-881A-0B19F51270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37363C"/>
              </a:clrFrom>
              <a:clrTo>
                <a:srgbClr val="37363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8065" y="897010"/>
            <a:ext cx="4370122" cy="4886700"/>
          </a:xfrm>
          <a:prstGeom prst="rect">
            <a:avLst/>
          </a:prstGeom>
          <a:effectLst>
            <a:softEdge rad="317500"/>
          </a:effectLst>
          <a:scene3d>
            <a:camera prst="isometricOffAxis2Left"/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2964872" y="5111060"/>
            <a:ext cx="9033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70C0"/>
              </a:buClr>
              <a:buSzPts val="4000"/>
            </a:pPr>
            <a:r>
              <a:rPr lang="ru-RU" sz="3200" b="1" dirty="0">
                <a:latin typeface="Times New Roman"/>
                <a:ea typeface="Times New Roman"/>
                <a:cs typeface="Times New Roman"/>
                <a:sym typeface="Times New Roman"/>
              </a:rPr>
              <a:t>ТЕМА УРОКА</a:t>
            </a:r>
            <a:r>
              <a:rPr lang="ru-RU" sz="32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ru-RU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ВМЕСТЕ </a:t>
            </a:r>
            <a:r>
              <a:rPr lang="ru-RU" sz="3600" b="1" dirty="0">
                <a:latin typeface="Times New Roman"/>
                <a:ea typeface="Times New Roman"/>
                <a:cs typeface="Times New Roman"/>
                <a:sym typeface="Times New Roman"/>
              </a:rPr>
              <a:t>МЫ ЖИВЕМ </a:t>
            </a:r>
          </a:p>
          <a:p>
            <a:pPr lvl="0" algn="ctr">
              <a:buClr>
                <a:srgbClr val="0070C0"/>
              </a:buClr>
              <a:buSzPts val="4000"/>
            </a:pPr>
            <a:r>
              <a:rPr lang="ru-RU" sz="3600" b="1" dirty="0">
                <a:latin typeface="Times New Roman"/>
                <a:ea typeface="Times New Roman"/>
                <a:cs typeface="Times New Roman"/>
                <a:sym typeface="Times New Roman"/>
              </a:rPr>
              <a:t>ЦЕННОСТЯМИ КАЖДОГО</a:t>
            </a:r>
          </a:p>
        </p:txBody>
      </p:sp>
    </p:spTree>
    <p:extLst>
      <p:ext uri="{BB962C8B-B14F-4D97-AF65-F5344CB8AC3E}">
        <p14:creationId xmlns:p14="http://schemas.microsoft.com/office/powerpoint/2010/main" val="813456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78" y="365125"/>
            <a:ext cx="6004875" cy="5620896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Человечность и взаимопомощь. </a:t>
            </a:r>
            <a:r>
              <a:rPr lang="ru-RU" sz="4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Поддержка друг друга помогает преодолевать трудности.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758BB7-22B4-40BB-8495-5C069662E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43" t="27354" r="16700"/>
          <a:stretch/>
        </p:blipFill>
        <p:spPr>
          <a:xfrm>
            <a:off x="6372519" y="526450"/>
            <a:ext cx="5599522" cy="596642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60984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32" y="603315"/>
            <a:ext cx="6419654" cy="5769204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>
                <a:solidFill>
                  <a:srgbClr val="FFFF00"/>
                </a:solidFill>
                <a:latin typeface="+mn-lt"/>
              </a:rPr>
              <a:t>Сострадание и толерантность. </a:t>
            </a:r>
            <a:r>
              <a:rPr lang="ru-RU" b="1" i="1" dirty="0">
                <a:latin typeface="+mn-lt"/>
              </a:rPr>
              <a:t>Принятие и </a:t>
            </a:r>
            <a:br>
              <a:rPr lang="ru-RU" b="1" i="1" dirty="0">
                <a:latin typeface="+mn-lt"/>
              </a:rPr>
            </a:br>
            <a:r>
              <a:rPr lang="ru-RU" b="1" i="1" dirty="0">
                <a:latin typeface="+mn-lt"/>
              </a:rPr>
              <a:t>уважение людей, </a:t>
            </a:r>
            <a:br>
              <a:rPr lang="ru-RU" b="1" i="1" dirty="0">
                <a:latin typeface="+mn-lt"/>
              </a:rPr>
            </a:br>
            <a:r>
              <a:rPr lang="ru-RU" b="1" i="1" dirty="0">
                <a:latin typeface="+mn-lt"/>
              </a:rPr>
              <a:t>несмотря на их культурные и религиозные особенности.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BDB483-2171-42F6-8D5D-036AAD525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8" r="7250"/>
          <a:stretch/>
        </p:blipFill>
        <p:spPr>
          <a:xfrm>
            <a:off x="6096000" y="1171280"/>
            <a:ext cx="5579042" cy="451543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20921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829559"/>
            <a:ext cx="11675882" cy="22907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>
                <a:solidFill>
                  <a:srgbClr val="FFFF00"/>
                </a:solidFill>
                <a:latin typeface="+mn-lt"/>
              </a:rPr>
              <a:t>Образование.</a:t>
            </a:r>
            <a:br>
              <a:rPr lang="ru-RU" sz="6000" b="1" i="1" dirty="0">
                <a:solidFill>
                  <a:srgbClr val="FFFF00"/>
                </a:solidFill>
                <a:latin typeface="+mn-lt"/>
              </a:rPr>
            </a:br>
            <a:r>
              <a:rPr lang="ru-RU" b="1" i="1" dirty="0">
                <a:latin typeface="+mn-lt"/>
              </a:rPr>
              <a:t> Умение критически мыслить и анализировать. </a:t>
            </a:r>
            <a:br>
              <a:rPr lang="ru-RU" b="1" i="1" dirty="0">
                <a:latin typeface="+mn-lt"/>
              </a:rPr>
            </a:br>
            <a:r>
              <a:rPr lang="ru-RU" b="1" i="1" dirty="0">
                <a:latin typeface="+mn-lt"/>
              </a:rPr>
              <a:t/>
            </a:r>
            <a:br>
              <a:rPr lang="ru-RU" b="1" i="1" dirty="0">
                <a:latin typeface="+mn-lt"/>
              </a:rPr>
            </a:br>
            <a:endParaRPr lang="ru-RU" sz="6000" b="1" i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48B7AD-3561-4DAC-86EE-19A34230C7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878"/>
          <a:stretch/>
        </p:blipFill>
        <p:spPr>
          <a:xfrm>
            <a:off x="645736" y="2161101"/>
            <a:ext cx="10900528" cy="428683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63436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5" y="801277"/>
            <a:ext cx="5602664" cy="5165889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>
                <a:solidFill>
                  <a:srgbClr val="FFFF00"/>
                </a:solidFill>
                <a:latin typeface="+mn-lt"/>
              </a:rPr>
              <a:t>Доброта и милосердие. </a:t>
            </a:r>
            <a:br>
              <a:rPr lang="ru-RU" sz="4800" b="1" i="1" dirty="0">
                <a:solidFill>
                  <a:srgbClr val="FFFF00"/>
                </a:solidFill>
                <a:latin typeface="+mn-lt"/>
              </a:rPr>
            </a:br>
            <a:r>
              <a:rPr lang="ru-RU" sz="4800" b="1" i="1" dirty="0">
                <a:solidFill>
                  <a:srgbClr val="FFFF00"/>
                </a:solidFill>
                <a:latin typeface="+mn-lt"/>
              </a:rPr>
              <a:t>Чувство справедливости.</a:t>
            </a:r>
            <a:br>
              <a:rPr lang="ru-RU" sz="4800" b="1" i="1" dirty="0">
                <a:solidFill>
                  <a:srgbClr val="FFFF00"/>
                </a:solidFill>
                <a:latin typeface="+mn-lt"/>
              </a:rPr>
            </a:br>
            <a:r>
              <a:rPr lang="ru-RU" sz="4800" b="1" i="1" dirty="0">
                <a:solidFill>
                  <a:srgbClr val="FFFF00"/>
                </a:solidFill>
                <a:latin typeface="+mn-lt"/>
              </a:rPr>
              <a:t> </a:t>
            </a:r>
            <a:br>
              <a:rPr lang="ru-RU" sz="4800" b="1" i="1" dirty="0">
                <a:solidFill>
                  <a:srgbClr val="FFFF00"/>
                </a:solidFill>
                <a:latin typeface="+mn-lt"/>
              </a:rPr>
            </a:br>
            <a:r>
              <a:rPr lang="ru-RU" sz="4800" b="1" i="1" dirty="0">
                <a:solidFill>
                  <a:srgbClr val="FFFF00"/>
                </a:solidFill>
                <a:latin typeface="+mn-lt"/>
              </a:rPr>
              <a:t>Ответственность </a:t>
            </a:r>
            <a:br>
              <a:rPr lang="ru-RU" sz="4800" b="1" i="1" dirty="0">
                <a:solidFill>
                  <a:srgbClr val="FFFF00"/>
                </a:solidFill>
                <a:latin typeface="+mn-lt"/>
              </a:rPr>
            </a:br>
            <a:r>
              <a:rPr lang="ru-RU" sz="4800" b="1" i="1" dirty="0">
                <a:solidFill>
                  <a:srgbClr val="FFFF00"/>
                </a:solidFill>
                <a:latin typeface="+mn-lt"/>
              </a:rPr>
              <a:t>и труд. </a:t>
            </a:r>
            <a:br>
              <a:rPr lang="ru-RU" sz="4800" b="1" i="1" dirty="0">
                <a:solidFill>
                  <a:srgbClr val="FFFF00"/>
                </a:solidFill>
                <a:latin typeface="+mn-lt"/>
              </a:rPr>
            </a:br>
            <a:endParaRPr lang="ru-RU" sz="4800" b="1" i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9CBE90-6D4F-4F0D-9991-946FE8BC2A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2872" r="24705"/>
          <a:stretch/>
        </p:blipFill>
        <p:spPr>
          <a:xfrm>
            <a:off x="6099142" y="423513"/>
            <a:ext cx="5307292" cy="601097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09829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25" y="365125"/>
            <a:ext cx="10558020" cy="1369407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>
                <a:solidFill>
                  <a:srgbClr val="FFFF00"/>
                </a:solidFill>
                <a:latin typeface="+mn-lt"/>
              </a:rPr>
              <a:t>Духовность и вера.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320E72-A4E5-4F01-AD56-A919FD52D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904" y="1281767"/>
            <a:ext cx="9264192" cy="521110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76599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14" y="365125"/>
            <a:ext cx="5740924" cy="6233638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latin typeface="+mn-lt"/>
              </a:rPr>
              <a:t>Также к ценностям, объединяющим людей разных наций, поколений и вероисповеданий, можно отнести </a:t>
            </a:r>
            <a:r>
              <a:rPr lang="ru-RU" b="1" i="1" dirty="0">
                <a:solidFill>
                  <a:srgbClr val="FFFF00"/>
                </a:solidFill>
                <a:latin typeface="+mn-lt"/>
              </a:rPr>
              <a:t>дружбу, любовь, искусство.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291D66-EBAE-40FD-A0DC-187EA6850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2"/>
          <a:stretch/>
        </p:blipFill>
        <p:spPr>
          <a:xfrm>
            <a:off x="5825765" y="631597"/>
            <a:ext cx="6020586" cy="533644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36781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575035"/>
            <a:ext cx="6494691" cy="58257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+mn-lt"/>
              </a:rPr>
              <a:t>Таким образом, ценности являются фундаментом для развития гуманистических принципов, обеспечивая стабильность, гармонию и благополучие как на уровне индивида, так и на уровне общества в целом.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8AF880-0931-40CB-BE9B-76C74627C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665" y="487837"/>
            <a:ext cx="4647732" cy="600016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22867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575035"/>
            <a:ext cx="6494691" cy="5825764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latin typeface="+mn-lt"/>
              </a:rPr>
              <a:t>. </a:t>
            </a:r>
            <a:endParaRPr lang="ru-RU" b="1" i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46" y="581921"/>
            <a:ext cx="9984510" cy="56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63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575035"/>
            <a:ext cx="6494691" cy="5825764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latin typeface="+mn-lt"/>
              </a:rPr>
              <a:t>. </a:t>
            </a:r>
            <a:endParaRPr lang="ru-RU" b="1" i="1" dirty="0">
              <a:latin typeface="+mn-lt"/>
            </a:endParaRPr>
          </a:p>
        </p:txBody>
      </p:sp>
      <p:sp>
        <p:nvSpPr>
          <p:cNvPr id="5" name="Google Shape;182;p5"/>
          <p:cNvSpPr txBox="1"/>
          <p:nvPr/>
        </p:nvSpPr>
        <p:spPr>
          <a:xfrm>
            <a:off x="349574" y="552050"/>
            <a:ext cx="54696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81000" algn="just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Чтобы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быть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сплоченным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классе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я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буду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...;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чтобы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добиться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этого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мне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нужно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</a:t>
            </a:r>
            <a:endParaRPr sz="24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 algn="just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​​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буду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поддерживать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дружбу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между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одноклассниками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,...;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чтобы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добиться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этого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мне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нужно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</a:t>
            </a:r>
            <a:endParaRPr sz="24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 algn="just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​​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буду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проявлять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честность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,...;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чтобы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добиться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этого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мне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нужно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</a:t>
            </a:r>
            <a:endParaRPr sz="24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 algn="just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​​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буду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сотрудничать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другими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одноклассниками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,...;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чтобы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добиться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этого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мне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нужно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</a:t>
            </a:r>
            <a:endParaRPr sz="24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 algn="just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Самая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важная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ценность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которой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я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хочу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жить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—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</a:t>
            </a:r>
            <a:endParaRPr sz="24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 algn="just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буду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способствовать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воплощению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ценностей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класса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следующим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образом</a:t>
            </a:r>
            <a:r>
              <a:rPr lang="en-US"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</a:t>
            </a:r>
            <a:endParaRPr sz="24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algn="just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endParaRPr sz="24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Google Shape;186;p5" descr="Dominoes falling in a row"/>
          <p:cNvPicPr preferRelativeResize="0"/>
          <p:nvPr/>
        </p:nvPicPr>
        <p:blipFill rotWithShape="1">
          <a:blip r:embed="rId4">
            <a:alphaModFix/>
          </a:blip>
          <a:srcRect l="12248" r="-4" b="-4"/>
          <a:stretch/>
        </p:blipFill>
        <p:spPr>
          <a:xfrm>
            <a:off x="6510989" y="575035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 extrusionOk="0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84;p5" descr="Nail polish in different shades of blue"/>
          <p:cNvPicPr preferRelativeResize="0"/>
          <p:nvPr/>
        </p:nvPicPr>
        <p:blipFill rotWithShape="1">
          <a:blip r:embed="rId5">
            <a:alphaModFix/>
          </a:blip>
          <a:srcRect t="19290" r="-1" b="10198"/>
          <a:stretch/>
        </p:blipFill>
        <p:spPr>
          <a:xfrm>
            <a:off x="8201891" y="3371273"/>
            <a:ext cx="3990109" cy="3486727"/>
          </a:xfrm>
          <a:custGeom>
            <a:avLst/>
            <a:gdLst/>
            <a:ahLst/>
            <a:cxnLst/>
            <a:rect l="l" t="t" r="r" b="b"/>
            <a:pathLst>
              <a:path w="4290741" h="4130271" extrusionOk="0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699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575035"/>
            <a:ext cx="6494691" cy="5825764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latin typeface="+mn-lt"/>
              </a:rPr>
              <a:t>. </a:t>
            </a:r>
            <a:endParaRPr lang="ru-RU" b="1" i="1" dirty="0"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2" y="575035"/>
            <a:ext cx="11028217" cy="58842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23324" y="-127981"/>
            <a:ext cx="7647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MD" sz="4800" b="1" dirty="0">
                <a:solidFill>
                  <a:schemeClr val="bg1"/>
                </a:solidFill>
              </a:rPr>
              <a:t>Декалог ценностей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10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80" y="565608"/>
            <a:ext cx="10746556" cy="5769203"/>
          </a:xfrm>
        </p:spPr>
        <p:txBody>
          <a:bodyPr>
            <a:noAutofit/>
          </a:bodyPr>
          <a:lstStyle/>
          <a:p>
            <a:r>
              <a:rPr lang="ru-RU" sz="7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 вы понимаете под словом </a:t>
            </a:r>
            <a:r>
              <a:rPr lang="ru-RU" sz="72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ценность</a:t>
            </a:r>
            <a:r>
              <a:rPr lang="ru-RU" sz="7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ru-RU" sz="7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7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7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7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ценности могут способствовать объединению людей?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32F134-5D01-4ADC-BC4B-139A93AB3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497" y="970960"/>
            <a:ext cx="4196975" cy="284756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20795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4"/>
            <a:ext cx="10558807" cy="5941407"/>
          </a:xfrm>
          <a:scene3d>
            <a:camera prst="isometricOffAxis1Right"/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ru-RU" sz="13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2038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3" y="565608"/>
            <a:ext cx="11283883" cy="4232635"/>
          </a:xfrm>
        </p:spPr>
        <p:txBody>
          <a:bodyPr>
            <a:noAutofit/>
          </a:bodyPr>
          <a:lstStyle/>
          <a:p>
            <a:pPr algn="ctr"/>
            <a:r>
              <a:rPr lang="ru-RU" sz="80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Ценность</a:t>
            </a:r>
            <a:r>
              <a:rPr lang="ru-RU" sz="8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важность, значимость, польза, полезность чего-либо.</a:t>
            </a:r>
            <a:br>
              <a:rPr lang="ru-RU" sz="8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sz="8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B03129-26A6-4443-9AB2-2C5258D263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06" r="1960" b="20411"/>
          <a:stretch/>
        </p:blipFill>
        <p:spPr>
          <a:xfrm>
            <a:off x="2975727" y="3648936"/>
            <a:ext cx="6240545" cy="285555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31712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3" y="1244338"/>
            <a:ext cx="11283883" cy="5090473"/>
          </a:xfrm>
        </p:spPr>
        <p:txBody>
          <a:bodyPr>
            <a:noAutofit/>
          </a:bodyPr>
          <a:lstStyle/>
          <a:p>
            <a:pPr algn="ctr"/>
            <a:r>
              <a:rPr lang="ru-RU" sz="80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Ценности</a:t>
            </a:r>
            <a:r>
              <a:rPr lang="ru-RU" sz="8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это важнейшие нравственные ориентиры для человека и общества.</a:t>
            </a:r>
            <a:br>
              <a:rPr lang="ru-RU" sz="8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sz="8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274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3" y="65989"/>
            <a:ext cx="11283883" cy="4204354"/>
          </a:xfrm>
        </p:spPr>
        <p:txBody>
          <a:bodyPr>
            <a:noAutofit/>
          </a:bodyPr>
          <a:lstStyle/>
          <a:p>
            <a:pPr algn="ctr"/>
            <a:r>
              <a:rPr lang="ru-RU" sz="8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Какими могут быть ценности?</a:t>
            </a:r>
            <a:br>
              <a:rPr lang="ru-RU" sz="8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sz="8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672313-6650-4A7E-8ED2-EA458BF965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236"/>
          <a:stretch/>
        </p:blipFill>
        <p:spPr>
          <a:xfrm>
            <a:off x="2046706" y="2252570"/>
            <a:ext cx="8098588" cy="42941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3950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25" y="365125"/>
            <a:ext cx="10571375" cy="2302661"/>
          </a:xfrm>
        </p:spPr>
        <p:txBody>
          <a:bodyPr>
            <a:noAutofit/>
          </a:bodyPr>
          <a:lstStyle/>
          <a:p>
            <a:r>
              <a:rPr lang="ru-RU" sz="9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Ценности</a:t>
            </a:r>
            <a:br>
              <a:rPr lang="ru-RU" sz="9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материальные                         духовные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D20A2C-E82A-4A38-8482-34F9CCCFC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361" r="56432"/>
          <a:stretch/>
        </p:blipFill>
        <p:spPr>
          <a:xfrm>
            <a:off x="1416379" y="2251473"/>
            <a:ext cx="3235161" cy="437977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035E8E-9514-4E2B-90E3-73212EF0C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90" t="29361"/>
          <a:stretch/>
        </p:blipFill>
        <p:spPr>
          <a:xfrm>
            <a:off x="7380205" y="2383448"/>
            <a:ext cx="3235160" cy="437977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09857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25" y="365125"/>
            <a:ext cx="10571375" cy="29531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духовно-нравственные ценности </a:t>
            </a:r>
            <a:r>
              <a:rPr lang="ru-RU" sz="6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Молдовы </a:t>
            </a:r>
            <a:r>
              <a:rPr lang="ru-RU" sz="6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объединяют всех граждан страны?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320" y="3034043"/>
            <a:ext cx="5945351" cy="282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7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365125"/>
            <a:ext cx="5307290" cy="6033482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>
                <a:solidFill>
                  <a:srgbClr val="FFFF00"/>
                </a:solidFill>
                <a:latin typeface="+mn-lt"/>
              </a:rPr>
              <a:t>Патриотизм -</a:t>
            </a:r>
            <a:r>
              <a:rPr lang="ru-RU" b="1" i="1" dirty="0">
                <a:latin typeface="+mn-lt"/>
              </a:rPr>
              <a:t> чувство любви и преданности Отечеству, своему народу, готовность служить интересам своей Родины и защищать их.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166" y="1094534"/>
            <a:ext cx="4647302" cy="49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67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3E7B41-1C89-4E10-8CE7-65A632DFE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324" b="26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F9C43-5659-49EE-AC8B-0A3D761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36" y="122548"/>
            <a:ext cx="11764652" cy="1875934"/>
          </a:xfrm>
        </p:spPr>
        <p:txBody>
          <a:bodyPr>
            <a:noAutofit/>
          </a:bodyPr>
          <a:lstStyle/>
          <a:p>
            <a:pPr algn="ctr"/>
            <a:r>
              <a:rPr lang="ru-RU" sz="6600" b="1" i="1" dirty="0">
                <a:solidFill>
                  <a:srgbClr val="FFFF00"/>
                </a:solidFill>
                <a:latin typeface="+mn-lt"/>
              </a:rPr>
              <a:t>Семья и родственные связи.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66D62A-CB73-46E5-9E6F-34A11862E5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74"/>
          <a:stretch/>
        </p:blipFill>
        <p:spPr>
          <a:xfrm>
            <a:off x="687265" y="1461155"/>
            <a:ext cx="10819630" cy="515646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468548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250</Words>
  <Application>Microsoft Office PowerPoint</Application>
  <PresentationFormat>Широкоэкранный</PresentationFormat>
  <Paragraphs>29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Ценности, которые нас объединяют</vt:lpstr>
      <vt:lpstr>Что вы понимаете под словом ценность?  Какие ценности могут способствовать объединению людей?</vt:lpstr>
      <vt:lpstr>Ценность - важность, значимость, польза, полезность чего-либо. </vt:lpstr>
      <vt:lpstr>Ценности - это важнейшие нравственные ориентиры для человека и общества. </vt:lpstr>
      <vt:lpstr>Какими могут быть ценности? </vt:lpstr>
      <vt:lpstr>          Ценности материальные                         духовные</vt:lpstr>
      <vt:lpstr>Какие духовно-нравственные ценности Молдовы объединяют всех граждан страны?</vt:lpstr>
      <vt:lpstr>Патриотизм - чувство любви и преданности Отечеству, своему народу, готовность служить интересам своей Родины и защищать их. </vt:lpstr>
      <vt:lpstr>Семья и родственные связи. </vt:lpstr>
      <vt:lpstr>Человечность и взаимопомощь. Поддержка друг друга помогает преодолевать трудности. </vt:lpstr>
      <vt:lpstr>Сострадание и толерантность. Принятие и  уважение людей,  несмотря на их культурные и религиозные особенности. </vt:lpstr>
      <vt:lpstr>Образование.  Умение критически мыслить и анализировать.   </vt:lpstr>
      <vt:lpstr>Доброта и милосердие.  Чувство справедливости.   Ответственность  и труд.  </vt:lpstr>
      <vt:lpstr>Духовность и вера. </vt:lpstr>
      <vt:lpstr>Также к ценностям, объединяющим людей разных наций, поколений и вероисповеданий, можно отнести дружбу, любовь, искусство. </vt:lpstr>
      <vt:lpstr>Таким образом, ценности являются фундаментом для развития гуманистических принципов, обеспечивая стабильность, гармонию и благополучие как на уровне индивида, так и на уровне общества в целом. </vt:lpstr>
      <vt:lpstr>. </vt:lpstr>
      <vt:lpstr>. </vt:lpstr>
      <vt:lpstr>.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Ценности, которые нас объединяют</dc:title>
  <dc:creator>ALEKSANDR VORONIN</dc:creator>
  <cp:lastModifiedBy>Ludmila Moroz</cp:lastModifiedBy>
  <cp:revision>18</cp:revision>
  <dcterms:created xsi:type="dcterms:W3CDTF">2025-05-03T19:55:35Z</dcterms:created>
  <dcterms:modified xsi:type="dcterms:W3CDTF">2025-08-24T06:38:50Z</dcterms:modified>
</cp:coreProperties>
</file>