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73" autoAdjust="0"/>
    <p:restoredTop sz="94660"/>
  </p:normalViewPr>
  <p:slideViewPr>
    <p:cSldViewPr snapToGrid="0">
      <p:cViewPr varScale="1">
        <p:scale>
          <a:sx n="53" d="100"/>
          <a:sy n="53" d="100"/>
        </p:scale>
        <p:origin x="235" y="125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5615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5678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8098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5836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1113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6933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717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9026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1200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1320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0970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9129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5022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1651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NUL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7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NUL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8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NUL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9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11" Type="http://schemas.openxmlformats.org/officeDocument/2006/relationships/image" Target="../media/image26.png"/><Relationship Id="rId5" Type="http://schemas.openxmlformats.org/officeDocument/2006/relationships/image" Target="../media/image9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audio" Target="NULL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2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NUL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3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NUL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jpe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4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s\Desktop\ру.первослайд.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0104100" cy="1145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1" cy="8324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7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29" y="2268742"/>
            <a:ext cx="18905927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6600" i="1" dirty="0" smtClean="0">
                <a:latin typeface="Corbel" panose="020B0503020204020204" pitchFamily="34" charset="0"/>
              </a:rPr>
              <a:t> </a:t>
            </a:r>
            <a:r>
              <a:rPr lang="ru-RU" sz="6000" i="1" dirty="0" smtClean="0">
                <a:latin typeface="Corbel" panose="020B0503020204020204" pitchFamily="34" charset="0"/>
              </a:rPr>
              <a:t>«</a:t>
            </a:r>
            <a:r>
              <a:rPr lang="ru-RU" sz="6000" i="1" dirty="0">
                <a:latin typeface="Corbel" panose="020B0503020204020204" pitchFamily="34" charset="0"/>
              </a:rPr>
              <a:t>Мы будем воспринимать инвалидность не как особое состояние, а как обычную часть жизни, которая может затронуть каждого из нас»</a:t>
            </a:r>
            <a:r>
              <a:rPr lang="ru-RU" sz="6000" dirty="0">
                <a:latin typeface="Corbel" panose="020B0503020204020204" pitchFamily="34" charset="0"/>
              </a:rPr>
              <a:t/>
            </a:r>
            <a:br>
              <a:rPr lang="ru-RU" sz="6000" dirty="0">
                <a:latin typeface="Corbel" panose="020B0503020204020204" pitchFamily="34" charset="0"/>
              </a:rPr>
            </a:br>
            <a:r>
              <a:rPr lang="ru-RU" sz="6000" dirty="0">
                <a:latin typeface="Corbel" panose="020B0503020204020204" pitchFamily="34" charset="0"/>
              </a:rPr>
              <a:t>Эти слова из статьи об архитектурном движении «Без НИХ» процитировал глава Канадского музея прав человека. ОНИ есть и в лёгкой атлетике.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endParaRPr lang="ru-RU" sz="6000" b="1" dirty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 Назовите </a:t>
            </a:r>
            <a:r>
              <a:rPr lang="ru-RU" sz="6000" b="1" dirty="0">
                <a:latin typeface="Corbel" panose="020B0503020204020204" pitchFamily="34" charset="0"/>
              </a:rPr>
              <a:t>ИХ. </a:t>
            </a:r>
          </a:p>
        </p:txBody>
      </p:sp>
    </p:spTree>
    <p:extLst>
      <p:ext uri="{BB962C8B-B14F-4D97-AF65-F5344CB8AC3E}">
        <p14:creationId xmlns:p14="http://schemas.microsoft.com/office/powerpoint/2010/main" val="216824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1" cy="8324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667398"/>
            <a:ext cx="10481127" cy="401373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90629" y="3667398"/>
            <a:ext cx="9832248" cy="4077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Барьеры</a:t>
            </a:r>
            <a:endParaRPr lang="ru-RU" sz="8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102" name="Picture 6" descr="Барьер легкоатлетический регулируемый: продажа, цена в Киеве. инвентарь для легкой  атлетики от &quot;Спорт Світ&quot; - 184800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454" y="2319570"/>
            <a:ext cx="7299385" cy="729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02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1" cy="8324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 ОТВЕТА – 2 БАЛЛА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29" y="2268743"/>
            <a:ext cx="18993013" cy="760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7200" dirty="0" smtClean="0">
                <a:latin typeface="Corbel" panose="020B0503020204020204" pitchFamily="34" charset="0"/>
              </a:rPr>
              <a:t> </a:t>
            </a:r>
            <a:r>
              <a:rPr lang="ru-RU" sz="7200" dirty="0" smtClean="0">
                <a:latin typeface="Corbel" panose="020B0503020204020204" pitchFamily="34" charset="0"/>
              </a:rPr>
              <a:t>Один </a:t>
            </a:r>
            <a:r>
              <a:rPr lang="ru-RU" sz="7200" dirty="0" err="1">
                <a:latin typeface="Corbel" panose="020B0503020204020204" pitchFamily="34" charset="0"/>
              </a:rPr>
              <a:t>блогер</a:t>
            </a:r>
            <a:r>
              <a:rPr lang="ru-RU" sz="7200" dirty="0">
                <a:latin typeface="Corbel" panose="020B0503020204020204" pitchFamily="34" charset="0"/>
              </a:rPr>
              <a:t> пишет, что город должен быть ИКСОМ, а не только ИГРЕКОМ. Там надо отдыхать, а не только трудиться.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endParaRPr lang="ru-RU" sz="7200" b="1" dirty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 Напишите </a:t>
            </a:r>
            <a:r>
              <a:rPr lang="ru-RU" sz="7200" b="1" dirty="0">
                <a:latin typeface="Corbel" panose="020B0503020204020204" pitchFamily="34" charset="0"/>
              </a:rPr>
              <a:t>обе замены.</a:t>
            </a:r>
            <a:endParaRPr lang="ru-RU" sz="80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36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1" cy="8324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 ОТВЕТА – 2 БАЛЛА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959" y="3667398"/>
            <a:ext cx="10692311" cy="401373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387555" y="3634851"/>
            <a:ext cx="9089117" cy="4078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59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Дом – 1 балл</a:t>
            </a:r>
            <a:endParaRPr lang="ru-RU" sz="59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 fontAlgn="base"/>
            <a:r>
              <a:rPr lang="ru-RU" sz="59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Рабочее место – 1 балл</a:t>
            </a:r>
            <a:endParaRPr lang="ru-RU" sz="59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3078" name="Picture 6" descr="house 〛 ◾ Photos ◾Ideas◾ Desig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3" y="2545080"/>
            <a:ext cx="9313301" cy="660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5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1" cy="8324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8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3"/>
            <a:ext cx="19152670" cy="760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 </a:t>
            </a:r>
            <a:r>
              <a:rPr lang="ru-RU" sz="6200" dirty="0" smtClean="0">
                <a:latin typeface="Corbel" panose="020B0503020204020204" pitchFamily="34" charset="0"/>
              </a:rPr>
              <a:t>Один </a:t>
            </a:r>
            <a:r>
              <a:rPr lang="ru-RU" sz="6200" dirty="0" err="1">
                <a:latin typeface="Corbel" panose="020B0503020204020204" pitchFamily="34" charset="0"/>
              </a:rPr>
              <a:t>блогер</a:t>
            </a:r>
            <a:r>
              <a:rPr lang="ru-RU" sz="6200" dirty="0">
                <a:latin typeface="Corbel" panose="020B0503020204020204" pitchFamily="34" charset="0"/>
              </a:rPr>
              <a:t> советует жителям плотно застроенных мегаполисов использовать пространство ИХ: установить скамейки, клумбы с цветами и небольшую зону для занятий спортом. Главное – не забывать о безопасности и ставить ограждения. </a:t>
            </a:r>
            <a:endParaRPr lang="ru-RU" sz="6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200" b="1" dirty="0">
                <a:latin typeface="Corbel" panose="020B0503020204020204" pitchFamily="34" charset="0"/>
              </a:rPr>
              <a:t> </a:t>
            </a:r>
            <a:endParaRPr lang="ru-RU" sz="6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200" b="1" dirty="0">
                <a:latin typeface="Corbel" panose="020B0503020204020204" pitchFamily="34" charset="0"/>
              </a:rPr>
              <a:t> </a:t>
            </a:r>
            <a:r>
              <a:rPr lang="ru-RU" sz="6200" b="1" dirty="0" smtClean="0">
                <a:latin typeface="Corbel" panose="020B0503020204020204" pitchFamily="34" charset="0"/>
              </a:rPr>
              <a:t>Назовите </a:t>
            </a:r>
            <a:r>
              <a:rPr lang="ru-RU" sz="6200" b="1" dirty="0">
                <a:latin typeface="Corbel" panose="020B0503020204020204" pitchFamily="34" charset="0"/>
              </a:rPr>
              <a:t>ИХ.</a:t>
            </a:r>
          </a:p>
        </p:txBody>
      </p:sp>
    </p:spTree>
    <p:extLst>
      <p:ext uri="{BB962C8B-B14F-4D97-AF65-F5344CB8AC3E}">
        <p14:creationId xmlns:p14="http://schemas.microsoft.com/office/powerpoint/2010/main" val="364295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1" cy="8324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667398"/>
            <a:ext cx="10481127" cy="401373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90629" y="3667398"/>
            <a:ext cx="9832248" cy="4077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Крыши зданий</a:t>
            </a:r>
            <a:endParaRPr lang="ru-RU" sz="8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2054" name="Picture 6" descr="Эксплуатируемая кровля: виды, выбор материалов и устройство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3" y="2758440"/>
            <a:ext cx="9424955" cy="628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07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7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1" cy="8324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7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6600" dirty="0" smtClean="0">
                <a:latin typeface="Corbel" panose="020B0503020204020204" pitchFamily="34" charset="0"/>
              </a:rPr>
              <a:t> </a:t>
            </a:r>
            <a:r>
              <a:rPr lang="ru-RU" sz="6600" dirty="0" smtClean="0">
                <a:latin typeface="Corbel" panose="020B0503020204020204" pitchFamily="34" charset="0"/>
              </a:rPr>
              <a:t>В </a:t>
            </a:r>
            <a:r>
              <a:rPr lang="ru-RU" sz="6600" dirty="0">
                <a:latin typeface="Corbel" panose="020B0503020204020204" pitchFamily="34" charset="0"/>
              </a:rPr>
              <a:t>Саудовской Аравии строят </a:t>
            </a:r>
            <a:r>
              <a:rPr lang="ru-RU" sz="6600" dirty="0" err="1">
                <a:latin typeface="Corbel" panose="020B0503020204020204" pitchFamily="34" charset="0"/>
              </a:rPr>
              <a:t>экогород</a:t>
            </a:r>
            <a:r>
              <a:rPr lang="ru-RU" sz="6600" dirty="0">
                <a:latin typeface="Corbel" panose="020B0503020204020204" pitchFamily="34" charset="0"/>
              </a:rPr>
              <a:t> будущего. Одна из инноваций – полное отсутствие выключателей. Вместо них будут использовать ИХ. </a:t>
            </a:r>
          </a:p>
          <a:p>
            <a:pPr fontAlgn="base"/>
            <a:endParaRPr lang="ru-RU" sz="3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>
                <a:latin typeface="Corbel" panose="020B0503020204020204" pitchFamily="34" charset="0"/>
              </a:rPr>
              <a:t> </a:t>
            </a:r>
            <a:r>
              <a:rPr lang="ru-RU" sz="6600" b="1" dirty="0" smtClean="0">
                <a:latin typeface="Corbel" panose="020B0503020204020204" pitchFamily="34" charset="0"/>
              </a:rPr>
              <a:t>Назовите </a:t>
            </a:r>
            <a:r>
              <a:rPr lang="ru-RU" sz="6600" b="1" dirty="0">
                <a:latin typeface="Corbel" panose="020B0503020204020204" pitchFamily="34" charset="0"/>
              </a:rPr>
              <a:t>ИХ, зная, что они работают на основе анализа различных типов волн, поступающих из окружающей среды.</a:t>
            </a:r>
            <a:endParaRPr lang="ru-RU" sz="80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1" cy="8324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19" y="3310703"/>
            <a:ext cx="10502537" cy="4686668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9403973" y="3478215"/>
            <a:ext cx="12044784" cy="435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Corbel" pitchFamily="34" charset="0"/>
              </a:rPr>
              <a:t>Датчики</a:t>
            </a:r>
            <a:br>
              <a:rPr lang="ru-RU" sz="8800" b="1" dirty="0" smtClean="0">
                <a:solidFill>
                  <a:schemeClr val="bg1"/>
                </a:solidFill>
                <a:latin typeface="Corbel" pitchFamily="34" charset="0"/>
              </a:rPr>
            </a:br>
            <a:r>
              <a:rPr lang="ru-RU" sz="8800" b="1" dirty="0" smtClean="0">
                <a:solidFill>
                  <a:schemeClr val="bg1"/>
                </a:solidFill>
                <a:latin typeface="Corbel" pitchFamily="34" charset="0"/>
              </a:rPr>
              <a:t>движения</a:t>
            </a:r>
            <a:endParaRPr lang="ru-RU" sz="8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7172" name="Picture 4" descr="ROZETKA | Датчик движения Luxel 0,5W IP20 (MS-03W). Цена, купить Датчик  движения Luxel 0,5W IP20 (MS-03W) в Киеве, Харькове, Днепропетровске,  Одессе, Запорожье, Львове. Датчик движения Luxel 0,5W IP20 (MS-03W): обзор,  описание, продажа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72" y="3080516"/>
            <a:ext cx="7851608" cy="588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01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1" cy="8324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8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ru-RU" sz="6000" dirty="0" smtClean="0">
                <a:latin typeface="Corbel" panose="020B0503020204020204" pitchFamily="34" charset="0"/>
              </a:rPr>
              <a:t>Чтобы </a:t>
            </a:r>
            <a:r>
              <a:rPr lang="ru-RU" sz="6000" dirty="0">
                <a:latin typeface="Corbel" panose="020B0503020204020204" pitchFamily="34" charset="0"/>
              </a:rPr>
              <a:t>прочувствовать проблемы горожан, мэр Нижнего Тагила предложил чиновникам тест-драйв. Им надо было проехать небольшое расстояние,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>
                <a:latin typeface="Corbel" panose="020B0503020204020204" pitchFamily="34" charset="0"/>
              </a:rPr>
              <a:t> </a:t>
            </a:r>
            <a:r>
              <a:rPr lang="ru-RU" sz="6000" dirty="0" smtClean="0">
                <a:latin typeface="Corbel" panose="020B0503020204020204" pitchFamily="34" charset="0"/>
              </a:rPr>
              <a:t>но </a:t>
            </a:r>
            <a:r>
              <a:rPr lang="ru-RU" sz="6000" dirty="0">
                <a:latin typeface="Corbel" panose="020B0503020204020204" pitchFamily="34" charset="0"/>
              </a:rPr>
              <a:t>из-за высоких бордюров и других препятствий никто так и не добрался до финиша. «В одиночку практически невозможно», – резюмировал чиновник.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endParaRPr lang="ru-RU" sz="6000" b="1" dirty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 Какое </a:t>
            </a:r>
            <a:r>
              <a:rPr lang="ru-RU" sz="6000" b="1" dirty="0">
                <a:latin typeface="Corbel" panose="020B0503020204020204" pitchFamily="34" charset="0"/>
              </a:rPr>
              <a:t>транспортное средство они использовали?</a:t>
            </a:r>
            <a:endParaRPr lang="ru-RU" sz="66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13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1" cy="8324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80" y="3667398"/>
            <a:ext cx="9427390" cy="401373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71850" y="3895718"/>
            <a:ext cx="9832248" cy="3785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    Инвалидная </a:t>
            </a:r>
            <a:br>
              <a:rPr lang="ru-RU" sz="88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8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коляска</a:t>
            </a:r>
            <a:endParaRPr lang="ru-RU" sz="8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030" name="Picture 6" descr="Инвалидная коляска Старт | Ottobock RU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273" y="2120775"/>
            <a:ext cx="7335299" cy="733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77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1" cy="8324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9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6600" dirty="0" smtClean="0">
                <a:latin typeface="Corbel" panose="020B0503020204020204" pitchFamily="34" charset="0"/>
              </a:rPr>
              <a:t> </a:t>
            </a:r>
            <a:r>
              <a:rPr lang="ru-RU" sz="6600" dirty="0" smtClean="0">
                <a:latin typeface="Corbel" panose="020B0503020204020204" pitchFamily="34" charset="0"/>
              </a:rPr>
              <a:t>Скотт </a:t>
            </a:r>
            <a:r>
              <a:rPr lang="ru-RU" sz="6600" dirty="0" err="1">
                <a:latin typeface="Corbel" panose="020B0503020204020204" pitchFamily="34" charset="0"/>
              </a:rPr>
              <a:t>Маккуайр</a:t>
            </a:r>
            <a:r>
              <a:rPr lang="ru-RU" sz="6600" dirty="0">
                <a:latin typeface="Corbel" panose="020B0503020204020204" pitchFamily="34" charset="0"/>
              </a:rPr>
              <a:t> пишет, что сегодня традиционные функции окон – обеспечение светом и вентиляцию – выполняют системы освещения и кондиционирования. Неудивительно, что в одном произведении ХХ века окна сравнивают… </a:t>
            </a:r>
          </a:p>
          <a:p>
            <a:pPr fontAlgn="base"/>
            <a:endParaRPr lang="ru-RU" sz="3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>
                <a:latin typeface="Corbel" panose="020B0503020204020204" pitchFamily="34" charset="0"/>
              </a:rPr>
              <a:t> </a:t>
            </a:r>
            <a:r>
              <a:rPr lang="ru-RU" sz="6600" b="1" dirty="0" smtClean="0">
                <a:latin typeface="Corbel" panose="020B0503020204020204" pitchFamily="34" charset="0"/>
              </a:rPr>
              <a:t>С </a:t>
            </a:r>
            <a:r>
              <a:rPr lang="ru-RU" sz="6600" b="1" dirty="0">
                <a:latin typeface="Corbel" panose="020B0503020204020204" pitchFamily="34" charset="0"/>
              </a:rPr>
              <a:t>какой бытовой техникой?</a:t>
            </a:r>
            <a:endParaRPr lang="ru-RU" sz="88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3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1" cy="8324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667398"/>
            <a:ext cx="10481127" cy="401373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90629" y="3667398"/>
            <a:ext cx="9832248" cy="4077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Телевизор</a:t>
            </a:r>
            <a:endParaRPr lang="ru-RU" sz="8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6152" name="Picture 8" descr="Телевизор Horizont 32LE5161D - отзывы покупателей, владельцев в интернет  магазине М.Видео - Москва - Москва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" y="2319570"/>
            <a:ext cx="7596773" cy="759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18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1" cy="8324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9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8000" dirty="0" smtClean="0">
                <a:latin typeface="Corbel" panose="020B0503020204020204" pitchFamily="34" charset="0"/>
              </a:rPr>
              <a:t> </a:t>
            </a:r>
            <a:r>
              <a:rPr lang="ru-RU" sz="6600" dirty="0">
                <a:latin typeface="Corbel" panose="020B0503020204020204" pitchFamily="34" charset="0"/>
              </a:rPr>
              <a:t>В 2013 году Вини </a:t>
            </a:r>
            <a:r>
              <a:rPr lang="ru-RU" sz="6600" dirty="0" err="1">
                <a:latin typeface="Corbel" panose="020B0503020204020204" pitchFamily="34" charset="0"/>
              </a:rPr>
              <a:t>Кумар</a:t>
            </a:r>
            <a:r>
              <a:rPr lang="ru-RU" sz="6600" dirty="0">
                <a:latin typeface="Corbel" panose="020B0503020204020204" pitchFamily="34" charset="0"/>
              </a:rPr>
              <a:t> выиграл престижную награду </a:t>
            </a:r>
            <a:r>
              <a:rPr lang="ru-RU" sz="6600" dirty="0" err="1">
                <a:latin typeface="Corbel" panose="020B0503020204020204" pitchFamily="34" charset="0"/>
              </a:rPr>
              <a:t>Google</a:t>
            </a:r>
            <a:r>
              <a:rPr lang="ru-RU" sz="6600" dirty="0">
                <a:latin typeface="Corbel" panose="020B0503020204020204" pitchFamily="34" charset="0"/>
              </a:rPr>
              <a:t> </a:t>
            </a:r>
            <a:r>
              <a:rPr lang="ru-RU" sz="6600" dirty="0" err="1">
                <a:latin typeface="Corbel" panose="020B0503020204020204" pitchFamily="34" charset="0"/>
              </a:rPr>
              <a:t>Science</a:t>
            </a:r>
            <a:r>
              <a:rPr lang="ru-RU" sz="6600" dirty="0">
                <a:latin typeface="Corbel" panose="020B0503020204020204" pitchFamily="34" charset="0"/>
              </a:rPr>
              <a:t> </a:t>
            </a:r>
            <a:r>
              <a:rPr lang="ru-RU" sz="6600" dirty="0" err="1">
                <a:latin typeface="Corbel" panose="020B0503020204020204" pitchFamily="34" charset="0"/>
              </a:rPr>
              <a:t>Fair</a:t>
            </a:r>
            <a:r>
              <a:rPr lang="ru-RU" sz="6600" dirty="0">
                <a:latin typeface="Corbel" panose="020B0503020204020204" pitchFamily="34" charset="0"/>
              </a:rPr>
              <a:t>, создав приложение, которое предупреждает водителей, стоящих в пробке, о приближении машин.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endParaRPr lang="ru-RU" sz="6600" b="1" dirty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 Каких</a:t>
            </a:r>
            <a:r>
              <a:rPr lang="ru-RU" sz="6600" b="1" dirty="0">
                <a:latin typeface="Corbel" panose="020B0503020204020204" pitchFamily="34" charset="0"/>
              </a:rPr>
              <a:t>?</a:t>
            </a:r>
            <a:r>
              <a:rPr lang="ru-RU" sz="11500" dirty="0">
                <a:latin typeface="Corbel" panose="020B0503020204020204" pitchFamily="34" charset="0"/>
              </a:rPr>
              <a:t/>
            </a:r>
            <a:br>
              <a:rPr lang="ru-RU" sz="11500" dirty="0">
                <a:latin typeface="Corbel" panose="020B0503020204020204" pitchFamily="34" charset="0"/>
              </a:rPr>
            </a:br>
            <a:endParaRPr lang="ru-RU" sz="344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73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1" cy="8324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720" y="3667398"/>
            <a:ext cx="9564550" cy="401373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1551920" y="3653579"/>
            <a:ext cx="8552178" cy="4077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     </a:t>
            </a:r>
            <a:r>
              <a:rPr lang="ru-RU" sz="4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Машины </a:t>
            </a:r>
            <a:r>
              <a:rPr lang="ru-RU" sz="4600" b="1" dirty="0">
                <a:solidFill>
                  <a:schemeClr val="bg1"/>
                </a:solidFill>
                <a:latin typeface="Corbel" panose="020B0503020204020204" pitchFamily="34" charset="0"/>
              </a:rPr>
              <a:t>экстренных служб: </a:t>
            </a:r>
            <a:r>
              <a:rPr lang="en-US" sz="4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en-US" sz="46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4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скорой</a:t>
            </a:r>
            <a:r>
              <a:rPr lang="ru-RU" sz="4600" b="1" dirty="0">
                <a:solidFill>
                  <a:schemeClr val="bg1"/>
                </a:solidFill>
                <a:latin typeface="Corbel" panose="020B0503020204020204" pitchFamily="34" charset="0"/>
              </a:rPr>
              <a:t>, пожарников </a:t>
            </a:r>
            <a:r>
              <a:rPr lang="en-US" sz="4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en-US" sz="46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4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или </a:t>
            </a:r>
            <a:r>
              <a:rPr lang="ru-RU" sz="4600" b="1" dirty="0">
                <a:solidFill>
                  <a:schemeClr val="bg1"/>
                </a:solidFill>
                <a:latin typeface="Corbel" panose="020B0503020204020204" pitchFamily="34" charset="0"/>
              </a:rPr>
              <a:t>полиции</a:t>
            </a:r>
            <a:endParaRPr lang="ru-RU" sz="4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5126" name="Picture 6" descr="Топ-10: Лучшие полицейские машины в истории | Социально | Статьи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06" y="3667398"/>
            <a:ext cx="4699786" cy="313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В Нижнекамск приехали 12 новых машин скорой помощи — Реальное время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80" y="3666693"/>
            <a:ext cx="5115750" cy="313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РСМ-Тракс, ООО на Allbiz - Екатеринбург (Россия) - Товары и услуги компании  РСМ-Тракс, ООО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499" y="6805198"/>
            <a:ext cx="4678362" cy="302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8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2960</TotalTime>
  <Words>367</Words>
  <Application>Microsoft Office PowerPoint</Application>
  <PresentationFormat>Произвольный</PresentationFormat>
  <Paragraphs>59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CQ</cp:lastModifiedBy>
  <cp:revision>390</cp:revision>
  <dcterms:modified xsi:type="dcterms:W3CDTF">2021-01-05T12:13:58Z</dcterms:modified>
</cp:coreProperties>
</file>