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  <p:sldMasterId id="2147483650" r:id="rId5"/>
    <p:sldMasterId id="2147483656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</p:sldIdLst>
  <p:sldSz cy="6858000" cx="9144000"/>
  <p:notesSz cx="6858000" cy="9144000"/>
  <p:embeddedFontLst>
    <p:embeddedFont>
      <p:font typeface="Corbel"/>
      <p:regular r:id="rId22"/>
      <p:bold r:id="rId23"/>
      <p:italic r:id="rId24"/>
      <p:boldItalic r:id="rId2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26" roundtripDataSignature="AMtx7mgqd7y34lovh8M3bZgzWWj3b7zvy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3.xml"/><Relationship Id="rId22" Type="http://schemas.openxmlformats.org/officeDocument/2006/relationships/font" Target="fonts/Corbel-regular.fntdata"/><Relationship Id="rId21" Type="http://schemas.openxmlformats.org/officeDocument/2006/relationships/slide" Target="slides/slide14.xml"/><Relationship Id="rId24" Type="http://schemas.openxmlformats.org/officeDocument/2006/relationships/font" Target="fonts/Corbel-italic.fntdata"/><Relationship Id="rId23" Type="http://schemas.openxmlformats.org/officeDocument/2006/relationships/font" Target="fonts/Corbel-bold.fntdata"/><Relationship Id="rId1" Type="http://schemas.openxmlformats.org/officeDocument/2006/relationships/theme" Target="theme/theme4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26" Type="http://customschemas.google.com/relationships/presentationmetadata" Target="metadata"/><Relationship Id="rId25" Type="http://schemas.openxmlformats.org/officeDocument/2006/relationships/font" Target="fonts/Corbel-boldItalic.fntdata"/><Relationship Id="rId5" Type="http://schemas.openxmlformats.org/officeDocument/2006/relationships/slideMaster" Target="slideMasters/slideMaster2.xml"/><Relationship Id="rId6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11" Type="http://schemas.openxmlformats.org/officeDocument/2006/relationships/slide" Target="slides/slide4.xml"/><Relationship Id="rId10" Type="http://schemas.openxmlformats.org/officeDocument/2006/relationships/slide" Target="slides/slide3.xml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7" Type="http://schemas.openxmlformats.org/officeDocument/2006/relationships/slide" Target="slides/slide10.xml"/><Relationship Id="rId16" Type="http://schemas.openxmlformats.org/officeDocument/2006/relationships/slide" Target="slides/slide9.xml"/><Relationship Id="rId19" Type="http://schemas.openxmlformats.org/officeDocument/2006/relationships/slide" Target="slides/slide12.xml"/><Relationship Id="rId18" Type="http://schemas.openxmlformats.org/officeDocument/2006/relationships/slide" Target="slides/slide1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Google Shape;184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21"/>
          <p:cNvSpPr txBox="1"/>
          <p:nvPr>
            <p:ph type="ctrTitle"/>
          </p:nvPr>
        </p:nvSpPr>
        <p:spPr>
          <a:xfrm>
            <a:off x="914400" y="4343400"/>
            <a:ext cx="7772400" cy="19751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9144" algn="l">
              <a:spcBef>
                <a:spcPts val="0"/>
              </a:spcBef>
              <a:spcAft>
                <a:spcPts val="0"/>
              </a:spcAft>
              <a:buClr>
                <a:srgbClr val="C1EDFF"/>
              </a:buClr>
              <a:buSzPts val="4000"/>
              <a:buFont typeface="Consolas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1"/>
          <p:cNvSpPr txBox="1"/>
          <p:nvPr>
            <p:ph idx="1" type="subTitle"/>
          </p:nvPr>
        </p:nvSpPr>
        <p:spPr>
          <a:xfrm>
            <a:off x="914400" y="2834640"/>
            <a:ext cx="7772400" cy="1508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10057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900"/>
              <a:buNone/>
              <a:defRPr sz="2000">
                <a:solidFill>
                  <a:schemeClr val="lt1"/>
                </a:solidFill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62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23" name="Google Shape;23;p21"/>
          <p:cNvSpPr txBox="1"/>
          <p:nvPr>
            <p:ph idx="10" type="dt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00">
                <a:solidFill>
                  <a:schemeClr val="lt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21"/>
          <p:cNvSpPr txBox="1"/>
          <p:nvPr>
            <p:ph idx="11" type="ftr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1"/>
          <p:cNvSpPr txBox="1"/>
          <p:nvPr>
            <p:ph idx="12" type="sldNum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3"/>
          <p:cNvSpPr txBox="1"/>
          <p:nvPr>
            <p:ph type="title"/>
          </p:nvPr>
        </p:nvSpPr>
        <p:spPr>
          <a:xfrm>
            <a:off x="914400" y="512762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C1ED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23"/>
          <p:cNvSpPr txBox="1"/>
          <p:nvPr>
            <p:ph idx="1" type="body"/>
          </p:nvPr>
        </p:nvSpPr>
        <p:spPr>
          <a:xfrm>
            <a:off x="914400" y="1784350"/>
            <a:ext cx="77724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7185" lvl="0" marL="457200" algn="l">
              <a:spcBef>
                <a:spcPts val="700"/>
              </a:spcBef>
              <a:spcAft>
                <a:spcPts val="0"/>
              </a:spcAft>
              <a:buSzPts val="1710"/>
              <a:buChar char="▪"/>
              <a:defRPr/>
            </a:lvl1pPr>
            <a:lvl2pPr indent="-331469" lvl="1" marL="914400" algn="l">
              <a:spcBef>
                <a:spcPts val="360"/>
              </a:spcBef>
              <a:spcAft>
                <a:spcPts val="0"/>
              </a:spcAft>
              <a:buSzPts val="1620"/>
              <a:buChar char="🢭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🢝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44" name="Google Shape;44;p23"/>
          <p:cNvSpPr txBox="1"/>
          <p:nvPr>
            <p:ph idx="10" type="dt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00">
                <a:solidFill>
                  <a:schemeClr val="lt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23"/>
          <p:cNvSpPr txBox="1"/>
          <p:nvPr>
            <p:ph idx="11" type="ftr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23"/>
          <p:cNvSpPr txBox="1"/>
          <p:nvPr>
            <p:ph idx="12" type="sldNum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6"/>
          <p:cNvSpPr txBox="1"/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C1EDFF"/>
              </a:buClr>
              <a:buSzPts val="4000"/>
              <a:buFont typeface="Consolas"/>
              <a:buNone/>
              <a:defRPr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6"/>
          <p:cNvSpPr txBox="1"/>
          <p:nvPr>
            <p:ph idx="10" type="dt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00">
                <a:solidFill>
                  <a:schemeClr val="lt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26"/>
          <p:cNvSpPr txBox="1"/>
          <p:nvPr>
            <p:ph idx="11" type="ftr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6"/>
          <p:cNvSpPr txBox="1"/>
          <p:nvPr>
            <p:ph idx="12" type="sldNum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type="objTx">
  <p:cSld name="OBJECT_WITH_CAPTION_TEXT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7"/>
          <p:cNvSpPr txBox="1"/>
          <p:nvPr>
            <p:ph type="title"/>
          </p:nvPr>
        </p:nvSpPr>
        <p:spPr>
          <a:xfrm>
            <a:off x="685800" y="273050"/>
            <a:ext cx="8229600" cy="11620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C1EDFF"/>
              </a:buClr>
              <a:buSzPts val="3600"/>
              <a:buFont typeface="Consolas"/>
              <a:buNone/>
              <a:defRPr b="0"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27"/>
          <p:cNvSpPr txBox="1"/>
          <p:nvPr>
            <p:ph idx="1" type="body"/>
          </p:nvPr>
        </p:nvSpPr>
        <p:spPr>
          <a:xfrm>
            <a:off x="685800" y="1435100"/>
            <a:ext cx="25146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700"/>
              </a:spcBef>
              <a:spcAft>
                <a:spcPts val="0"/>
              </a:spcAft>
              <a:buSzPts val="1710"/>
              <a:buNone/>
              <a:defRPr sz="18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SzPts val="108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55" name="Google Shape;55;p27"/>
          <p:cNvSpPr txBox="1"/>
          <p:nvPr>
            <p:ph idx="2" type="body"/>
          </p:nvPr>
        </p:nvSpPr>
        <p:spPr>
          <a:xfrm>
            <a:off x="3429000" y="1435100"/>
            <a:ext cx="54864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21640" lvl="0" marL="457200" algn="l">
              <a:spcBef>
                <a:spcPts val="700"/>
              </a:spcBef>
              <a:spcAft>
                <a:spcPts val="0"/>
              </a:spcAft>
              <a:buSzPts val="3040"/>
              <a:buChar char="▪"/>
              <a:defRPr sz="3200"/>
            </a:lvl1pPr>
            <a:lvl2pPr indent="-388619" lvl="1" marL="914400" algn="l">
              <a:spcBef>
                <a:spcPts val="560"/>
              </a:spcBef>
              <a:spcAft>
                <a:spcPts val="0"/>
              </a:spcAft>
              <a:buSzPts val="2520"/>
              <a:buChar char="🢭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SzPts val="2400"/>
              <a:buChar char="■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SzPts val="2000"/>
              <a:buChar char="🢝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SzPts val="2000"/>
              <a:buChar char="●"/>
              <a:defRPr sz="20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56" name="Google Shape;56;p27"/>
          <p:cNvSpPr txBox="1"/>
          <p:nvPr>
            <p:ph idx="10" type="dt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00">
                <a:solidFill>
                  <a:schemeClr val="lt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7"/>
          <p:cNvSpPr txBox="1"/>
          <p:nvPr>
            <p:ph idx="11" type="ftr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27"/>
          <p:cNvSpPr txBox="1"/>
          <p:nvPr>
            <p:ph idx="12" type="sldNum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8"/>
          <p:cNvSpPr txBox="1"/>
          <p:nvPr>
            <p:ph type="title"/>
          </p:nvPr>
        </p:nvSpPr>
        <p:spPr>
          <a:xfrm>
            <a:off x="914400" y="512762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C1ED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28"/>
          <p:cNvSpPr txBox="1"/>
          <p:nvPr>
            <p:ph idx="1" type="body"/>
          </p:nvPr>
        </p:nvSpPr>
        <p:spPr>
          <a:xfrm rot="5400000">
            <a:off x="2514600" y="184150"/>
            <a:ext cx="4572000" cy="77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7185" lvl="0" marL="457200" algn="l">
              <a:spcBef>
                <a:spcPts val="700"/>
              </a:spcBef>
              <a:spcAft>
                <a:spcPts val="0"/>
              </a:spcAft>
              <a:buSzPts val="1710"/>
              <a:buChar char="▪"/>
              <a:defRPr/>
            </a:lvl1pPr>
            <a:lvl2pPr indent="-331469" lvl="1" marL="914400" algn="l">
              <a:spcBef>
                <a:spcPts val="360"/>
              </a:spcBef>
              <a:spcAft>
                <a:spcPts val="0"/>
              </a:spcAft>
              <a:buSzPts val="1620"/>
              <a:buChar char="🢭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🢝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62" name="Google Shape;62;p28"/>
          <p:cNvSpPr txBox="1"/>
          <p:nvPr>
            <p:ph idx="10" type="dt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00">
                <a:solidFill>
                  <a:schemeClr val="lt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8"/>
          <p:cNvSpPr txBox="1"/>
          <p:nvPr>
            <p:ph idx="11" type="ftr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8"/>
          <p:cNvSpPr txBox="1"/>
          <p:nvPr>
            <p:ph idx="12" type="sldNum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9"/>
          <p:cNvSpPr txBox="1"/>
          <p:nvPr>
            <p:ph type="title"/>
          </p:nvPr>
        </p:nvSpPr>
        <p:spPr>
          <a:xfrm rot="5400000">
            <a:off x="4694238" y="2209802"/>
            <a:ext cx="5851525" cy="198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C1ED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9"/>
          <p:cNvSpPr txBox="1"/>
          <p:nvPr>
            <p:ph idx="1" type="body"/>
          </p:nvPr>
        </p:nvSpPr>
        <p:spPr>
          <a:xfrm rot="5400000">
            <a:off x="617538" y="266701"/>
            <a:ext cx="5851525" cy="5867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7185" lvl="0" marL="457200" algn="l">
              <a:spcBef>
                <a:spcPts val="700"/>
              </a:spcBef>
              <a:spcAft>
                <a:spcPts val="0"/>
              </a:spcAft>
              <a:buSzPts val="1710"/>
              <a:buChar char="▪"/>
              <a:defRPr/>
            </a:lvl1pPr>
            <a:lvl2pPr indent="-331469" lvl="1" marL="914400" algn="l">
              <a:spcBef>
                <a:spcPts val="360"/>
              </a:spcBef>
              <a:spcAft>
                <a:spcPts val="0"/>
              </a:spcAft>
              <a:buSzPts val="1620"/>
              <a:buChar char="🢭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🢝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68" name="Google Shape;68;p29"/>
          <p:cNvSpPr txBox="1"/>
          <p:nvPr>
            <p:ph idx="10" type="dt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00">
                <a:solidFill>
                  <a:schemeClr val="lt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29"/>
          <p:cNvSpPr txBox="1"/>
          <p:nvPr>
            <p:ph idx="11" type="ftr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9"/>
          <p:cNvSpPr txBox="1"/>
          <p:nvPr>
            <p:ph idx="12" type="sldNum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5"/>
          <p:cNvSpPr txBox="1"/>
          <p:nvPr>
            <p:ph idx="1" type="body"/>
          </p:nvPr>
        </p:nvSpPr>
        <p:spPr>
          <a:xfrm>
            <a:off x="706902" y="1351672"/>
            <a:ext cx="5718048" cy="97748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82275" spcFirstLastPara="1" rIns="91425" wrap="square" tIns="45700">
            <a:noAutofit/>
          </a:bodyPr>
          <a:lstStyle>
            <a:lvl1pPr indent="-228600" lvl="0" marL="457200" algn="l">
              <a:spcBef>
                <a:spcPts val="700"/>
              </a:spcBef>
              <a:spcAft>
                <a:spcPts val="0"/>
              </a:spcAft>
              <a:buSzPts val="1900"/>
              <a:buNone/>
              <a:defRPr sz="2000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SzPts val="162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109" name="Google Shape;109;p25"/>
          <p:cNvSpPr txBox="1"/>
          <p:nvPr>
            <p:ph type="title"/>
          </p:nvPr>
        </p:nvSpPr>
        <p:spPr>
          <a:xfrm>
            <a:off x="706902" y="512064"/>
            <a:ext cx="8156448" cy="7772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640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C1EDFF"/>
              </a:buClr>
              <a:buSzPts val="3800"/>
              <a:buFont typeface="Consolas"/>
              <a:buNone/>
              <a:defRPr b="0" sz="38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5"/>
          <p:cNvSpPr txBox="1"/>
          <p:nvPr>
            <p:ph idx="10" type="dt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00">
                <a:solidFill>
                  <a:schemeClr val="lt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1" name="Google Shape;111;p25"/>
          <p:cNvSpPr txBox="1"/>
          <p:nvPr>
            <p:ph idx="11" type="ftr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2" name="Google Shape;112;p25"/>
          <p:cNvSpPr txBox="1"/>
          <p:nvPr>
            <p:ph idx="12" type="sldNum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4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Layout" Target="../slideLayouts/slideLayout3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5.xml"/><Relationship Id="rId5" Type="http://schemas.openxmlformats.org/officeDocument/2006/relationships/slideLayout" Target="../slideLayouts/slideLayout6.xml"/><Relationship Id="rId6" Type="http://schemas.openxmlformats.org/officeDocument/2006/relationships/theme" Target="../theme/theme1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00000"/>
            </a:gs>
            <a:gs pos="64999">
              <a:srgbClr val="000000"/>
            </a:gs>
            <a:gs pos="100000">
              <a:srgbClr val="5A77A9"/>
            </a:gs>
          </a:gsLst>
          <a:lin ang="5400000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0"/>
          <p:cNvSpPr txBox="1"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7" name="Google Shape;7;p20"/>
          <p:cNvSpPr txBox="1"/>
          <p:nvPr/>
        </p:nvSpPr>
        <p:spPr>
          <a:xfrm>
            <a:off x="309562" y="681037"/>
            <a:ext cx="46037" cy="365125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8" name="Google Shape;8;p20"/>
          <p:cNvSpPr txBox="1"/>
          <p:nvPr/>
        </p:nvSpPr>
        <p:spPr>
          <a:xfrm>
            <a:off x="268287" y="681037"/>
            <a:ext cx="28575" cy="365125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9" name="Google Shape;9;p20"/>
          <p:cNvSpPr txBox="1"/>
          <p:nvPr/>
        </p:nvSpPr>
        <p:spPr>
          <a:xfrm>
            <a:off x="249237" y="681037"/>
            <a:ext cx="9525" cy="365125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0" name="Google Shape;10;p20"/>
          <p:cNvSpPr txBox="1"/>
          <p:nvPr/>
        </p:nvSpPr>
        <p:spPr>
          <a:xfrm>
            <a:off x="222250" y="681037"/>
            <a:ext cx="7937" cy="365125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1" name="Google Shape;11;p20"/>
          <p:cNvSpPr txBox="1"/>
          <p:nvPr/>
        </p:nvSpPr>
        <p:spPr>
          <a:xfrm>
            <a:off x="255587" y="5046662"/>
            <a:ext cx="73025" cy="16922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2" name="Google Shape;12;p20"/>
          <p:cNvSpPr txBox="1"/>
          <p:nvPr/>
        </p:nvSpPr>
        <p:spPr>
          <a:xfrm>
            <a:off x="255587" y="4797425"/>
            <a:ext cx="73025" cy="228600"/>
          </a:xfrm>
          <a:prstGeom prst="rect">
            <a:avLst/>
          </a:prstGeom>
          <a:solidFill>
            <a:srgbClr val="FEB80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3" name="Google Shape;13;p20"/>
          <p:cNvSpPr txBox="1"/>
          <p:nvPr/>
        </p:nvSpPr>
        <p:spPr>
          <a:xfrm>
            <a:off x="255587" y="4637087"/>
            <a:ext cx="73025" cy="138112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4" name="Google Shape;14;p20"/>
          <p:cNvSpPr txBox="1"/>
          <p:nvPr/>
        </p:nvSpPr>
        <p:spPr>
          <a:xfrm>
            <a:off x="255587" y="4541837"/>
            <a:ext cx="73025" cy="746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5" name="Google Shape;15;p20"/>
          <p:cNvSpPr txBox="1"/>
          <p:nvPr>
            <p:ph type="title"/>
          </p:nvPr>
        </p:nvSpPr>
        <p:spPr>
          <a:xfrm>
            <a:off x="914400" y="512762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C1EDFF"/>
              </a:buClr>
              <a:buSzPts val="4000"/>
              <a:buFont typeface="Consolas"/>
              <a:buNone/>
              <a:defRPr b="0" i="0" sz="4000" u="none" cap="none" strike="noStrike">
                <a:solidFill>
                  <a:srgbClr val="C1EDFF"/>
                </a:solidFill>
                <a:latin typeface="Consolas"/>
                <a:ea typeface="Consolas"/>
                <a:cs typeface="Consolas"/>
                <a:sym typeface="Consola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6" name="Google Shape;16;p20"/>
          <p:cNvSpPr txBox="1"/>
          <p:nvPr>
            <p:ph idx="1" type="body"/>
          </p:nvPr>
        </p:nvSpPr>
        <p:spPr>
          <a:xfrm>
            <a:off x="914400" y="1784350"/>
            <a:ext cx="77724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9575" lvl="0" marL="457200" marR="0" rtl="0" algn="l">
              <a:spcBef>
                <a:spcPts val="700"/>
              </a:spcBef>
              <a:spcAft>
                <a:spcPts val="0"/>
              </a:spcAft>
              <a:buClr>
                <a:schemeClr val="lt2"/>
              </a:buClr>
              <a:buSzPts val="2850"/>
              <a:buFont typeface="Noto Sans Symbols"/>
              <a:buChar char="▪"/>
              <a:defRPr b="0" i="0" sz="30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-377190" lvl="1" marL="914400" marR="0" rtl="0" algn="l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2340"/>
              <a:buFont typeface="Noto Sans Symbols"/>
              <a:buChar char="🢭"/>
              <a:defRPr b="0" i="0" sz="26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■"/>
              <a:defRPr b="0" i="0" sz="24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-368300" lvl="3" marL="1828800" marR="0" rtl="0" algn="l">
              <a:spcBef>
                <a:spcPts val="440"/>
              </a:spcBef>
              <a:spcAft>
                <a:spcPts val="0"/>
              </a:spcAft>
              <a:buClr>
                <a:schemeClr val="accent3"/>
              </a:buClr>
              <a:buSzPts val="2200"/>
              <a:buFont typeface="Noto Sans Symbols"/>
              <a:buChar char="🢝"/>
              <a:defRPr b="0" i="0" sz="22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Noto Sans Symbols"/>
              <a:buChar char="●"/>
              <a:defRPr b="0" i="0" sz="20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●"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Noto Sans Symbols"/>
              <a:buChar char="●"/>
              <a:defRPr b="0" i="0" sz="16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Noto Sans Symbols"/>
              <a:buChar char="●"/>
              <a:defRPr b="0" i="0" sz="16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Noto Sans Symbols"/>
              <a:buChar char="●"/>
              <a:defRPr b="0" i="0" sz="16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17" name="Google Shape;17;p20"/>
          <p:cNvSpPr txBox="1"/>
          <p:nvPr>
            <p:ph idx="10" type="dt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18" name="Google Shape;18;p20"/>
          <p:cNvSpPr txBox="1"/>
          <p:nvPr>
            <p:ph idx="11" type="ftr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19" name="Google Shape;19;p20"/>
          <p:cNvSpPr txBox="1"/>
          <p:nvPr>
            <p:ph idx="12" type="sldNum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00000"/>
            </a:gs>
            <a:gs pos="64999">
              <a:srgbClr val="000000"/>
            </a:gs>
            <a:gs pos="100000">
              <a:srgbClr val="5A77A9"/>
            </a:gs>
          </a:gsLst>
          <a:lin ang="5400000" scaled="0"/>
        </a:gra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22"/>
          <p:cNvSpPr txBox="1"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8" name="Google Shape;28;p22"/>
          <p:cNvSpPr txBox="1"/>
          <p:nvPr/>
        </p:nvSpPr>
        <p:spPr>
          <a:xfrm>
            <a:off x="255587" y="5046662"/>
            <a:ext cx="73025" cy="16922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9" name="Google Shape;29;p22"/>
          <p:cNvSpPr txBox="1"/>
          <p:nvPr/>
        </p:nvSpPr>
        <p:spPr>
          <a:xfrm>
            <a:off x="255587" y="4797425"/>
            <a:ext cx="73025" cy="228600"/>
          </a:xfrm>
          <a:prstGeom prst="rect">
            <a:avLst/>
          </a:prstGeom>
          <a:solidFill>
            <a:srgbClr val="FEB80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0" name="Google Shape;30;p22"/>
          <p:cNvSpPr txBox="1"/>
          <p:nvPr/>
        </p:nvSpPr>
        <p:spPr>
          <a:xfrm>
            <a:off x="255587" y="4637087"/>
            <a:ext cx="73025" cy="138112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1" name="Google Shape;31;p22"/>
          <p:cNvSpPr txBox="1"/>
          <p:nvPr/>
        </p:nvSpPr>
        <p:spPr>
          <a:xfrm>
            <a:off x="255587" y="4541837"/>
            <a:ext cx="73025" cy="746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2" name="Google Shape;32;p22"/>
          <p:cNvSpPr txBox="1"/>
          <p:nvPr/>
        </p:nvSpPr>
        <p:spPr>
          <a:xfrm>
            <a:off x="309562" y="681037"/>
            <a:ext cx="46037" cy="365125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3" name="Google Shape;33;p22"/>
          <p:cNvSpPr txBox="1"/>
          <p:nvPr/>
        </p:nvSpPr>
        <p:spPr>
          <a:xfrm>
            <a:off x="268287" y="681037"/>
            <a:ext cx="28575" cy="365125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4" name="Google Shape;34;p22"/>
          <p:cNvSpPr txBox="1"/>
          <p:nvPr/>
        </p:nvSpPr>
        <p:spPr>
          <a:xfrm>
            <a:off x="249237" y="681037"/>
            <a:ext cx="9525" cy="365125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5" name="Google Shape;35;p22"/>
          <p:cNvSpPr txBox="1"/>
          <p:nvPr/>
        </p:nvSpPr>
        <p:spPr>
          <a:xfrm>
            <a:off x="222250" y="681037"/>
            <a:ext cx="7937" cy="365125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6" name="Google Shape;36;p22"/>
          <p:cNvSpPr txBox="1"/>
          <p:nvPr>
            <p:ph type="title"/>
          </p:nvPr>
        </p:nvSpPr>
        <p:spPr>
          <a:xfrm>
            <a:off x="914400" y="512762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C1EDFF"/>
              </a:buClr>
              <a:buSzPts val="4000"/>
              <a:buFont typeface="Consolas"/>
              <a:buNone/>
              <a:defRPr b="0" i="0" sz="4000" u="none" cap="none" strike="noStrike">
                <a:solidFill>
                  <a:srgbClr val="C1EDFF"/>
                </a:solidFill>
                <a:latin typeface="Consolas"/>
                <a:ea typeface="Consolas"/>
                <a:cs typeface="Consolas"/>
                <a:sym typeface="Consola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7" name="Google Shape;37;p22"/>
          <p:cNvSpPr txBox="1"/>
          <p:nvPr>
            <p:ph idx="1" type="body"/>
          </p:nvPr>
        </p:nvSpPr>
        <p:spPr>
          <a:xfrm>
            <a:off x="914400" y="1784350"/>
            <a:ext cx="77724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9575" lvl="0" marL="457200" marR="0" rtl="0" algn="l">
              <a:spcBef>
                <a:spcPts val="700"/>
              </a:spcBef>
              <a:spcAft>
                <a:spcPts val="0"/>
              </a:spcAft>
              <a:buClr>
                <a:schemeClr val="lt2"/>
              </a:buClr>
              <a:buSzPts val="2850"/>
              <a:buFont typeface="Noto Sans Symbols"/>
              <a:buChar char="▪"/>
              <a:defRPr b="0" i="0" sz="30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-377190" lvl="1" marL="914400" marR="0" rtl="0" algn="l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2340"/>
              <a:buFont typeface="Noto Sans Symbols"/>
              <a:buChar char="🢭"/>
              <a:defRPr b="0" i="0" sz="26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■"/>
              <a:defRPr b="0" i="0" sz="24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-368300" lvl="3" marL="1828800" marR="0" rtl="0" algn="l">
              <a:spcBef>
                <a:spcPts val="440"/>
              </a:spcBef>
              <a:spcAft>
                <a:spcPts val="0"/>
              </a:spcAft>
              <a:buClr>
                <a:schemeClr val="accent3"/>
              </a:buClr>
              <a:buSzPts val="2200"/>
              <a:buFont typeface="Noto Sans Symbols"/>
              <a:buChar char="🢝"/>
              <a:defRPr b="0" i="0" sz="22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Noto Sans Symbols"/>
              <a:buChar char="●"/>
              <a:defRPr b="0" i="0" sz="20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●"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Noto Sans Symbols"/>
              <a:buChar char="●"/>
              <a:defRPr b="0" i="0" sz="16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Noto Sans Symbols"/>
              <a:buChar char="●"/>
              <a:defRPr b="0" i="0" sz="16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Noto Sans Symbols"/>
              <a:buChar char="●"/>
              <a:defRPr b="0" i="0" sz="16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38" name="Google Shape;38;p22"/>
          <p:cNvSpPr txBox="1"/>
          <p:nvPr>
            <p:ph idx="10" type="dt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39" name="Google Shape;39;p22"/>
          <p:cNvSpPr txBox="1"/>
          <p:nvPr>
            <p:ph idx="11" type="ftr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40" name="Google Shape;40;p22"/>
          <p:cNvSpPr txBox="1"/>
          <p:nvPr>
            <p:ph idx="12" type="sldNum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1" r:id="rId1"/>
    <p:sldLayoutId id="2147483652" r:id="rId2"/>
    <p:sldLayoutId id="2147483653" r:id="rId3"/>
    <p:sldLayoutId id="2147483654" r:id="rId4"/>
    <p:sldLayoutId id="2147483655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00000"/>
            </a:gs>
            <a:gs pos="64999">
              <a:srgbClr val="000000"/>
            </a:gs>
            <a:gs pos="100000">
              <a:srgbClr val="5A77A9"/>
            </a:gs>
          </a:gsLst>
          <a:lin ang="5400000" scaled="0"/>
        </a:grad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4"/>
          <p:cNvSpPr txBox="1"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73" name="Google Shape;73;p24"/>
          <p:cNvSpPr txBox="1"/>
          <p:nvPr/>
        </p:nvSpPr>
        <p:spPr>
          <a:xfrm>
            <a:off x="255587" y="5046662"/>
            <a:ext cx="73025" cy="16922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74" name="Google Shape;74;p24"/>
          <p:cNvSpPr txBox="1"/>
          <p:nvPr/>
        </p:nvSpPr>
        <p:spPr>
          <a:xfrm>
            <a:off x="255587" y="4797425"/>
            <a:ext cx="73025" cy="228600"/>
          </a:xfrm>
          <a:prstGeom prst="rect">
            <a:avLst/>
          </a:prstGeom>
          <a:solidFill>
            <a:srgbClr val="FEB80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75" name="Google Shape;75;p24"/>
          <p:cNvSpPr txBox="1"/>
          <p:nvPr/>
        </p:nvSpPr>
        <p:spPr>
          <a:xfrm>
            <a:off x="255587" y="4637087"/>
            <a:ext cx="73025" cy="138112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76" name="Google Shape;76;p24"/>
          <p:cNvSpPr txBox="1"/>
          <p:nvPr/>
        </p:nvSpPr>
        <p:spPr>
          <a:xfrm>
            <a:off x="255587" y="4541837"/>
            <a:ext cx="73025" cy="746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77" name="Google Shape;77;p24"/>
          <p:cNvSpPr txBox="1"/>
          <p:nvPr/>
        </p:nvSpPr>
        <p:spPr>
          <a:xfrm>
            <a:off x="309562" y="681037"/>
            <a:ext cx="46037" cy="365125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78" name="Google Shape;78;p24"/>
          <p:cNvSpPr txBox="1"/>
          <p:nvPr/>
        </p:nvSpPr>
        <p:spPr>
          <a:xfrm>
            <a:off x="268287" y="681037"/>
            <a:ext cx="28575" cy="365125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79" name="Google Shape;79;p24"/>
          <p:cNvSpPr txBox="1"/>
          <p:nvPr/>
        </p:nvSpPr>
        <p:spPr>
          <a:xfrm>
            <a:off x="249237" y="681037"/>
            <a:ext cx="9525" cy="365125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80" name="Google Shape;80;p24"/>
          <p:cNvSpPr txBox="1"/>
          <p:nvPr/>
        </p:nvSpPr>
        <p:spPr>
          <a:xfrm>
            <a:off x="222250" y="681037"/>
            <a:ext cx="7937" cy="365125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81" name="Google Shape;81;p24"/>
          <p:cNvSpPr/>
          <p:nvPr/>
        </p:nvSpPr>
        <p:spPr>
          <a:xfrm>
            <a:off x="4829175" y="1073150"/>
            <a:ext cx="4321175" cy="5791200"/>
          </a:xfrm>
          <a:custGeom>
            <a:rect b="b" l="l" r="r" t="t"/>
            <a:pathLst>
              <a:path extrusionOk="0" h="3648" w="2736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cap="flat" cmpd="sng" w="9525">
            <a:solidFill>
              <a:schemeClr val="accent2">
                <a:alpha val="52549"/>
              </a:scheme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82" name="Google Shape;82;p24"/>
          <p:cNvSpPr/>
          <p:nvPr/>
        </p:nvSpPr>
        <p:spPr>
          <a:xfrm>
            <a:off x="374650" y="0"/>
            <a:ext cx="5513387" cy="6615112"/>
          </a:xfrm>
          <a:custGeom>
            <a:rect b="b" l="l" r="r" t="t"/>
            <a:pathLst>
              <a:path extrusionOk="0" h="4128" w="3504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cap="flat" cmpd="sng" w="9525">
            <a:solidFill>
              <a:schemeClr val="accent2">
                <a:alpha val="52549"/>
              </a:scheme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83" name="Google Shape;83;p24"/>
          <p:cNvSpPr/>
          <p:nvPr/>
        </p:nvSpPr>
        <p:spPr>
          <a:xfrm rot="5220000">
            <a:off x="4461668" y="1483518"/>
            <a:ext cx="4114800" cy="1189037"/>
          </a:xfrm>
          <a:custGeom>
            <a:rect b="b" l="l" r="r" t="t"/>
            <a:pathLst>
              <a:path extrusionOk="0" h="1344" w="3552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rgbClr val="586986">
              <a:alpha val="2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84" name="Google Shape;84;p24"/>
          <p:cNvSpPr/>
          <p:nvPr/>
        </p:nvSpPr>
        <p:spPr>
          <a:xfrm>
            <a:off x="5943600" y="0"/>
            <a:ext cx="2743200" cy="4267200"/>
          </a:xfrm>
          <a:custGeom>
            <a:rect b="b" l="l" r="r" t="t"/>
            <a:pathLst>
              <a:path extrusionOk="0" h="2688" w="172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rgbClr val="556989">
              <a:alpha val="2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85" name="Google Shape;85;p24"/>
          <p:cNvSpPr/>
          <p:nvPr/>
        </p:nvSpPr>
        <p:spPr>
          <a:xfrm>
            <a:off x="5943600" y="4267200"/>
            <a:ext cx="3200400" cy="1143000"/>
          </a:xfrm>
          <a:custGeom>
            <a:rect b="b" l="l" r="r" t="t"/>
            <a:pathLst>
              <a:path extrusionOk="0" h="720" w="2016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rgbClr val="556989">
              <a:alpha val="2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86" name="Google Shape;86;p24"/>
          <p:cNvSpPr/>
          <p:nvPr/>
        </p:nvSpPr>
        <p:spPr>
          <a:xfrm>
            <a:off x="5943600" y="0"/>
            <a:ext cx="1371600" cy="4267200"/>
          </a:xfrm>
          <a:custGeom>
            <a:rect b="b" l="l" r="r" t="t"/>
            <a:pathLst>
              <a:path extrusionOk="0" h="2688" w="864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rgbClr val="556989">
              <a:alpha val="2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87" name="Google Shape;87;p24"/>
          <p:cNvSpPr/>
          <p:nvPr/>
        </p:nvSpPr>
        <p:spPr>
          <a:xfrm>
            <a:off x="5948362" y="4246562"/>
            <a:ext cx="2090737" cy="2611437"/>
          </a:xfrm>
          <a:custGeom>
            <a:rect b="b" l="l" r="r" t="t"/>
            <a:pathLst>
              <a:path extrusionOk="0" h="1645" w="1317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rgbClr val="556989">
              <a:alpha val="2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88" name="Google Shape;88;p24"/>
          <p:cNvSpPr/>
          <p:nvPr/>
        </p:nvSpPr>
        <p:spPr>
          <a:xfrm>
            <a:off x="5943600" y="4267200"/>
            <a:ext cx="1600200" cy="2590800"/>
          </a:xfrm>
          <a:custGeom>
            <a:rect b="b" l="l" r="r" t="t"/>
            <a:pathLst>
              <a:path extrusionOk="0" h="1632" w="1008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rgbClr val="556989">
              <a:alpha val="2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89" name="Google Shape;89;p24"/>
          <p:cNvSpPr/>
          <p:nvPr/>
        </p:nvSpPr>
        <p:spPr>
          <a:xfrm>
            <a:off x="5943600" y="1371600"/>
            <a:ext cx="3200400" cy="2895600"/>
          </a:xfrm>
          <a:custGeom>
            <a:rect b="b" l="l" r="r" t="t"/>
            <a:pathLst>
              <a:path extrusionOk="0" h="1824" w="2016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rgbClr val="556989">
              <a:alpha val="2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90" name="Google Shape;90;p24"/>
          <p:cNvSpPr/>
          <p:nvPr/>
        </p:nvSpPr>
        <p:spPr>
          <a:xfrm>
            <a:off x="5943600" y="1752600"/>
            <a:ext cx="3200400" cy="2514600"/>
          </a:xfrm>
          <a:custGeom>
            <a:rect b="b" l="l" r="r" t="t"/>
            <a:pathLst>
              <a:path extrusionOk="0" h="1584" w="2016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rgbClr val="556989">
              <a:alpha val="2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91" name="Google Shape;91;p24"/>
          <p:cNvSpPr/>
          <p:nvPr/>
        </p:nvSpPr>
        <p:spPr>
          <a:xfrm>
            <a:off x="990600" y="4267200"/>
            <a:ext cx="4953000" cy="2590800"/>
          </a:xfrm>
          <a:custGeom>
            <a:rect b="b" l="l" r="r" t="t"/>
            <a:pathLst>
              <a:path extrusionOk="0" h="1632" w="3120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rgbClr val="556989">
              <a:alpha val="2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92" name="Google Shape;92;p24"/>
          <p:cNvSpPr/>
          <p:nvPr/>
        </p:nvSpPr>
        <p:spPr>
          <a:xfrm>
            <a:off x="533400" y="4267200"/>
            <a:ext cx="5334000" cy="2590800"/>
          </a:xfrm>
          <a:custGeom>
            <a:rect b="b" l="l" r="r" t="t"/>
            <a:pathLst>
              <a:path extrusionOk="0" h="1632" w="3360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rgbClr val="556989">
              <a:alpha val="2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93" name="Google Shape;93;p24"/>
          <p:cNvSpPr/>
          <p:nvPr/>
        </p:nvSpPr>
        <p:spPr>
          <a:xfrm>
            <a:off x="366712" y="2438400"/>
            <a:ext cx="5638800" cy="1828800"/>
          </a:xfrm>
          <a:custGeom>
            <a:rect b="b" l="l" r="r" t="t"/>
            <a:pathLst>
              <a:path extrusionOk="0" h="1152" w="35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rgbClr val="556989">
              <a:alpha val="2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94" name="Google Shape;94;p24"/>
          <p:cNvSpPr/>
          <p:nvPr/>
        </p:nvSpPr>
        <p:spPr>
          <a:xfrm>
            <a:off x="366712" y="2133600"/>
            <a:ext cx="5638800" cy="2133600"/>
          </a:xfrm>
          <a:custGeom>
            <a:rect b="b" l="l" r="r" t="t"/>
            <a:pathLst>
              <a:path extrusionOk="0" h="1344" w="3552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rgbClr val="556989">
              <a:alpha val="2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95" name="Google Shape;95;p24"/>
          <p:cNvSpPr/>
          <p:nvPr/>
        </p:nvSpPr>
        <p:spPr>
          <a:xfrm>
            <a:off x="4572000" y="4267200"/>
            <a:ext cx="1371600" cy="2590800"/>
          </a:xfrm>
          <a:custGeom>
            <a:rect b="b" l="l" r="r" t="t"/>
            <a:pathLst>
              <a:path extrusionOk="0" h="1632" w="864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rgbClr val="586986">
              <a:alpha val="2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96" name="Google Shape;96;p24"/>
          <p:cNvSpPr txBox="1"/>
          <p:nvPr/>
        </p:nvSpPr>
        <p:spPr>
          <a:xfrm>
            <a:off x="363537" y="401637"/>
            <a:ext cx="8504237" cy="887412"/>
          </a:xfrm>
          <a:prstGeom prst="rect">
            <a:avLst/>
          </a:prstGeom>
          <a:solidFill>
            <a:srgbClr val="586986">
              <a:alpha val="39607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97" name="Google Shape;97;p24"/>
          <p:cNvSpPr txBox="1"/>
          <p:nvPr/>
        </p:nvSpPr>
        <p:spPr>
          <a:xfrm flipH="1">
            <a:off x="371475" y="681037"/>
            <a:ext cx="26987" cy="365125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98" name="Google Shape;98;p24"/>
          <p:cNvSpPr txBox="1"/>
          <p:nvPr/>
        </p:nvSpPr>
        <p:spPr>
          <a:xfrm flipH="1">
            <a:off x="411162" y="681037"/>
            <a:ext cx="26987" cy="365125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99" name="Google Shape;99;p24"/>
          <p:cNvSpPr txBox="1"/>
          <p:nvPr/>
        </p:nvSpPr>
        <p:spPr>
          <a:xfrm flipH="1">
            <a:off x="447675" y="681037"/>
            <a:ext cx="9525" cy="365125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00" name="Google Shape;100;p24"/>
          <p:cNvSpPr txBox="1"/>
          <p:nvPr/>
        </p:nvSpPr>
        <p:spPr>
          <a:xfrm flipH="1">
            <a:off x="476250" y="681037"/>
            <a:ext cx="9525" cy="365125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01" name="Google Shape;101;p24"/>
          <p:cNvSpPr txBox="1"/>
          <p:nvPr/>
        </p:nvSpPr>
        <p:spPr>
          <a:xfrm>
            <a:off x="500062" y="681037"/>
            <a:ext cx="36512" cy="365125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02" name="Google Shape;102;p24"/>
          <p:cNvSpPr txBox="1"/>
          <p:nvPr>
            <p:ph type="title"/>
          </p:nvPr>
        </p:nvSpPr>
        <p:spPr>
          <a:xfrm>
            <a:off x="914400" y="512762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C1EDFF"/>
              </a:buClr>
              <a:buSzPts val="4000"/>
              <a:buFont typeface="Consolas"/>
              <a:buNone/>
              <a:defRPr b="0" i="0" sz="4000" u="none" cap="none" strike="noStrike">
                <a:solidFill>
                  <a:srgbClr val="C1EDFF"/>
                </a:solidFill>
                <a:latin typeface="Consolas"/>
                <a:ea typeface="Consolas"/>
                <a:cs typeface="Consolas"/>
                <a:sym typeface="Consola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03" name="Google Shape;103;p24"/>
          <p:cNvSpPr txBox="1"/>
          <p:nvPr>
            <p:ph idx="1" type="body"/>
          </p:nvPr>
        </p:nvSpPr>
        <p:spPr>
          <a:xfrm>
            <a:off x="914400" y="1784350"/>
            <a:ext cx="77724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9575" lvl="0" marL="457200" marR="0" rtl="0" algn="l">
              <a:spcBef>
                <a:spcPts val="700"/>
              </a:spcBef>
              <a:spcAft>
                <a:spcPts val="0"/>
              </a:spcAft>
              <a:buClr>
                <a:schemeClr val="lt2"/>
              </a:buClr>
              <a:buSzPts val="2850"/>
              <a:buFont typeface="Noto Sans Symbols"/>
              <a:buChar char="▪"/>
              <a:defRPr b="0" i="0" sz="30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-377190" lvl="1" marL="914400" marR="0" rtl="0" algn="l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2340"/>
              <a:buFont typeface="Noto Sans Symbols"/>
              <a:buChar char="🢭"/>
              <a:defRPr b="0" i="0" sz="26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■"/>
              <a:defRPr b="0" i="0" sz="24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-368300" lvl="3" marL="1828800" marR="0" rtl="0" algn="l">
              <a:spcBef>
                <a:spcPts val="440"/>
              </a:spcBef>
              <a:spcAft>
                <a:spcPts val="0"/>
              </a:spcAft>
              <a:buClr>
                <a:schemeClr val="accent3"/>
              </a:buClr>
              <a:buSzPts val="2200"/>
              <a:buFont typeface="Noto Sans Symbols"/>
              <a:buChar char="🢝"/>
              <a:defRPr b="0" i="0" sz="22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Noto Sans Symbols"/>
              <a:buChar char="●"/>
              <a:defRPr b="0" i="0" sz="20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●"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Noto Sans Symbols"/>
              <a:buChar char="●"/>
              <a:defRPr b="0" i="0" sz="16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Noto Sans Symbols"/>
              <a:buChar char="●"/>
              <a:defRPr b="0" i="0" sz="16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Noto Sans Symbols"/>
              <a:buChar char="●"/>
              <a:defRPr b="0" i="0" sz="16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104" name="Google Shape;104;p24"/>
          <p:cNvSpPr txBox="1"/>
          <p:nvPr>
            <p:ph idx="10" type="dt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105" name="Google Shape;105;p24"/>
          <p:cNvSpPr txBox="1"/>
          <p:nvPr>
            <p:ph idx="11" type="ftr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106" name="Google Shape;106;p24"/>
          <p:cNvSpPr txBox="1"/>
          <p:nvPr>
            <p:ph idx="12" type="sldNum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rbel"/>
              <a:buNone/>
              <a:defRPr b="0" i="0" sz="1200" u="non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7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"/>
          <p:cNvSpPr txBox="1"/>
          <p:nvPr>
            <p:ph idx="4294967295" type="ctrTitle"/>
          </p:nvPr>
        </p:nvSpPr>
        <p:spPr>
          <a:xfrm>
            <a:off x="685800" y="692696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914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1EDFF"/>
              </a:buClr>
              <a:buSzPts val="4000"/>
              <a:buFont typeface="Consolas"/>
              <a:buNone/>
            </a:pPr>
            <a:r>
              <a:rPr b="1" i="0" lang="en-US" sz="4000" u="none" cap="none" strike="noStrike">
                <a:solidFill>
                  <a:srgbClr val="C1EDFF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endParaRPr b="1" i="0" sz="4000" u="none" cap="none" strike="noStrike">
              <a:solidFill>
                <a:srgbClr val="C1ED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18" name="Google Shape;118;p1"/>
          <p:cNvSpPr txBox="1"/>
          <p:nvPr>
            <p:ph idx="1" type="subTitle"/>
          </p:nvPr>
        </p:nvSpPr>
        <p:spPr>
          <a:xfrm>
            <a:off x="914400" y="2835275"/>
            <a:ext cx="7772400" cy="1508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10057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</a:pPr>
            <a:r>
              <a:rPr b="0" i="0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endParaRPr/>
          </a:p>
        </p:txBody>
      </p:sp>
      <p:sp>
        <p:nvSpPr>
          <p:cNvPr id="119" name="Google Shape;119;p1"/>
          <p:cNvSpPr/>
          <p:nvPr/>
        </p:nvSpPr>
        <p:spPr>
          <a:xfrm>
            <a:off x="899592" y="1224889"/>
            <a:ext cx="7704856" cy="3416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rgbClr val="007FB5"/>
                </a:solidFill>
                <a:latin typeface="Corbel"/>
                <a:ea typeface="Corbel"/>
                <a:cs typeface="Corbel"/>
                <a:sym typeface="Corbel"/>
              </a:rPr>
              <a:t>Основные понятия задач по оптимизации</a:t>
            </a:r>
            <a:endParaRPr b="1" i="0" sz="5400" u="none" cap="none" strike="noStrike">
              <a:solidFill>
                <a:srgbClr val="007FB5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00000"/>
            </a:gs>
            <a:gs pos="64999">
              <a:srgbClr val="000000"/>
            </a:gs>
            <a:gs pos="100000">
              <a:srgbClr val="5A77A9"/>
            </a:gs>
          </a:gsLst>
          <a:lin ang="5400000" scaled="0"/>
        </a:gradFill>
      </p:bgPr>
    </p:bg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0"/>
          <p:cNvSpPr txBox="1"/>
          <p:nvPr>
            <p:ph type="title"/>
          </p:nvPr>
        </p:nvSpPr>
        <p:spPr>
          <a:xfrm>
            <a:off x="914400" y="512762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1EEFF"/>
              </a:buClr>
              <a:buSzPts val="4000"/>
              <a:buFont typeface="Consolas"/>
              <a:buNone/>
            </a:pPr>
            <a:r>
              <a:rPr b="0" i="0" lang="en-US" sz="4000" u="none">
                <a:solidFill>
                  <a:srgbClr val="C1EEFF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endParaRPr/>
          </a:p>
        </p:txBody>
      </p:sp>
      <p:sp>
        <p:nvSpPr>
          <p:cNvPr id="174" name="Google Shape;174;p10"/>
          <p:cNvSpPr txBox="1"/>
          <p:nvPr>
            <p:ph idx="1" type="body"/>
          </p:nvPr>
        </p:nvSpPr>
        <p:spPr>
          <a:xfrm>
            <a:off x="684212" y="188912"/>
            <a:ext cx="8135937" cy="6408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899" lvl="0" marL="411162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520"/>
              <a:buFont typeface="Noto Sans Symbols"/>
              <a:buChar char="▪"/>
            </a:pPr>
            <a:r>
              <a:rPr b="0" i="1" lang="en-US" sz="1600" u="none">
                <a:solidFill>
                  <a:srgbClr val="B0105C"/>
                </a:solidFill>
                <a:latin typeface="Corbel"/>
                <a:ea typeface="Corbel"/>
                <a:cs typeface="Corbel"/>
                <a:sym typeface="Corbel"/>
              </a:rPr>
              <a:t>Граничные условия </a:t>
            </a:r>
            <a:r>
              <a:rPr b="0" i="0" lang="en-US" sz="16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устанавливают диапазон изменения искомых переменных </a:t>
            </a:r>
            <a:endParaRPr/>
          </a:p>
          <a:p>
            <a:pPr indent="-342899" lvl="0" marL="411162" marR="0" rtl="0" algn="just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lt2"/>
              </a:buClr>
              <a:buSzPts val="1520"/>
              <a:buFont typeface="Noto Sans Symbols"/>
              <a:buNone/>
            </a:pPr>
            <a:r>
              <a:rPr b="0" i="1" lang="en-US" sz="16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d</a:t>
            </a:r>
            <a:r>
              <a:rPr b="0" baseline="30000" i="1" lang="en-US" sz="16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i </a:t>
            </a:r>
            <a:r>
              <a:rPr b="0" i="0" lang="en-US" sz="1600" u="sng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&lt; </a:t>
            </a:r>
            <a:r>
              <a:rPr b="0" i="1" lang="en-US" sz="16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х </a:t>
            </a:r>
            <a:r>
              <a:rPr b="0" baseline="30000" i="1" lang="en-US" sz="16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i </a:t>
            </a:r>
            <a:r>
              <a:rPr b="0" i="1" lang="en-US" sz="1600" u="sng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&lt; </a:t>
            </a:r>
            <a:r>
              <a:rPr b="0" i="1" lang="en-US" sz="16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D</a:t>
            </a:r>
            <a:r>
              <a:rPr b="0" baseline="30000" i="1" lang="en-US" sz="16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i</a:t>
            </a:r>
            <a:r>
              <a:rPr b="0" i="0" lang="en-US" sz="16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, </a:t>
            </a:r>
            <a:r>
              <a:rPr b="0" i="1" lang="en-US" sz="16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i=</a:t>
            </a:r>
            <a:r>
              <a:rPr b="0" i="0" lang="en-US" sz="16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1, 2</a:t>
            </a:r>
            <a:r>
              <a:rPr b="0" i="1" lang="en-US" sz="16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, … n</a:t>
            </a:r>
            <a:r>
              <a:rPr b="0" i="0" lang="en-US" sz="16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,                    (1.3) , где </a:t>
            </a:r>
            <a:r>
              <a:rPr b="0" i="1" lang="en-US" sz="16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d</a:t>
            </a:r>
            <a:r>
              <a:rPr b="0" baseline="30000" i="1" lang="en-US" sz="16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i </a:t>
            </a:r>
            <a:r>
              <a:rPr b="0" i="0" lang="en-US" sz="16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и </a:t>
            </a:r>
            <a:r>
              <a:rPr b="0" i="1" lang="en-US" sz="16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D</a:t>
            </a:r>
            <a:r>
              <a:rPr b="0" baseline="30000" i="1" lang="en-US" sz="16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i </a:t>
            </a:r>
            <a:r>
              <a:rPr b="0" i="0" lang="en-US" sz="16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- соответственно нижняя и верхняя границы диапазона изменения переменной </a:t>
            </a:r>
            <a:r>
              <a:rPr b="0" i="1" lang="en-US" sz="16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x</a:t>
            </a:r>
            <a:r>
              <a:rPr b="0" baseline="30000" i="1" lang="en-US" sz="16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i</a:t>
            </a:r>
            <a:r>
              <a:rPr b="0" i="0" lang="en-US" sz="16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. </a:t>
            </a:r>
            <a:endParaRPr/>
          </a:p>
          <a:p>
            <a:pPr indent="-342899" lvl="0" marL="411162" marR="0" rtl="0" algn="just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lt2"/>
              </a:buClr>
              <a:buSzPts val="1520"/>
              <a:buFont typeface="Noto Sans Symbols"/>
              <a:buChar char="▪"/>
            </a:pPr>
            <a:r>
              <a:rPr b="0" i="0" lang="en-US" sz="16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Наиболее часто в технических задачах все искомые переменные, как правило, неотрицательны. В этом случае граничные условия имеют следующий вид: </a:t>
            </a:r>
            <a:endParaRPr/>
          </a:p>
          <a:p>
            <a:pPr indent="-342899" lvl="0" marL="411162" marR="0" rtl="0" algn="just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lt2"/>
              </a:buClr>
              <a:buSzPts val="1520"/>
              <a:buFont typeface="Noto Sans Symbols"/>
              <a:buNone/>
            </a:pPr>
            <a:r>
              <a:rPr b="0" i="1" lang="en-US" sz="16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х</a:t>
            </a:r>
            <a:r>
              <a:rPr b="0" baseline="30000" i="1" lang="en-US" sz="16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i </a:t>
            </a:r>
            <a:r>
              <a:rPr b="0" i="0" lang="en-US" sz="1600" u="sng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&gt; </a:t>
            </a:r>
            <a:r>
              <a:rPr b="0" i="0" lang="en-US" sz="16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0, где </a:t>
            </a:r>
            <a:r>
              <a:rPr b="0" i="1" lang="en-US" sz="16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i </a:t>
            </a:r>
            <a:r>
              <a:rPr b="0" i="0" lang="en-US" sz="16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= 1, 2, ... </a:t>
            </a:r>
            <a:r>
              <a:rPr b="0" i="1" lang="en-US" sz="16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n</a:t>
            </a:r>
            <a:r>
              <a:rPr b="0" i="0" lang="en-US" sz="16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.                    (1.3а) </a:t>
            </a:r>
            <a:endParaRPr/>
          </a:p>
          <a:p>
            <a:pPr indent="-342899" lvl="0" marL="411162" marR="0" rtl="0" algn="just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lt2"/>
              </a:buClr>
              <a:buSzPts val="1520"/>
              <a:buFont typeface="Noto Sans Symbols"/>
              <a:buChar char="▪"/>
            </a:pPr>
            <a:r>
              <a:rPr b="0" i="0" lang="en-US" sz="16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При наличии ограничений и граничных условий ищется уже не абсолютный, а </a:t>
            </a:r>
            <a:r>
              <a:rPr b="0" i="0" lang="en-US" sz="1600" u="none">
                <a:solidFill>
                  <a:srgbClr val="B0105C"/>
                </a:solidFill>
                <a:latin typeface="Corbel"/>
                <a:ea typeface="Corbel"/>
                <a:cs typeface="Corbel"/>
                <a:sym typeface="Corbel"/>
              </a:rPr>
              <a:t>относительный экстремум целевой функции</a:t>
            </a:r>
            <a:r>
              <a:rPr b="0" i="0" lang="en-US" sz="16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. На рис. 1.2 показана некоторая функция одного переменного </a:t>
            </a:r>
            <a:r>
              <a:rPr b="0" i="1" lang="en-US" sz="16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Z(x)</a:t>
            </a:r>
            <a:r>
              <a:rPr b="0" i="0" lang="en-US" sz="16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. Указан диапазон изменения переменной </a:t>
            </a:r>
            <a:r>
              <a:rPr b="0" i="1" lang="en-US" sz="16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х </a:t>
            </a:r>
            <a:r>
              <a:rPr b="0" i="0" lang="en-US" sz="16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(нижняя граница </a:t>
            </a:r>
            <a:r>
              <a:rPr b="0" i="1" lang="en-US" sz="16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d </a:t>
            </a:r>
            <a:r>
              <a:rPr b="0" i="0" lang="en-US" sz="16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и верхняя граница </a:t>
            </a:r>
            <a:r>
              <a:rPr b="0" i="1" lang="en-US" sz="16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D</a:t>
            </a:r>
            <a:r>
              <a:rPr b="0" i="0" lang="en-US" sz="16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). Видно, что абсолютный минимум функции соответствует точке 1, а относительный минимум – точке 2, принадлежащей заданному диапазону изменения переменной </a:t>
            </a:r>
            <a:r>
              <a:rPr b="0" i="1" lang="en-US" sz="16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х</a:t>
            </a:r>
            <a:r>
              <a:rPr b="0" i="0" lang="en-US" sz="16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. </a:t>
            </a:r>
            <a:endParaRPr/>
          </a:p>
        </p:txBody>
      </p:sp>
      <p:pic>
        <p:nvPicPr>
          <p:cNvPr id="175" name="Google Shape;175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051050" y="3573462"/>
            <a:ext cx="5761037" cy="3073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00000"/>
            </a:gs>
            <a:gs pos="64999">
              <a:srgbClr val="000000"/>
            </a:gs>
            <a:gs pos="100000">
              <a:srgbClr val="5A77A9"/>
            </a:gs>
          </a:gsLst>
          <a:lin ang="5400000" scaled="0"/>
        </a:gradFill>
      </p:bgPr>
    </p:bg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1"/>
          <p:cNvSpPr txBox="1"/>
          <p:nvPr>
            <p:ph type="title"/>
          </p:nvPr>
        </p:nvSpPr>
        <p:spPr>
          <a:xfrm>
            <a:off x="971550" y="188912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1EEFF"/>
              </a:buClr>
              <a:buSzPts val="4000"/>
              <a:buFont typeface="Consolas"/>
              <a:buNone/>
            </a:pPr>
            <a:r>
              <a:rPr b="1" i="0" lang="en-US" sz="4000" u="none">
                <a:solidFill>
                  <a:srgbClr val="C1EEFF"/>
                </a:solidFill>
                <a:latin typeface="Consolas"/>
                <a:ea typeface="Consolas"/>
                <a:cs typeface="Consolas"/>
                <a:sym typeface="Consolas"/>
              </a:rPr>
              <a:t>3. Методы решения оптимизационных задач </a:t>
            </a:r>
            <a:br>
              <a:rPr b="0" i="0" lang="en-US" sz="4000" u="none">
                <a:solidFill>
                  <a:srgbClr val="C1EEFF"/>
                </a:solidFill>
                <a:latin typeface="Consolas"/>
                <a:ea typeface="Consolas"/>
                <a:cs typeface="Consolas"/>
                <a:sym typeface="Consolas"/>
              </a:rPr>
            </a:br>
            <a:endParaRPr/>
          </a:p>
        </p:txBody>
      </p:sp>
      <p:sp>
        <p:nvSpPr>
          <p:cNvPr id="181" name="Google Shape;181;p11"/>
          <p:cNvSpPr txBox="1"/>
          <p:nvPr>
            <p:ph idx="1" type="body"/>
          </p:nvPr>
        </p:nvSpPr>
        <p:spPr>
          <a:xfrm>
            <a:off x="971550" y="1628775"/>
            <a:ext cx="7700962" cy="45005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899" lvl="0" marL="411162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520"/>
              <a:buFont typeface="Noto Sans Symbols"/>
              <a:buChar char="▪"/>
            </a:pPr>
            <a:r>
              <a:rPr b="0" i="0" lang="en-US" sz="16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Для решения подавляющего большинства оптимизационных задач используются методы </a:t>
            </a:r>
            <a:r>
              <a:rPr b="0" i="1" lang="en-US" sz="1600" u="none">
                <a:solidFill>
                  <a:srgbClr val="B0105C"/>
                </a:solidFill>
                <a:latin typeface="Corbel"/>
                <a:ea typeface="Corbel"/>
                <a:cs typeface="Corbel"/>
                <a:sym typeface="Corbel"/>
              </a:rPr>
              <a:t>математического программирования</a:t>
            </a:r>
            <a:r>
              <a:rPr b="0" i="0" lang="en-US" sz="16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, позволяющие найти экстремальное значение целевой функции (1.1) при соотношениях между переменными, устанавливаемых ограничениями (1.2), в диапазоне изменения переменных, определяемом граничными условиями (1.3). Математическое программирование представляет собой, как правило, многократно повторяющуюся вычислительную процедуру, приводящую к искомому оптимальному решению. </a:t>
            </a:r>
            <a:endParaRPr/>
          </a:p>
          <a:p>
            <a:pPr indent="-342899" lvl="0" marL="411162" marR="0" rtl="0" algn="just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lt2"/>
              </a:buClr>
              <a:buSzPts val="1520"/>
              <a:buFont typeface="Noto Sans Symbols"/>
              <a:buChar char="▪"/>
            </a:pPr>
            <a:r>
              <a:rPr b="0" i="0" lang="en-US" sz="16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Если в математической модели имеются только линейные зависимости между переменными, для решения оптимизационной задачи используются методы </a:t>
            </a:r>
            <a:r>
              <a:rPr b="0" i="1" lang="en-US" sz="1600" u="none">
                <a:solidFill>
                  <a:srgbClr val="B0105C"/>
                </a:solidFill>
                <a:latin typeface="Corbel"/>
                <a:ea typeface="Corbel"/>
                <a:cs typeface="Corbel"/>
                <a:sym typeface="Corbel"/>
              </a:rPr>
              <a:t>линейного программирования</a:t>
            </a:r>
            <a:r>
              <a:rPr b="0" i="1" lang="en-US" sz="16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. </a:t>
            </a:r>
            <a:endParaRPr/>
          </a:p>
          <a:p>
            <a:pPr indent="-342899" lvl="0" marL="411162" marR="0" rtl="0" algn="just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lt2"/>
              </a:buClr>
              <a:buSzPts val="1520"/>
              <a:buFont typeface="Noto Sans Symbols"/>
              <a:buChar char="▪"/>
            </a:pPr>
            <a:r>
              <a:rPr b="0" i="0" lang="en-US" sz="16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Если в математической модели имеются нелинейные зависимости между переменными, для решения оптимизационной задачи используются методы </a:t>
            </a:r>
            <a:r>
              <a:rPr b="0" i="1" lang="en-US" sz="1600" u="none">
                <a:solidFill>
                  <a:srgbClr val="B0105C"/>
                </a:solidFill>
                <a:latin typeface="Corbel"/>
                <a:ea typeface="Corbel"/>
                <a:cs typeface="Corbel"/>
                <a:sym typeface="Corbel"/>
              </a:rPr>
              <a:t>нелинейного программирования</a:t>
            </a:r>
            <a:r>
              <a:rPr b="0" i="1" lang="en-US" sz="16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. </a:t>
            </a:r>
            <a:endParaRPr/>
          </a:p>
          <a:p>
            <a:pPr indent="-342899" lvl="0" marL="411162" marR="0" rtl="0" algn="just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lt2"/>
              </a:buClr>
              <a:buSzPts val="1520"/>
              <a:buFont typeface="Noto Sans Symbols"/>
              <a:buChar char="▪"/>
            </a:pPr>
            <a:r>
              <a:rPr b="0" i="0" lang="en-US" sz="16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Если среди переменных имеются целочисленные или дискретные переменные, для решения оптимизационных задач такого класса используются, соответственно, методы </a:t>
            </a:r>
            <a:r>
              <a:rPr b="0" i="1" lang="en-US" sz="1600" u="none">
                <a:solidFill>
                  <a:schemeClr val="accent2"/>
                </a:solidFill>
                <a:latin typeface="Corbel"/>
                <a:ea typeface="Corbel"/>
                <a:cs typeface="Corbel"/>
                <a:sym typeface="Corbel"/>
              </a:rPr>
              <a:t>целочисленного или дискретного программирования. 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00000"/>
            </a:gs>
            <a:gs pos="64999">
              <a:srgbClr val="000000"/>
            </a:gs>
            <a:gs pos="100000">
              <a:srgbClr val="5A77A9"/>
            </a:gs>
          </a:gsLst>
          <a:lin ang="5400000" scaled="0"/>
        </a:gradFill>
      </p:bgPr>
    </p:bg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2"/>
          <p:cNvSpPr txBox="1"/>
          <p:nvPr>
            <p:ph type="title"/>
          </p:nvPr>
        </p:nvSpPr>
        <p:spPr>
          <a:xfrm>
            <a:off x="827087" y="188912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1EEFF"/>
              </a:buClr>
              <a:buSzPts val="4000"/>
              <a:buFont typeface="Consolas"/>
              <a:buNone/>
            </a:pPr>
            <a:r>
              <a:rPr b="0" i="0" lang="en-US" sz="4000" u="none">
                <a:solidFill>
                  <a:srgbClr val="C1EEFF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endParaRPr/>
          </a:p>
        </p:txBody>
      </p:sp>
      <p:sp>
        <p:nvSpPr>
          <p:cNvPr id="187" name="Google Shape;187;p12"/>
          <p:cNvSpPr txBox="1"/>
          <p:nvPr>
            <p:ph idx="1" type="body"/>
          </p:nvPr>
        </p:nvSpPr>
        <p:spPr>
          <a:xfrm>
            <a:off x="755650" y="1052512"/>
            <a:ext cx="7993062" cy="5400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899" lvl="0" marL="4111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00"/>
              <a:buFont typeface="Noto Sans Symbols"/>
              <a:buChar char="▪"/>
            </a:pPr>
            <a:r>
              <a:rPr b="0" i="0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В случае, когда исходные данные или их часть являются случайными величинами, решение оптимизационной задачи выполняется методами </a:t>
            </a:r>
            <a:r>
              <a:rPr b="0" i="1" lang="en-US" sz="2000" u="none">
                <a:solidFill>
                  <a:srgbClr val="B0105C"/>
                </a:solidFill>
                <a:latin typeface="Corbel"/>
                <a:ea typeface="Corbel"/>
                <a:cs typeface="Corbel"/>
                <a:sym typeface="Corbel"/>
              </a:rPr>
              <a:t>стохастического программирования</a:t>
            </a:r>
            <a:r>
              <a:rPr b="0" i="0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. </a:t>
            </a:r>
            <a:endParaRPr b="0" i="0" sz="20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899" lvl="0" marL="411162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lt2"/>
              </a:buClr>
              <a:buSzPts val="1900"/>
              <a:buFont typeface="Noto Sans Symbols"/>
              <a:buNone/>
            </a:pPr>
            <a:r>
              <a:t/>
            </a:r>
            <a:endParaRPr b="0" i="0" sz="20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899" lvl="0" marL="411162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lt2"/>
              </a:buClr>
              <a:buSzPts val="1900"/>
              <a:buFont typeface="Noto Sans Symbols"/>
              <a:buChar char="▪"/>
            </a:pPr>
            <a:r>
              <a:rPr b="0" i="0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При недетерминированной (неопределенной) исходной информации оптимизационные задачи могут быть решены с применением математического аппарата </a:t>
            </a:r>
            <a:r>
              <a:rPr b="0" i="1" lang="en-US" sz="2000" u="none">
                <a:solidFill>
                  <a:srgbClr val="B0105C"/>
                </a:solidFill>
                <a:latin typeface="Corbel"/>
                <a:ea typeface="Corbel"/>
                <a:cs typeface="Corbel"/>
                <a:sym typeface="Corbel"/>
              </a:rPr>
              <a:t>теории игр</a:t>
            </a:r>
            <a:r>
              <a:rPr b="0" i="0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. </a:t>
            </a:r>
            <a:endParaRPr b="0" i="0" sz="20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899" lvl="0" marL="411162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lt2"/>
              </a:buClr>
              <a:buSzPts val="1900"/>
              <a:buFont typeface="Noto Sans Symbols"/>
              <a:buNone/>
            </a:pPr>
            <a:r>
              <a:t/>
            </a:r>
            <a:endParaRPr b="0" i="0" sz="20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899" lvl="0" marL="411162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lt2"/>
              </a:buClr>
              <a:buSzPts val="1900"/>
              <a:buFont typeface="Noto Sans Symbols"/>
              <a:buChar char="▪"/>
            </a:pPr>
            <a:r>
              <a:rPr b="0" i="0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Задачи, в которых оптимизация проводится не по одному, а по нескольким критериям, относятся к классу задач </a:t>
            </a:r>
            <a:r>
              <a:rPr b="0" i="1" lang="en-US" sz="2000" u="none">
                <a:solidFill>
                  <a:srgbClr val="B0105C"/>
                </a:solidFill>
                <a:latin typeface="Corbel"/>
                <a:ea typeface="Corbel"/>
                <a:cs typeface="Corbel"/>
                <a:sym typeface="Corbel"/>
              </a:rPr>
              <a:t>многокритериальной оптимизации</a:t>
            </a:r>
            <a:r>
              <a:rPr b="0" i="0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. Решение таких задач заключается в нахождении компромисса между принятыми критериями оптимальности.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00000"/>
            </a:gs>
            <a:gs pos="64999">
              <a:srgbClr val="000000"/>
            </a:gs>
            <a:gs pos="100000">
              <a:srgbClr val="5A77A9"/>
            </a:gs>
          </a:gsLst>
          <a:lin ang="5400000" scaled="0"/>
        </a:gradFill>
      </p:bgPr>
    </p:bg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13"/>
          <p:cNvSpPr txBox="1"/>
          <p:nvPr>
            <p:ph type="title"/>
          </p:nvPr>
        </p:nvSpPr>
        <p:spPr>
          <a:xfrm>
            <a:off x="900112" y="26035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1EEFF"/>
              </a:buClr>
              <a:buSzPts val="4000"/>
              <a:buFont typeface="Consolas"/>
              <a:buNone/>
            </a:pPr>
            <a:r>
              <a:rPr b="1" i="0" lang="en-US" sz="4000" u="none">
                <a:solidFill>
                  <a:srgbClr val="C1EEFF"/>
                </a:solidFill>
                <a:latin typeface="Consolas"/>
                <a:ea typeface="Consolas"/>
                <a:cs typeface="Consolas"/>
                <a:sym typeface="Consolas"/>
              </a:rPr>
              <a:t>4. Выполнение математических моделей</a:t>
            </a:r>
            <a:endParaRPr/>
          </a:p>
        </p:txBody>
      </p:sp>
      <p:sp>
        <p:nvSpPr>
          <p:cNvPr id="193" name="Google Shape;193;p13"/>
          <p:cNvSpPr txBox="1"/>
          <p:nvPr>
            <p:ph idx="1" type="body"/>
          </p:nvPr>
        </p:nvSpPr>
        <p:spPr>
          <a:xfrm>
            <a:off x="914400" y="1784350"/>
            <a:ext cx="77724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899" lvl="0" marL="411162" marR="0" rtl="0"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5"/>
              <a:buFont typeface="Noto Sans Symbols"/>
              <a:buChar char="▪"/>
            </a:pPr>
            <a:r>
              <a:rPr b="0" i="0" lang="en-US" sz="19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Решение оптимизационных задач с небольшим количеством переменных </a:t>
            </a:r>
            <a:r>
              <a:rPr b="0" i="1" lang="en-US" sz="19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х</a:t>
            </a:r>
            <a:r>
              <a:rPr b="0" baseline="30000" i="1" lang="en-US" sz="19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i</a:t>
            </a:r>
            <a:r>
              <a:rPr b="0" i="0" lang="en-US" sz="19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(</a:t>
            </a:r>
            <a:r>
              <a:rPr b="0" i="1" lang="en-US" sz="19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i </a:t>
            </a:r>
            <a:r>
              <a:rPr b="0" i="0" lang="en-US" sz="19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= 1, 2) при знании алгоритмов методов математического программирования можно выполнить традиционными вычислениями с использованием калькулятора. </a:t>
            </a:r>
            <a:endParaRPr/>
          </a:p>
          <a:p>
            <a:pPr indent="-342899" lvl="0" marL="411162" marR="0" rtl="0" algn="just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lt2"/>
              </a:buClr>
              <a:buSzPts val="1805"/>
              <a:buFont typeface="Noto Sans Symbols"/>
              <a:buChar char="▪"/>
            </a:pPr>
            <a:r>
              <a:rPr b="0" i="0" lang="en-US" sz="19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Решение реальных задач, размерность которых может быть достаточно большой, возможно только с помощью компьютера. При этом компьютер должен иметь соответствующее программное обеспечение.</a:t>
            </a:r>
            <a:endParaRPr/>
          </a:p>
          <a:p>
            <a:pPr indent="-342899" lvl="0" marL="411162" marR="0" rtl="0" algn="just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lt2"/>
              </a:buClr>
              <a:buSzPts val="1805"/>
              <a:buFont typeface="Noto Sans Symbols"/>
              <a:buChar char="▪"/>
            </a:pPr>
            <a:r>
              <a:rPr b="0" i="0" lang="en-US" sz="19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Инженер, непосредственно решающий оптимизационные задачи в области своей деятельности, должен уметь </a:t>
            </a:r>
            <a:r>
              <a:rPr b="0" i="1" lang="en-US" sz="19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пользоваться </a:t>
            </a:r>
            <a:r>
              <a:rPr b="0" i="0" lang="en-US" sz="19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существующим программным обеспечением современных компьютеров. От выделенного курсивом слова и произошел термин «пользователь». </a:t>
            </a:r>
            <a:endParaRPr/>
          </a:p>
          <a:p>
            <a:pPr indent="-342899" lvl="0" marL="411162" marR="0" rtl="0" algn="just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lt2"/>
              </a:buClr>
              <a:buSzPts val="1805"/>
              <a:buFont typeface="Noto Sans Symbols"/>
              <a:buChar char="▪"/>
            </a:pPr>
            <a:r>
              <a:rPr b="0" i="0" lang="en-US" sz="19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Появление такого мощного программного средства, как Excel 7.0, дает возможность пользователю решать практически любые оптимизационные задачи, совершенно различные по своему классу и содержанию.  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00000"/>
            </a:gs>
            <a:gs pos="64999">
              <a:srgbClr val="000000"/>
            </a:gs>
            <a:gs pos="100000">
              <a:srgbClr val="5A77A9"/>
            </a:gs>
          </a:gsLst>
          <a:lin ang="5400000" scaled="0"/>
        </a:gradFill>
      </p:bgPr>
    </p:bg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5"/>
          <p:cNvSpPr txBox="1"/>
          <p:nvPr>
            <p:ph type="title"/>
          </p:nvPr>
        </p:nvSpPr>
        <p:spPr>
          <a:xfrm>
            <a:off x="827087" y="26035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1EEFF"/>
              </a:buClr>
              <a:buSzPts val="4000"/>
              <a:buFont typeface="Consolas"/>
              <a:buNone/>
            </a:pPr>
            <a:r>
              <a:rPr b="1" i="0" lang="en-US" sz="4000" u="none">
                <a:solidFill>
                  <a:srgbClr val="C1EEFF"/>
                </a:solidFill>
                <a:latin typeface="Consolas"/>
                <a:ea typeface="Consolas"/>
                <a:cs typeface="Consolas"/>
                <a:sym typeface="Consolas"/>
              </a:rPr>
              <a:t>5. Анализ решения задачи </a:t>
            </a:r>
            <a:br>
              <a:rPr b="0" i="0" lang="en-US" sz="4000" u="none">
                <a:solidFill>
                  <a:srgbClr val="C1EEFF"/>
                </a:solidFill>
                <a:latin typeface="Consolas"/>
                <a:ea typeface="Consolas"/>
                <a:cs typeface="Consolas"/>
                <a:sym typeface="Consolas"/>
              </a:rPr>
            </a:br>
            <a:endParaRPr/>
          </a:p>
        </p:txBody>
      </p:sp>
      <p:sp>
        <p:nvSpPr>
          <p:cNvPr id="199" name="Google Shape;199;p15"/>
          <p:cNvSpPr txBox="1"/>
          <p:nvPr>
            <p:ph idx="1" type="body"/>
          </p:nvPr>
        </p:nvSpPr>
        <p:spPr>
          <a:xfrm>
            <a:off x="755650" y="1268412"/>
            <a:ext cx="8137525" cy="51133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899" lvl="0" marL="411162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710"/>
              <a:buFont typeface="Noto Sans Symbols"/>
              <a:buChar char="▪"/>
            </a:pPr>
            <a:r>
              <a:rPr b="0" i="0" lang="en-US" sz="18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Никогда не стоит принимать окончательное решение оптимизационной задачи без результатов ее анализа. В качестве главного средства анализа используется математическая модель, позволяющая выполнить параметрический, структурный и многокритериальный анализ задачи. </a:t>
            </a:r>
            <a:endParaRPr/>
          </a:p>
          <a:p>
            <a:pPr indent="-342899" lvl="0" marL="411162" marR="0" rtl="0" algn="just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lt2"/>
              </a:buClr>
              <a:buSzPts val="1710"/>
              <a:buFont typeface="Noto Sans Symbols"/>
              <a:buChar char="▪"/>
            </a:pPr>
            <a:r>
              <a:rPr b="0" i="1" lang="en-US" sz="1800" u="none">
                <a:solidFill>
                  <a:srgbClr val="B0105C"/>
                </a:solidFill>
                <a:latin typeface="Corbel"/>
                <a:ea typeface="Corbel"/>
                <a:cs typeface="Corbel"/>
                <a:sym typeface="Corbel"/>
              </a:rPr>
              <a:t>Параметрическим</a:t>
            </a:r>
            <a:r>
              <a:rPr b="0" i="1" lang="en-US" sz="18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b="0" i="0" lang="en-US" sz="18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называется такой анализ, при котором задача решается многократно при различных значениях некоторого исходного данного (параметра). </a:t>
            </a:r>
            <a:endParaRPr b="0" i="0" sz="18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899" lvl="0" marL="411162" marR="0" rtl="0" algn="just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lt2"/>
              </a:buClr>
              <a:buSzPts val="1710"/>
              <a:buFont typeface="Noto Sans Symbols"/>
              <a:buChar char="▪"/>
            </a:pPr>
            <a:r>
              <a:rPr b="0" i="0" lang="en-US" sz="18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При </a:t>
            </a:r>
            <a:r>
              <a:rPr b="0" i="1" lang="en-US" sz="1800" u="none">
                <a:solidFill>
                  <a:srgbClr val="B0105C"/>
                </a:solidFill>
                <a:latin typeface="Corbel"/>
                <a:ea typeface="Corbel"/>
                <a:cs typeface="Corbel"/>
                <a:sym typeface="Corbel"/>
              </a:rPr>
              <a:t>структурном</a:t>
            </a:r>
            <a:r>
              <a:rPr b="0" i="1" lang="en-US" sz="18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b="0" i="0" lang="en-US" sz="18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анализе многократное решение задачи выполняется при различной структуре ограничений и граничных условий. </a:t>
            </a:r>
            <a:endParaRPr/>
          </a:p>
          <a:p>
            <a:pPr indent="-342899" lvl="0" marL="411162" marR="0" rtl="0" algn="just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lt2"/>
              </a:buClr>
              <a:buSzPts val="1710"/>
              <a:buFont typeface="Noto Sans Symbols"/>
              <a:buChar char="▪"/>
            </a:pPr>
            <a:r>
              <a:rPr b="0" i="0" lang="en-US" sz="18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Решение задачи по различным критериям (с различными целевыми функциями) составляет суть </a:t>
            </a:r>
            <a:r>
              <a:rPr b="0" i="1" lang="en-US" sz="1800" u="none">
                <a:solidFill>
                  <a:srgbClr val="B0105C"/>
                </a:solidFill>
                <a:latin typeface="Corbel"/>
                <a:ea typeface="Corbel"/>
                <a:cs typeface="Corbel"/>
                <a:sym typeface="Corbel"/>
              </a:rPr>
              <a:t>многокритериального</a:t>
            </a:r>
            <a:r>
              <a:rPr b="0" i="1" lang="en-US" sz="18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b="0" i="0" lang="en-US" sz="18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анализа. </a:t>
            </a:r>
            <a:endParaRPr/>
          </a:p>
          <a:p>
            <a:pPr indent="-342899" lvl="0" marL="411162" marR="0" rtl="0" algn="just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lt2"/>
              </a:buClr>
              <a:buSzPts val="1710"/>
              <a:buFont typeface="Noto Sans Symbols"/>
              <a:buChar char="▪"/>
            </a:pPr>
            <a:r>
              <a:rPr b="0" i="0" lang="en-US" sz="18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Окончательное решение задачи принимается после исследования всех решений, полученных при параметрическом, структурном и многокритериальном анализах.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00000"/>
            </a:gs>
            <a:gs pos="64999">
              <a:srgbClr val="000000"/>
            </a:gs>
            <a:gs pos="100000">
              <a:srgbClr val="5A77A9"/>
            </a:gs>
          </a:gsLst>
          <a:lin ang="5400000" scaled="0"/>
        </a:gradFill>
      </p:bgPr>
    </p:bg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"/>
          <p:cNvSpPr txBox="1"/>
          <p:nvPr>
            <p:ph type="title"/>
          </p:nvPr>
        </p:nvSpPr>
        <p:spPr>
          <a:xfrm>
            <a:off x="914400" y="512762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1EEFF"/>
              </a:buClr>
              <a:buSzPts val="4000"/>
              <a:buFont typeface="Consolas"/>
              <a:buNone/>
            </a:pPr>
            <a:r>
              <a:rPr b="1" lang="en-US">
                <a:solidFill>
                  <a:srgbClr val="C1EEFF"/>
                </a:solidFill>
              </a:rPr>
              <a:t>Введение</a:t>
            </a:r>
            <a:endParaRPr/>
          </a:p>
        </p:txBody>
      </p:sp>
      <p:sp>
        <p:nvSpPr>
          <p:cNvPr id="125" name="Google Shape;125;p2"/>
          <p:cNvSpPr txBox="1"/>
          <p:nvPr>
            <p:ph idx="1" type="body"/>
          </p:nvPr>
        </p:nvSpPr>
        <p:spPr>
          <a:xfrm>
            <a:off x="914400" y="1784350"/>
            <a:ext cx="77724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None/>
            </a:pPr>
            <a:r>
              <a:rPr b="0" i="0" lang="en-US" sz="19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Для конкретной оптимизационной задачи не разрабатывается специальный метод решения. Существуют математические методы, предназначенные для решения любых оптимизационных задач - методы математического программирования. </a:t>
            </a:r>
            <a:r>
              <a:rPr b="0" i="0" lang="en-US" sz="1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Нужно</a:t>
            </a:r>
            <a:r>
              <a:rPr b="0" i="0" lang="en-US" sz="19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b="0" i="1" lang="en-US" sz="19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знать</a:t>
            </a:r>
            <a:r>
              <a:rPr b="0" i="1" lang="en-US" sz="1900" u="none" cap="none" strike="noStrike">
                <a:solidFill>
                  <a:srgbClr val="F273AF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b="0" i="1" lang="en-US" sz="19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эти методы</a:t>
            </a:r>
            <a:r>
              <a:rPr b="0" i="1" lang="en-US" sz="1900" u="none" cap="none" strike="noStrike">
                <a:solidFill>
                  <a:srgbClr val="F273AF"/>
                </a:solidFill>
                <a:latin typeface="Corbel"/>
                <a:ea typeface="Corbel"/>
                <a:cs typeface="Corbel"/>
                <a:sym typeface="Corbel"/>
              </a:rPr>
              <a:t> математического программирования и уметь выбрать целесообразный метод для решения конкретной технической задачи. </a:t>
            </a:r>
            <a:endParaRPr b="0" i="1" sz="1900" u="none" cap="none" strike="noStrike">
              <a:solidFill>
                <a:srgbClr val="F273AF"/>
              </a:solidFill>
              <a:latin typeface="Corbel"/>
              <a:ea typeface="Corbel"/>
              <a:cs typeface="Corbel"/>
              <a:sym typeface="Corbel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None/>
            </a:pPr>
            <a:r>
              <a:rPr lang="en-US" sz="1900"/>
              <a:t>В основном задачи оптимизации сводятся либо к минимизации, либо максимализации.</a:t>
            </a:r>
            <a:endParaRPr sz="19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00000"/>
            </a:gs>
            <a:gs pos="64999">
              <a:srgbClr val="000000"/>
            </a:gs>
            <a:gs pos="100000">
              <a:srgbClr val="5A77A9"/>
            </a:gs>
          </a:gsLst>
          <a:lin ang="5400000" scaled="0"/>
        </a:gradFill>
      </p:bgPr>
    </p:bg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3"/>
          <p:cNvSpPr txBox="1"/>
          <p:nvPr>
            <p:ph type="title"/>
          </p:nvPr>
        </p:nvSpPr>
        <p:spPr>
          <a:xfrm>
            <a:off x="900112" y="115887"/>
            <a:ext cx="7632700" cy="12969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1EEFF"/>
              </a:buClr>
              <a:buSzPts val="4800"/>
              <a:buFont typeface="Consolas"/>
              <a:buNone/>
            </a:pPr>
            <a:r>
              <a:rPr b="1" i="0" lang="en-US" sz="4800" u="none">
                <a:solidFill>
                  <a:srgbClr val="C1EEFF"/>
                </a:solidFill>
                <a:latin typeface="Consolas"/>
                <a:ea typeface="Consolas"/>
                <a:cs typeface="Consolas"/>
                <a:sym typeface="Consolas"/>
              </a:rPr>
              <a:t>Основные понятия и определения</a:t>
            </a:r>
            <a:endParaRPr/>
          </a:p>
        </p:txBody>
      </p:sp>
      <p:sp>
        <p:nvSpPr>
          <p:cNvPr id="131" name="Google Shape;131;p3"/>
          <p:cNvSpPr txBox="1"/>
          <p:nvPr>
            <p:ph idx="1" type="body"/>
          </p:nvPr>
        </p:nvSpPr>
        <p:spPr>
          <a:xfrm>
            <a:off x="900112" y="1628775"/>
            <a:ext cx="7775575" cy="4643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899" lvl="0" marL="411162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520"/>
              <a:buFont typeface="Noto Sans Symbols"/>
              <a:buChar char="▪"/>
            </a:pPr>
            <a:r>
              <a:rPr b="0" i="0" lang="en-US" sz="16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При проектировании и эксплуатации технических систем постоянно приходится решать задачи поиска наилучшего решения из некоторого множества допустимых решений. Такое решение называют </a:t>
            </a:r>
            <a:r>
              <a:rPr b="0" i="1" lang="en-US" sz="1600" u="none" cap="none" strike="noStrike">
                <a:solidFill>
                  <a:srgbClr val="B0105C"/>
                </a:solidFill>
                <a:latin typeface="Corbel"/>
                <a:ea typeface="Corbel"/>
                <a:cs typeface="Corbel"/>
                <a:sym typeface="Corbel"/>
              </a:rPr>
              <a:t>оптимальным</a:t>
            </a:r>
            <a:r>
              <a:rPr b="0" i="0" lang="en-US" sz="16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, процесс поиска такого решения - </a:t>
            </a:r>
            <a:r>
              <a:rPr b="0" i="1" lang="en-US" sz="1600" u="none" cap="none" strike="noStrike">
                <a:solidFill>
                  <a:srgbClr val="B0105C"/>
                </a:solidFill>
                <a:latin typeface="Corbel"/>
                <a:ea typeface="Corbel"/>
                <a:cs typeface="Corbel"/>
                <a:sym typeface="Corbel"/>
              </a:rPr>
              <a:t>оптимизацией</a:t>
            </a:r>
            <a:r>
              <a:rPr b="0" i="0" lang="en-US" sz="16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, а задачи, в которых ищется такое решение - </a:t>
            </a:r>
            <a:r>
              <a:rPr b="0" i="1" lang="en-US" sz="1600" u="none" cap="none" strike="noStrike">
                <a:solidFill>
                  <a:srgbClr val="B0105C"/>
                </a:solidFill>
                <a:latin typeface="Corbel"/>
                <a:ea typeface="Corbel"/>
                <a:cs typeface="Corbel"/>
                <a:sym typeface="Corbel"/>
              </a:rPr>
              <a:t>оптимизационными задачами</a:t>
            </a:r>
            <a:r>
              <a:rPr b="0" i="1" lang="en-US" sz="16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. </a:t>
            </a:r>
            <a:endParaRPr b="0" i="0" sz="1600" u="none" cap="none" strike="noStrik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  <a:p>
            <a:pPr indent="-342899" lvl="0" marL="411162" marR="0" rtl="0" algn="just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lt2"/>
              </a:buClr>
              <a:buSzPts val="1710"/>
              <a:buFont typeface="Noto Sans Symbols"/>
              <a:buChar char="▪"/>
            </a:pPr>
            <a:r>
              <a:rPr b="0" i="0" lang="en-US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Показатель, по величине которого оценивают, является ли решение оптимальным, называется </a:t>
            </a:r>
            <a:r>
              <a:rPr b="0" i="1" lang="en-US" sz="1800" u="none" cap="none" strike="noStrike">
                <a:solidFill>
                  <a:srgbClr val="B0105C"/>
                </a:solidFill>
                <a:latin typeface="Corbel"/>
                <a:ea typeface="Corbel"/>
                <a:cs typeface="Corbel"/>
                <a:sym typeface="Corbel"/>
              </a:rPr>
              <a:t>критерием оптимальности</a:t>
            </a:r>
            <a:r>
              <a:rPr b="0" i="0" lang="en-US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. В качестве критерия оптимальности наиболее часто принимается </a:t>
            </a:r>
            <a:r>
              <a:rPr b="0" i="1" lang="en-US" sz="1800" u="none" cap="none" strike="noStrike">
                <a:solidFill>
                  <a:srgbClr val="B0105C"/>
                </a:solidFill>
                <a:latin typeface="Corbel"/>
                <a:ea typeface="Corbel"/>
                <a:cs typeface="Corbel"/>
                <a:sym typeface="Corbel"/>
              </a:rPr>
              <a:t>экономический критерий</a:t>
            </a:r>
            <a:r>
              <a:rPr b="0" i="1" lang="en-US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, </a:t>
            </a:r>
            <a:r>
              <a:rPr b="0" i="0" lang="en-US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представляющий собой минимум затрат (финансовых, сырьевых, энергетических, трудовых) на реализацию поставленной задачи. При заданной или ограниченной величине указанных затрат экономический критерий выражается в получении максимальной прибыли. </a:t>
            </a:r>
            <a:endParaRPr/>
          </a:p>
          <a:p>
            <a:pPr indent="-342899" lvl="0" marL="411162" marR="0" rtl="0" algn="just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lt2"/>
              </a:buClr>
              <a:buSzPts val="1710"/>
              <a:buFont typeface="Noto Sans Symbols"/>
              <a:buChar char="▪"/>
            </a:pPr>
            <a:r>
              <a:rPr b="0" i="0" lang="en-US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В электроэнергетике в зависимости от требований поставленной задачи могут приниматься и другие критерии оптимальности, в частности: </a:t>
            </a:r>
            <a:endParaRPr/>
          </a:p>
          <a:p>
            <a:pPr indent="-342899" lvl="0" marL="411162" marR="0" rtl="0" algn="just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lt2"/>
              </a:buClr>
              <a:buSzPts val="1710"/>
              <a:buFont typeface="Noto Sans Symbols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  </a:t>
            </a:r>
            <a:r>
              <a:rPr b="0" i="0" lang="en-US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- критерий надежности электроснабжения; </a:t>
            </a:r>
            <a:endParaRPr/>
          </a:p>
          <a:p>
            <a:pPr indent="-342899" lvl="0" marL="411162" marR="0" rtl="0" algn="just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lt2"/>
              </a:buClr>
              <a:buSzPts val="1710"/>
              <a:buFont typeface="Noto Sans Symbols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  </a:t>
            </a:r>
            <a:r>
              <a:rPr b="0" i="0" lang="en-US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- критерий качества электроэнергии; </a:t>
            </a:r>
            <a:endParaRPr/>
          </a:p>
          <a:p>
            <a:pPr indent="-342899" lvl="0" marL="411162" marR="0" rtl="0" algn="just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lt2"/>
              </a:buClr>
              <a:buSzPts val="1710"/>
              <a:buFont typeface="Noto Sans Symbols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  </a:t>
            </a:r>
            <a:r>
              <a:rPr b="0" i="0" lang="en-US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-</a:t>
            </a: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критерий наименьшего отрицательного воздействия на окружающую среду (экологический критерий). </a:t>
            </a:r>
            <a:endParaRPr/>
          </a:p>
          <a:p>
            <a:pPr indent="-234315" lvl="0" marL="411480" marR="0" rtl="0" algn="l">
              <a:spcBef>
                <a:spcPts val="700"/>
              </a:spcBef>
              <a:spcAft>
                <a:spcPts val="0"/>
              </a:spcAft>
              <a:buClr>
                <a:schemeClr val="lt2"/>
              </a:buClr>
              <a:buSzPts val="1710"/>
              <a:buFont typeface="Noto Sans Symbols"/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00000"/>
            </a:gs>
            <a:gs pos="64999">
              <a:srgbClr val="000000"/>
            </a:gs>
            <a:gs pos="100000">
              <a:srgbClr val="5A77A9"/>
            </a:gs>
          </a:gsLst>
          <a:lin ang="5400000" scaled="0"/>
        </a:gradFill>
      </p:bgPr>
    </p:bg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4"/>
          <p:cNvSpPr txBox="1"/>
          <p:nvPr>
            <p:ph idx="1" type="body"/>
          </p:nvPr>
        </p:nvSpPr>
        <p:spPr>
          <a:xfrm>
            <a:off x="706437" y="1350962"/>
            <a:ext cx="7897812" cy="48148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82275" spcFirstLastPara="1" rIns="91425" wrap="square" tIns="45700">
            <a:normAutofit/>
          </a:bodyPr>
          <a:lstStyle/>
          <a:p>
            <a:pPr indent="0" lvl="0" marL="53975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</a:pPr>
            <a:r>
              <a:rPr b="0" i="0" lang="en-US" sz="2000" u="non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rPr>
              <a:t>Решение оптимизационной задачи включает в себя следующие </a:t>
            </a:r>
            <a:r>
              <a:rPr b="1" i="1" lang="en-US" sz="2000" u="none">
                <a:solidFill>
                  <a:srgbClr val="B0105C"/>
                </a:solidFill>
                <a:latin typeface="Corbel"/>
                <a:ea typeface="Corbel"/>
                <a:cs typeface="Corbel"/>
                <a:sym typeface="Corbel"/>
              </a:rPr>
              <a:t>этапы</a:t>
            </a:r>
            <a:r>
              <a:rPr b="0" i="0" lang="en-US" sz="2000" u="non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rPr>
              <a:t>: </a:t>
            </a:r>
            <a:endParaRPr/>
          </a:p>
          <a:p>
            <a:pPr indent="0" lvl="0" marL="53975" rtl="0" algn="just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900"/>
              <a:buNone/>
            </a:pPr>
            <a:r>
              <a:rPr b="0" i="0" lang="en-US" sz="2000" u="non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rPr>
              <a:t>1. Сбор исходной информации (исходных данных). </a:t>
            </a:r>
            <a:endParaRPr/>
          </a:p>
          <a:p>
            <a:pPr indent="0" lvl="0" marL="53975" rtl="0" algn="just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900"/>
              <a:buNone/>
            </a:pPr>
            <a:r>
              <a:rPr b="0" i="0" lang="en-US" sz="2000" u="non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rPr>
              <a:t>2. Составление математической модели, под которой понимается формализованное математическое описание решаемой задачи. </a:t>
            </a:r>
            <a:endParaRPr/>
          </a:p>
          <a:p>
            <a:pPr indent="0" lvl="0" marL="53975" rtl="0" algn="just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900"/>
              <a:buNone/>
            </a:pPr>
            <a:r>
              <a:rPr b="0" i="0" lang="en-US" sz="2000" u="non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rPr>
              <a:t>3. Выбор метода решения, определяемого видом математической модели. </a:t>
            </a:r>
            <a:endParaRPr/>
          </a:p>
          <a:p>
            <a:pPr indent="0" lvl="0" marL="53975" rtl="0" algn="just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900"/>
              <a:buNone/>
            </a:pPr>
            <a:r>
              <a:rPr b="0" i="0" lang="en-US" sz="2000" u="non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rPr>
              <a:t>4. Выполнение математических вычислений, поручаемое, как правило, компьютеру. </a:t>
            </a:r>
            <a:endParaRPr/>
          </a:p>
          <a:p>
            <a:pPr indent="0" lvl="0" marL="53975" rtl="0" algn="just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900"/>
              <a:buNone/>
            </a:pPr>
            <a:r>
              <a:rPr b="0" i="0" lang="en-US" sz="2000" u="non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rPr>
              <a:t>5. Анализ решения задачи. </a:t>
            </a:r>
            <a:endParaRPr/>
          </a:p>
        </p:txBody>
      </p:sp>
      <p:sp>
        <p:nvSpPr>
          <p:cNvPr id="137" name="Google Shape;137;p4"/>
          <p:cNvSpPr txBox="1"/>
          <p:nvPr>
            <p:ph type="title"/>
          </p:nvPr>
        </p:nvSpPr>
        <p:spPr>
          <a:xfrm>
            <a:off x="706437" y="512762"/>
            <a:ext cx="8156575" cy="776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640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1EEFF"/>
              </a:buClr>
              <a:buSzPts val="4800"/>
              <a:buFont typeface="Consolas"/>
              <a:buNone/>
            </a:pPr>
            <a:r>
              <a:rPr b="1" i="0" lang="en-US" sz="4800" u="none">
                <a:solidFill>
                  <a:srgbClr val="C1EEFF"/>
                </a:solidFill>
                <a:latin typeface="Consolas"/>
                <a:ea typeface="Consolas"/>
                <a:cs typeface="Consolas"/>
                <a:sym typeface="Consolas"/>
              </a:rPr>
              <a:t>Основные этапы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00000"/>
            </a:gs>
            <a:gs pos="64999">
              <a:srgbClr val="000000"/>
            </a:gs>
            <a:gs pos="100000">
              <a:srgbClr val="5A77A9"/>
            </a:gs>
          </a:gsLst>
          <a:lin ang="5400000" scaled="0"/>
        </a:gradFill>
      </p:bgPr>
    </p:bg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5"/>
          <p:cNvSpPr txBox="1"/>
          <p:nvPr>
            <p:ph type="title"/>
          </p:nvPr>
        </p:nvSpPr>
        <p:spPr>
          <a:xfrm>
            <a:off x="971550" y="26035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1EEFF"/>
              </a:buClr>
              <a:buSzPts val="4000"/>
              <a:buFont typeface="Consolas"/>
              <a:buNone/>
            </a:pPr>
            <a:r>
              <a:rPr b="1" i="0" lang="en-US" sz="4000" u="none">
                <a:solidFill>
                  <a:srgbClr val="C1EEFF"/>
                </a:solidFill>
                <a:latin typeface="Consolas"/>
                <a:ea typeface="Consolas"/>
                <a:cs typeface="Consolas"/>
                <a:sym typeface="Consolas"/>
              </a:rPr>
              <a:t>1</a:t>
            </a:r>
            <a:r>
              <a:rPr b="0" i="0" lang="en-US" sz="4000" u="none">
                <a:solidFill>
                  <a:srgbClr val="C1EEFF"/>
                </a:solidFill>
                <a:latin typeface="Consolas"/>
                <a:ea typeface="Consolas"/>
                <a:cs typeface="Consolas"/>
                <a:sym typeface="Consolas"/>
              </a:rPr>
              <a:t>. </a:t>
            </a:r>
            <a:r>
              <a:rPr b="1" i="0" lang="en-US" sz="4000" u="none">
                <a:solidFill>
                  <a:srgbClr val="C1EEFF"/>
                </a:solidFill>
                <a:latin typeface="Consolas"/>
                <a:ea typeface="Consolas"/>
                <a:cs typeface="Consolas"/>
                <a:sym typeface="Consolas"/>
              </a:rPr>
              <a:t>Сбор информации для оптимизационной задачи</a:t>
            </a:r>
            <a:endParaRPr/>
          </a:p>
        </p:txBody>
      </p:sp>
      <p:sp>
        <p:nvSpPr>
          <p:cNvPr id="143" name="Google Shape;143;p5"/>
          <p:cNvSpPr txBox="1"/>
          <p:nvPr>
            <p:ph idx="1" type="body"/>
          </p:nvPr>
        </p:nvSpPr>
        <p:spPr>
          <a:xfrm>
            <a:off x="914400" y="1784350"/>
            <a:ext cx="77724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899" lvl="0" marL="411162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70"/>
              <a:buFont typeface="Noto Sans Symbols"/>
              <a:buChar char="▪"/>
            </a:pPr>
            <a:r>
              <a:rPr b="0" i="0" lang="en-US" sz="26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Исходная информация может быть определенной и однозначной. Такая информация и называется </a:t>
            </a:r>
            <a:r>
              <a:rPr b="0" i="1" lang="en-US" sz="2600" u="none">
                <a:solidFill>
                  <a:srgbClr val="B0105C"/>
                </a:solidFill>
                <a:latin typeface="Corbel"/>
                <a:ea typeface="Corbel"/>
                <a:cs typeface="Corbel"/>
                <a:sym typeface="Corbel"/>
              </a:rPr>
              <a:t>определенной</a:t>
            </a:r>
            <a:r>
              <a:rPr b="0" i="1" lang="en-US" sz="26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b="0" i="0" lang="en-US" sz="26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или </a:t>
            </a:r>
            <a:r>
              <a:rPr b="0" i="1" lang="en-US" sz="2600" u="none">
                <a:solidFill>
                  <a:srgbClr val="B0105C"/>
                </a:solidFill>
                <a:latin typeface="Corbel"/>
                <a:ea typeface="Corbel"/>
                <a:cs typeface="Corbel"/>
                <a:sym typeface="Corbel"/>
              </a:rPr>
              <a:t>детерминированной</a:t>
            </a:r>
            <a:r>
              <a:rPr b="0" i="0" lang="en-US" sz="26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. </a:t>
            </a:r>
            <a:endParaRPr/>
          </a:p>
          <a:p>
            <a:pPr indent="-342899" lvl="0" marL="411162" marR="0" rtl="0" algn="just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lt2"/>
              </a:buClr>
              <a:buSzPts val="2470"/>
              <a:buFont typeface="Noto Sans Symbols"/>
              <a:buChar char="▪"/>
            </a:pPr>
            <a:r>
              <a:rPr b="0" i="0" lang="en-US" sz="26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Исходная информация может носить случайный характер и подчиняться законам теории вероятностей. Такая информация и называется </a:t>
            </a:r>
            <a:r>
              <a:rPr b="0" i="1" lang="en-US" sz="2600" u="none">
                <a:solidFill>
                  <a:srgbClr val="B0105C"/>
                </a:solidFill>
                <a:latin typeface="Corbel"/>
                <a:ea typeface="Corbel"/>
                <a:cs typeface="Corbel"/>
                <a:sym typeface="Corbel"/>
              </a:rPr>
              <a:t>случайной</a:t>
            </a:r>
            <a:r>
              <a:rPr b="0" i="0" lang="en-US" sz="26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. </a:t>
            </a:r>
            <a:endParaRPr/>
          </a:p>
          <a:p>
            <a:pPr indent="-342899" lvl="0" marL="411162" marR="0" rtl="0" algn="just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lt2"/>
              </a:buClr>
              <a:buSzPts val="2470"/>
              <a:buFont typeface="Noto Sans Symbols"/>
              <a:buChar char="▪"/>
            </a:pPr>
            <a:r>
              <a:rPr b="0" i="0" lang="en-US" sz="26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Исходная информация может носить неопределенный характер и не подчиняться законам теории вероятностей. Такая информация называется </a:t>
            </a:r>
            <a:r>
              <a:rPr b="0" i="1" lang="en-US" sz="2600" u="none">
                <a:solidFill>
                  <a:srgbClr val="F273AF"/>
                </a:solidFill>
                <a:latin typeface="Corbel"/>
                <a:ea typeface="Corbel"/>
                <a:cs typeface="Corbel"/>
                <a:sym typeface="Corbel"/>
              </a:rPr>
              <a:t>неопределенной</a:t>
            </a:r>
            <a:r>
              <a:rPr b="0" i="1" lang="en-US" sz="26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b="0" i="0" lang="en-US" sz="26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или </a:t>
            </a:r>
            <a:r>
              <a:rPr b="0" i="1" lang="en-US" sz="2600" u="none">
                <a:solidFill>
                  <a:srgbClr val="F273AF"/>
                </a:solidFill>
                <a:latin typeface="Corbel"/>
                <a:ea typeface="Corbel"/>
                <a:cs typeface="Corbel"/>
                <a:sym typeface="Corbel"/>
              </a:rPr>
              <a:t>недетерминированной</a:t>
            </a:r>
            <a:r>
              <a:rPr b="0" i="0" lang="en-US" sz="26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.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00000"/>
            </a:gs>
            <a:gs pos="65000">
              <a:srgbClr val="000000"/>
            </a:gs>
            <a:gs pos="100000">
              <a:srgbClr val="5A77A9"/>
            </a:gs>
          </a:gsLst>
          <a:lin ang="5400012" scaled="0"/>
        </a:gradFill>
      </p:bgPr>
    </p:bg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6"/>
          <p:cNvSpPr txBox="1"/>
          <p:nvPr>
            <p:ph type="title"/>
          </p:nvPr>
        </p:nvSpPr>
        <p:spPr>
          <a:xfrm>
            <a:off x="827087" y="115887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1EEFF"/>
              </a:buClr>
              <a:buSzPts val="4400"/>
              <a:buFont typeface="Consolas"/>
              <a:buNone/>
            </a:pPr>
            <a:r>
              <a:rPr b="1" i="0" lang="en-US" sz="4400" u="none">
                <a:solidFill>
                  <a:srgbClr val="C1EEFF"/>
                </a:solidFill>
                <a:latin typeface="Consolas"/>
                <a:ea typeface="Consolas"/>
                <a:cs typeface="Consolas"/>
                <a:sym typeface="Consolas"/>
              </a:rPr>
              <a:t>2</a:t>
            </a:r>
            <a:r>
              <a:rPr b="0" i="0" lang="en-US" sz="4400" u="none">
                <a:solidFill>
                  <a:srgbClr val="C1EEFF"/>
                </a:solidFill>
                <a:latin typeface="Consolas"/>
                <a:ea typeface="Consolas"/>
                <a:cs typeface="Consolas"/>
                <a:sym typeface="Consolas"/>
              </a:rPr>
              <a:t>. </a:t>
            </a:r>
            <a:r>
              <a:rPr b="1" i="0" lang="en-US" sz="4400" u="none">
                <a:solidFill>
                  <a:srgbClr val="C1EEFF"/>
                </a:solidFill>
                <a:latin typeface="Consolas"/>
                <a:ea typeface="Consolas"/>
                <a:cs typeface="Consolas"/>
                <a:sym typeface="Consolas"/>
              </a:rPr>
              <a:t>Математическая модель</a:t>
            </a:r>
            <a:endParaRPr/>
          </a:p>
        </p:txBody>
      </p:sp>
      <p:sp>
        <p:nvSpPr>
          <p:cNvPr id="149" name="Google Shape;149;p6"/>
          <p:cNvSpPr txBox="1"/>
          <p:nvPr>
            <p:ph idx="1" type="body"/>
          </p:nvPr>
        </p:nvSpPr>
        <p:spPr>
          <a:xfrm>
            <a:off x="900112" y="1412875"/>
            <a:ext cx="7843800" cy="435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411162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00"/>
              <a:buFont typeface="Noto Sans Symbols"/>
              <a:buChar char="▪"/>
            </a:pPr>
            <a:r>
              <a:rPr b="0" i="0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Формализованное математическое описание оптимизационной задачи, другими словами, математическая модель включает в себя: </a:t>
            </a:r>
            <a:endParaRPr/>
          </a:p>
          <a:p>
            <a:pPr indent="-342900" lvl="0" marL="411162" marR="0" rtl="0" algn="just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lt2"/>
              </a:buClr>
              <a:buSzPts val="1900"/>
              <a:buFont typeface="Noto Sans Symbols"/>
              <a:buNone/>
            </a:pPr>
            <a:r>
              <a:rPr b="0" i="0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- целевую функцию; </a:t>
            </a:r>
            <a:endParaRPr/>
          </a:p>
          <a:p>
            <a:pPr indent="-342900" lvl="0" marL="411162" marR="0" rtl="0" algn="just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lt2"/>
              </a:buClr>
              <a:buSzPts val="1900"/>
              <a:buFont typeface="Noto Sans Symbols"/>
              <a:buNone/>
            </a:pPr>
            <a:r>
              <a:rPr b="0" i="0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- ограничения; </a:t>
            </a:r>
            <a:endParaRPr/>
          </a:p>
          <a:p>
            <a:pPr indent="-342900" lvl="0" marL="411162" marR="0" rtl="0" algn="just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lt2"/>
              </a:buClr>
              <a:buSzPts val="1900"/>
              <a:buFont typeface="Noto Sans Symbols"/>
              <a:buNone/>
            </a:pPr>
            <a:r>
              <a:rPr b="0" i="0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- граничные условия. </a:t>
            </a:r>
            <a:endParaRPr/>
          </a:p>
          <a:p>
            <a:pPr indent="-342900" lvl="0" marL="411162" marR="0" rtl="0" algn="just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lt2"/>
              </a:buClr>
              <a:buSzPts val="1900"/>
              <a:buFont typeface="Noto Sans Symbols"/>
              <a:buChar char="▪"/>
            </a:pPr>
            <a:r>
              <a:rPr b="0" i="1" lang="en-US" sz="2000" u="none">
                <a:solidFill>
                  <a:srgbClr val="B0105C"/>
                </a:solidFill>
                <a:latin typeface="Corbel"/>
                <a:ea typeface="Corbel"/>
                <a:cs typeface="Corbel"/>
                <a:sym typeface="Corbel"/>
              </a:rPr>
              <a:t>Целевая функция</a:t>
            </a:r>
            <a:r>
              <a:rPr b="0" i="1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b="0" i="0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представляет собой математическую запись критерия оптимальности. При решении оптимизационной задачи ищется экстремум целевой функции, например минимальные затраты или </a:t>
            </a:r>
            <a:r>
              <a:rPr b="0" i="0" lang="en-US" sz="2000" u="none">
                <a:solidFill>
                  <a:srgbClr val="B0105C"/>
                </a:solidFill>
                <a:latin typeface="Corbel"/>
                <a:ea typeface="Corbel"/>
                <a:cs typeface="Corbel"/>
                <a:sym typeface="Corbel"/>
              </a:rPr>
              <a:t>максимальная</a:t>
            </a:r>
            <a:r>
              <a:rPr b="0" i="0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 прибыль. Обобщенная запись целевой функции имеет следующий вид: </a:t>
            </a:r>
            <a:endParaRPr/>
          </a:p>
          <a:p>
            <a:pPr indent="-342900" lvl="0" marL="411162" marR="0" rtl="0" algn="just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lt2"/>
              </a:buClr>
              <a:buSzPts val="1900"/>
              <a:buFont typeface="Noto Sans Symbols"/>
              <a:buNone/>
            </a:pPr>
            <a:r>
              <a:rPr b="0" i="1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       </a:t>
            </a:r>
            <a:r>
              <a:rPr b="0" i="1" lang="en-US" sz="2000" u="sng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Z(х</a:t>
            </a:r>
            <a:r>
              <a:rPr b="0" baseline="30000" i="0" lang="en-US" sz="2000" u="sng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1</a:t>
            </a:r>
            <a:r>
              <a:rPr b="0" i="1" lang="en-US" sz="2000" u="sng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, х</a:t>
            </a:r>
            <a:r>
              <a:rPr b="0" baseline="30000" i="1" lang="en-US" sz="2000" u="sng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2</a:t>
            </a:r>
            <a:r>
              <a:rPr b="0" i="1" lang="en-US" sz="2000" u="sng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, ... х</a:t>
            </a:r>
            <a:r>
              <a:rPr b="0" baseline="30000" i="1" lang="en-US" sz="2000" u="sng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n</a:t>
            </a:r>
            <a:r>
              <a:rPr b="0" i="1" lang="en-US" sz="2000" u="sng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)</a:t>
            </a:r>
            <a:r>
              <a:rPr b="0" i="0" lang="en-US" sz="2000" u="sng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→ extr</a:t>
            </a:r>
            <a:r>
              <a:rPr b="0" i="0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, (1.1) </a:t>
            </a:r>
            <a:endParaRPr/>
          </a:p>
          <a:p>
            <a:pPr indent="-342900" lvl="0" marL="411162" marR="0" rtl="0" algn="just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lt2"/>
              </a:buClr>
              <a:buSzPts val="1900"/>
              <a:buFont typeface="Noto Sans Symbols"/>
              <a:buNone/>
            </a:pPr>
            <a:r>
              <a:rPr b="0" i="0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       где </a:t>
            </a:r>
            <a:r>
              <a:rPr b="0" i="1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х</a:t>
            </a:r>
            <a:r>
              <a:rPr b="0" baseline="30000" i="0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1</a:t>
            </a:r>
            <a:r>
              <a:rPr b="0" i="1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, х</a:t>
            </a:r>
            <a:r>
              <a:rPr b="0" baseline="30000" i="1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2</a:t>
            </a:r>
            <a:r>
              <a:rPr b="0" i="1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, ... х</a:t>
            </a:r>
            <a:r>
              <a:rPr b="0" baseline="30000" i="1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n </a:t>
            </a:r>
            <a:r>
              <a:rPr b="0" i="0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– искомые переменные, значения которых вычисляются в процессе решения задачи; общее количество переменных равно </a:t>
            </a:r>
            <a:r>
              <a:rPr b="0" i="1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n</a:t>
            </a:r>
            <a:r>
              <a:rPr b="0" i="0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.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00000"/>
            </a:gs>
            <a:gs pos="65000">
              <a:srgbClr val="000000"/>
            </a:gs>
            <a:gs pos="100000">
              <a:srgbClr val="5A77A9"/>
            </a:gs>
          </a:gsLst>
          <a:lin ang="5400012" scaled="0"/>
        </a:gradFill>
      </p:bgPr>
    </p:bg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7"/>
          <p:cNvSpPr txBox="1"/>
          <p:nvPr>
            <p:ph type="title"/>
          </p:nvPr>
        </p:nvSpPr>
        <p:spPr>
          <a:xfrm>
            <a:off x="914400" y="512762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1EEFF"/>
              </a:buClr>
              <a:buSzPts val="4000"/>
              <a:buFont typeface="Consolas"/>
              <a:buNone/>
            </a:pPr>
            <a:r>
              <a:rPr b="0" i="0" lang="en-US" sz="4000" u="none">
                <a:solidFill>
                  <a:srgbClr val="C1EEFF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endParaRPr/>
          </a:p>
        </p:txBody>
      </p:sp>
      <p:sp>
        <p:nvSpPr>
          <p:cNvPr id="155" name="Google Shape;155;p7"/>
          <p:cNvSpPr txBox="1"/>
          <p:nvPr>
            <p:ph idx="1" type="body"/>
          </p:nvPr>
        </p:nvSpPr>
        <p:spPr>
          <a:xfrm>
            <a:off x="684212" y="549275"/>
            <a:ext cx="8136000" cy="5759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411162" marR="0" rtl="0"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280"/>
              <a:buFont typeface="Noto Sans Symbols"/>
              <a:buChar char="▪"/>
            </a:pPr>
            <a:r>
              <a:rPr b="0" i="0" lang="en-US" sz="24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Искомые переменные по своему характеру делятся на непрерывные, дискретные и целочисленные. Если переменная может принимать любые значения, такая переменная называется </a:t>
            </a:r>
            <a:r>
              <a:rPr b="0" i="1" lang="en-US" sz="2400" u="none">
                <a:solidFill>
                  <a:srgbClr val="B0105C"/>
                </a:solidFill>
                <a:latin typeface="Corbel"/>
                <a:ea typeface="Corbel"/>
                <a:cs typeface="Corbel"/>
                <a:sym typeface="Corbel"/>
              </a:rPr>
              <a:t>непрерывной</a:t>
            </a:r>
            <a:r>
              <a:rPr b="0" i="0" lang="en-US" sz="24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.</a:t>
            </a:r>
            <a:r>
              <a:rPr b="0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-198120" lvl="0" marL="411162" marR="0" rtl="0" algn="just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lt2"/>
              </a:buClr>
              <a:buSzPts val="2280"/>
              <a:buFont typeface="Noto Sans Symbols"/>
              <a:buNone/>
            </a:pPr>
            <a:r>
              <a:t/>
            </a:r>
            <a:endParaRPr b="0" i="0" sz="24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11162" marR="0" rtl="0" algn="just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lt2"/>
              </a:buClr>
              <a:buSzPts val="2280"/>
              <a:buFont typeface="Noto Sans Symbols"/>
              <a:buChar char="▪"/>
            </a:pPr>
            <a:r>
              <a:rPr b="0" i="0" lang="en-US" sz="24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Если переменная может принимать только значения целых чисел, такая переменная называется </a:t>
            </a:r>
            <a:r>
              <a:rPr b="0" i="1" lang="en-US" sz="2400" u="none">
                <a:solidFill>
                  <a:srgbClr val="B0105C"/>
                </a:solidFill>
                <a:latin typeface="Corbel"/>
                <a:ea typeface="Corbel"/>
                <a:cs typeface="Corbel"/>
                <a:sym typeface="Corbel"/>
              </a:rPr>
              <a:t>целочисленной</a:t>
            </a:r>
            <a:r>
              <a:rPr b="0" i="0" lang="en-US" sz="24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. </a:t>
            </a:r>
            <a:endParaRPr/>
          </a:p>
          <a:p>
            <a:pPr indent="-198120" lvl="0" marL="411162" marR="0" rtl="0" algn="just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lt2"/>
              </a:buClr>
              <a:buSzPts val="2280"/>
              <a:buFont typeface="Noto Sans Symbols"/>
              <a:buNone/>
            </a:pPr>
            <a:r>
              <a:t/>
            </a:r>
            <a:endParaRPr b="0" i="0" sz="24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11162" marR="0" rtl="0" algn="just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lt2"/>
              </a:buClr>
              <a:buSzPts val="2280"/>
              <a:buFont typeface="Noto Sans Symbols"/>
              <a:buChar char="▪"/>
            </a:pPr>
            <a:r>
              <a:rPr b="0" i="0" lang="en-US" sz="24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Если переменная может принимать только определенные значения, такая переменная называется </a:t>
            </a:r>
            <a:r>
              <a:rPr b="0" i="1" lang="en-US" sz="2400" u="none">
                <a:solidFill>
                  <a:srgbClr val="B0105C"/>
                </a:solidFill>
                <a:latin typeface="Corbel"/>
                <a:ea typeface="Corbel"/>
                <a:cs typeface="Corbel"/>
                <a:sym typeface="Corbel"/>
              </a:rPr>
              <a:t>дискретной</a:t>
            </a:r>
            <a:r>
              <a:rPr b="0" i="0" lang="en-US" sz="24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. 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00000"/>
            </a:gs>
            <a:gs pos="64999">
              <a:srgbClr val="000000"/>
            </a:gs>
            <a:gs pos="100000">
              <a:srgbClr val="5A77A9"/>
            </a:gs>
          </a:gsLst>
          <a:lin ang="5400000" scaled="0"/>
        </a:gradFill>
      </p:bgPr>
    </p:bg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8"/>
          <p:cNvSpPr txBox="1"/>
          <p:nvPr>
            <p:ph type="title"/>
          </p:nvPr>
        </p:nvSpPr>
        <p:spPr>
          <a:xfrm>
            <a:off x="914400" y="512762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1EEFF"/>
              </a:buClr>
              <a:buSzPts val="4000"/>
              <a:buFont typeface="Consolas"/>
              <a:buNone/>
            </a:pPr>
            <a:r>
              <a:rPr b="0" i="0" lang="en-US" sz="4000" u="none">
                <a:solidFill>
                  <a:srgbClr val="C1EEFF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endParaRPr/>
          </a:p>
        </p:txBody>
      </p:sp>
      <p:sp>
        <p:nvSpPr>
          <p:cNvPr id="161" name="Google Shape;161;p8"/>
          <p:cNvSpPr txBox="1"/>
          <p:nvPr>
            <p:ph idx="1" type="body"/>
          </p:nvPr>
        </p:nvSpPr>
        <p:spPr>
          <a:xfrm>
            <a:off x="684212" y="188912"/>
            <a:ext cx="8064500" cy="6408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899" lvl="0" marL="411162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710"/>
              <a:buFont typeface="Noto Sans Symbols"/>
              <a:buChar char="▪"/>
            </a:pPr>
            <a:r>
              <a:rPr b="0" i="0" lang="en-US" sz="18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Зависимость между переменными в целевой функции (1.1) может быть </a:t>
            </a:r>
            <a:r>
              <a:rPr b="0" i="1" lang="en-US" sz="1800" u="none">
                <a:solidFill>
                  <a:srgbClr val="B0105C"/>
                </a:solidFill>
                <a:latin typeface="Corbel"/>
                <a:ea typeface="Corbel"/>
                <a:cs typeface="Corbel"/>
                <a:sym typeface="Corbel"/>
              </a:rPr>
              <a:t>линейной</a:t>
            </a:r>
            <a:r>
              <a:rPr b="0" i="1" lang="en-US" sz="18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b="0" i="0" lang="en-US" sz="18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или </a:t>
            </a:r>
            <a:r>
              <a:rPr b="0" i="1" lang="en-US" sz="1800" u="none">
                <a:solidFill>
                  <a:srgbClr val="B0105C"/>
                </a:solidFill>
                <a:latin typeface="Corbel"/>
                <a:ea typeface="Corbel"/>
                <a:cs typeface="Corbel"/>
                <a:sym typeface="Corbel"/>
              </a:rPr>
              <a:t>нелинейной</a:t>
            </a:r>
            <a:r>
              <a:rPr b="0" i="0" lang="en-US" sz="18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. Напомним, что линейной называется такая зависимость, в которую переменные </a:t>
            </a:r>
            <a:r>
              <a:rPr b="0" i="1" lang="en-US" sz="18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x</a:t>
            </a:r>
            <a:r>
              <a:rPr b="0" baseline="30000" i="1" lang="en-US" sz="18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i </a:t>
            </a:r>
            <a:r>
              <a:rPr b="0" i="1" lang="en-US" sz="18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(i</a:t>
            </a:r>
            <a:r>
              <a:rPr b="0" i="0" lang="en-US" sz="18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=1, 2, 3, … </a:t>
            </a:r>
            <a:r>
              <a:rPr b="0" i="1" lang="en-US" sz="18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n</a:t>
            </a:r>
            <a:r>
              <a:rPr b="0" i="0" lang="en-US" sz="18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) входят только в первой степени и с этими переменными выполняются только действия сложения, вычитания и умножения на постоянный коэффициент. Во всех других случаях зависимость будет нелинейной. </a:t>
            </a:r>
            <a:endParaRPr/>
          </a:p>
          <a:p>
            <a:pPr indent="-342899" lvl="0" marL="411162" marR="0" rtl="0" algn="just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lt2"/>
              </a:buClr>
              <a:buSzPts val="1710"/>
              <a:buFont typeface="Noto Sans Symbols"/>
              <a:buChar char="▪"/>
            </a:pPr>
            <a:r>
              <a:rPr b="0" i="0" lang="en-US" sz="18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Нелинейная целевая функция в заданном диапазоне изменения переменных может иметь один экстремум или несколько экстремумов. В первом случае функция будет </a:t>
            </a:r>
            <a:r>
              <a:rPr b="0" i="1" lang="en-US" sz="1800" u="none">
                <a:solidFill>
                  <a:srgbClr val="B0105C"/>
                </a:solidFill>
                <a:latin typeface="Corbel"/>
                <a:ea typeface="Corbel"/>
                <a:cs typeface="Corbel"/>
                <a:sym typeface="Corbel"/>
              </a:rPr>
              <a:t>одноэкстремальной</a:t>
            </a:r>
            <a:r>
              <a:rPr b="0" i="0" lang="en-US" sz="1800" u="none">
                <a:solidFill>
                  <a:srgbClr val="B0105C"/>
                </a:solidFill>
                <a:latin typeface="Corbel"/>
                <a:ea typeface="Corbel"/>
                <a:cs typeface="Corbel"/>
                <a:sym typeface="Corbel"/>
              </a:rPr>
              <a:t>,</a:t>
            </a:r>
            <a:r>
              <a:rPr b="0" i="0" lang="en-US" sz="18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 во втором – </a:t>
            </a:r>
            <a:r>
              <a:rPr b="0" i="1" lang="en-US" sz="1800" u="none">
                <a:solidFill>
                  <a:srgbClr val="B0105C"/>
                </a:solidFill>
                <a:latin typeface="Corbel"/>
                <a:ea typeface="Corbel"/>
                <a:cs typeface="Corbel"/>
                <a:sym typeface="Corbel"/>
              </a:rPr>
              <a:t>многоэкстремальной</a:t>
            </a:r>
            <a:r>
              <a:rPr b="0" i="0" lang="en-US" sz="18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. На рис. 1.1 приведены примеры одноэкстремальной (один минимум) и многоэкстремальной (два минимума и один максимум) функции </a:t>
            </a:r>
            <a:r>
              <a:rPr b="0" i="1" lang="en-US" sz="18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Z(x) </a:t>
            </a:r>
            <a:r>
              <a:rPr b="0" i="0" lang="en-US" sz="18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одной переменной в диапазоне изменения этой переменной </a:t>
            </a:r>
            <a:r>
              <a:rPr b="0" i="1" lang="en-US" sz="18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d </a:t>
            </a:r>
            <a:r>
              <a:rPr b="0" i="1" lang="en-US" sz="1800" u="sng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&lt; </a:t>
            </a:r>
            <a:r>
              <a:rPr b="0" i="1" lang="en-US" sz="18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x </a:t>
            </a:r>
            <a:r>
              <a:rPr b="0" i="1" lang="en-US" sz="1800" u="sng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&lt; </a:t>
            </a:r>
            <a:r>
              <a:rPr b="0" i="1" lang="en-US" sz="18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D</a:t>
            </a:r>
            <a:r>
              <a:rPr b="0" i="0" lang="en-US" sz="18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.  </a:t>
            </a:r>
            <a:endParaRPr/>
          </a:p>
          <a:p>
            <a:pPr indent="-234315" lvl="0" marL="411480" marR="0" rtl="0" algn="l">
              <a:spcBef>
                <a:spcPts val="700"/>
              </a:spcBef>
              <a:spcAft>
                <a:spcPts val="0"/>
              </a:spcAft>
              <a:buClr>
                <a:schemeClr val="lt2"/>
              </a:buClr>
              <a:buSzPts val="1710"/>
              <a:buFont typeface="Noto Sans Symbols"/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pic>
        <p:nvPicPr>
          <p:cNvPr id="162" name="Google Shape;162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31912" y="4365625"/>
            <a:ext cx="6318250" cy="2466975"/>
          </a:xfrm>
          <a:prstGeom prst="rect">
            <a:avLst/>
          </a:prstGeom>
          <a:noFill/>
          <a:ln>
            <a:noFill/>
          </a:ln>
          <a:effectLst>
            <a:outerShdw blurRad="63500" dir="2700000" dist="139700">
              <a:srgbClr val="333333">
                <a:alpha val="64705"/>
              </a:srgbClr>
            </a:outerShdw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00000"/>
            </a:gs>
            <a:gs pos="64999">
              <a:srgbClr val="000000"/>
            </a:gs>
            <a:gs pos="100000">
              <a:srgbClr val="5A77A9"/>
            </a:gs>
          </a:gsLst>
          <a:lin ang="5400000" scaled="0"/>
        </a:gradFill>
      </p:bgPr>
    </p:bg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9"/>
          <p:cNvSpPr txBox="1"/>
          <p:nvPr>
            <p:ph type="title"/>
          </p:nvPr>
        </p:nvSpPr>
        <p:spPr>
          <a:xfrm>
            <a:off x="914400" y="512762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1EEFF"/>
              </a:buClr>
              <a:buSzPts val="4000"/>
              <a:buFont typeface="Consolas"/>
              <a:buNone/>
            </a:pPr>
            <a:r>
              <a:rPr b="0" i="0" lang="en-US" sz="4000" u="none">
                <a:solidFill>
                  <a:srgbClr val="C1EEFF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endParaRPr/>
          </a:p>
        </p:txBody>
      </p:sp>
      <p:sp>
        <p:nvSpPr>
          <p:cNvPr id="168" name="Google Shape;168;p9"/>
          <p:cNvSpPr txBox="1"/>
          <p:nvPr>
            <p:ph idx="1" type="body"/>
          </p:nvPr>
        </p:nvSpPr>
        <p:spPr>
          <a:xfrm>
            <a:off x="611187" y="188912"/>
            <a:ext cx="8208962" cy="6408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899" lvl="0" marL="411162" marR="0" rtl="0"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00"/>
              <a:buFont typeface="Noto Sans Symbols"/>
              <a:buChar char="▪"/>
            </a:pPr>
            <a:r>
              <a:rPr b="0" i="1" lang="en-US" sz="2000" u="none">
                <a:solidFill>
                  <a:srgbClr val="B0105C"/>
                </a:solidFill>
                <a:latin typeface="Corbel"/>
                <a:ea typeface="Corbel"/>
                <a:cs typeface="Corbel"/>
                <a:sym typeface="Corbel"/>
              </a:rPr>
              <a:t>Ограничения </a:t>
            </a:r>
            <a:r>
              <a:rPr b="0" i="0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представляют собой различные технические, экономические, экологические условия, учитываемые при решении задачи. Ограничения представляют собой зависимости между переменными </a:t>
            </a:r>
            <a:r>
              <a:rPr b="0" i="1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х</a:t>
            </a:r>
            <a:r>
              <a:rPr b="0" baseline="30000" i="0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1</a:t>
            </a:r>
            <a:r>
              <a:rPr b="0" i="1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, х</a:t>
            </a:r>
            <a:r>
              <a:rPr b="0" baseline="30000" i="1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2</a:t>
            </a:r>
            <a:r>
              <a:rPr b="0" i="1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, ... х</a:t>
            </a:r>
            <a:r>
              <a:rPr b="0" baseline="30000" i="1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n</a:t>
            </a:r>
            <a:r>
              <a:rPr b="0" i="0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, задаваемые в форме неравенств или равенств </a:t>
            </a:r>
            <a:endParaRPr/>
          </a:p>
          <a:p>
            <a:pPr indent="-342899" lvl="0" marL="411162" marR="0" rtl="0" algn="just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lt2"/>
              </a:buClr>
              <a:buSzPts val="1900"/>
              <a:buFont typeface="Noto Sans Symbols"/>
              <a:buNone/>
            </a:pPr>
            <a:r>
              <a:rPr b="0" i="1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f</a:t>
            </a:r>
            <a:r>
              <a:rPr b="0" baseline="30000" i="1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1</a:t>
            </a:r>
            <a:r>
              <a:rPr b="0" i="1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(х</a:t>
            </a:r>
            <a:r>
              <a:rPr b="0" baseline="30000" i="0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1</a:t>
            </a:r>
            <a:r>
              <a:rPr b="0" i="1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, х</a:t>
            </a:r>
            <a:r>
              <a:rPr b="0" baseline="30000" i="1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2</a:t>
            </a:r>
            <a:r>
              <a:rPr b="0" i="1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, ... х</a:t>
            </a:r>
            <a:r>
              <a:rPr b="0" baseline="30000" i="1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n</a:t>
            </a:r>
            <a:r>
              <a:rPr b="0" i="1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) </a:t>
            </a:r>
            <a:r>
              <a:rPr b="0" i="1" lang="en-US" sz="2000" u="sng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&lt; </a:t>
            </a:r>
            <a:r>
              <a:rPr b="0" i="1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b</a:t>
            </a:r>
            <a:r>
              <a:rPr b="0" baseline="30000" i="0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1</a:t>
            </a:r>
            <a:r>
              <a:rPr b="0" i="0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; </a:t>
            </a:r>
            <a:endParaRPr/>
          </a:p>
          <a:p>
            <a:pPr indent="-342899" lvl="0" marL="411162" marR="0" rtl="0" algn="just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lt2"/>
              </a:buClr>
              <a:buSzPts val="1900"/>
              <a:buFont typeface="Noto Sans Symbols"/>
              <a:buNone/>
            </a:pPr>
            <a:r>
              <a:rPr b="0" i="1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f</a:t>
            </a:r>
            <a:r>
              <a:rPr b="0" baseline="30000" i="1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2</a:t>
            </a:r>
            <a:r>
              <a:rPr b="0" i="1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(х</a:t>
            </a:r>
            <a:r>
              <a:rPr b="0" baseline="30000" i="0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1</a:t>
            </a:r>
            <a:r>
              <a:rPr b="0" i="1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, х</a:t>
            </a:r>
            <a:r>
              <a:rPr b="0" baseline="30000" i="1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2</a:t>
            </a:r>
            <a:r>
              <a:rPr b="0" i="1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, ... х</a:t>
            </a:r>
            <a:r>
              <a:rPr b="0" baseline="30000" i="1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n</a:t>
            </a:r>
            <a:r>
              <a:rPr b="0" i="1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) = b</a:t>
            </a:r>
            <a:r>
              <a:rPr b="0" baseline="30000" i="0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2</a:t>
            </a:r>
            <a:r>
              <a:rPr b="0" i="0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;                                                   (1.2) </a:t>
            </a:r>
            <a:endParaRPr/>
          </a:p>
          <a:p>
            <a:pPr indent="-342899" lvl="0" marL="411162" marR="0" rtl="0" algn="just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lt2"/>
              </a:buClr>
              <a:buSzPts val="1900"/>
              <a:buFont typeface="Noto Sans Symbols"/>
              <a:buNone/>
            </a:pPr>
            <a:r>
              <a:rPr b="0" i="1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. . . . . . . . . . . . . . . . . . . </a:t>
            </a:r>
            <a:endParaRPr b="0" i="0" sz="2000" u="non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  <a:p>
            <a:pPr indent="-342899" lvl="0" marL="411162" marR="0" rtl="0" algn="just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lt2"/>
              </a:buClr>
              <a:buSzPts val="1900"/>
              <a:buFont typeface="Noto Sans Symbols"/>
              <a:buNone/>
            </a:pPr>
            <a:r>
              <a:rPr b="0" i="1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f</a:t>
            </a:r>
            <a:r>
              <a:rPr b="0" baseline="30000" i="1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m</a:t>
            </a:r>
            <a:r>
              <a:rPr b="0" i="1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(х</a:t>
            </a:r>
            <a:r>
              <a:rPr b="0" baseline="30000" i="0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1</a:t>
            </a:r>
            <a:r>
              <a:rPr b="0" i="1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, х</a:t>
            </a:r>
            <a:r>
              <a:rPr b="0" baseline="30000" i="1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2</a:t>
            </a:r>
            <a:r>
              <a:rPr b="0" i="1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, ... х</a:t>
            </a:r>
            <a:r>
              <a:rPr b="0" baseline="30000" i="1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n</a:t>
            </a:r>
            <a:r>
              <a:rPr b="0" i="1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) &gt; b</a:t>
            </a:r>
            <a:r>
              <a:rPr b="0" baseline="30000" i="1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m</a:t>
            </a:r>
            <a:r>
              <a:rPr b="0" i="1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. </a:t>
            </a:r>
            <a:endParaRPr b="0" i="1" sz="20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899" lvl="0" marL="411162" marR="0" rtl="0" algn="just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lt2"/>
              </a:buClr>
              <a:buSzPts val="1900"/>
              <a:buFont typeface="Noto Sans Symbols"/>
              <a:buNone/>
            </a:pPr>
            <a:r>
              <a:t/>
            </a:r>
            <a:endParaRPr b="0" i="0" sz="20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899" lvl="0" marL="411162" marR="0" rtl="0" algn="just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lt2"/>
              </a:buClr>
              <a:buSzPts val="1900"/>
              <a:buFont typeface="Noto Sans Symbols"/>
              <a:buChar char="▪"/>
            </a:pPr>
            <a:r>
              <a:rPr b="0" i="0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Общее количество ограничений равно </a:t>
            </a:r>
            <a:r>
              <a:rPr b="0" i="1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m</a:t>
            </a:r>
            <a:r>
              <a:rPr b="0" i="0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. Правые части ограничений, представляющие собой постоянные коэффициенты </a:t>
            </a:r>
            <a:r>
              <a:rPr b="0" i="1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b</a:t>
            </a:r>
            <a:r>
              <a:rPr b="0" baseline="30000" i="1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j </a:t>
            </a:r>
            <a:r>
              <a:rPr b="0" i="0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(</a:t>
            </a:r>
            <a:r>
              <a:rPr b="0" i="1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j</a:t>
            </a:r>
            <a:r>
              <a:rPr b="0" i="0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=1, 2, … </a:t>
            </a:r>
            <a:r>
              <a:rPr b="0" i="1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m</a:t>
            </a:r>
            <a:r>
              <a:rPr b="0" i="0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), называются свободными членами. </a:t>
            </a:r>
            <a:endParaRPr b="0" i="0" sz="20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899" lvl="0" marL="411162" marR="0" rtl="0" algn="just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lt2"/>
              </a:buClr>
              <a:buSzPts val="1900"/>
              <a:buFont typeface="Noto Sans Symbols"/>
              <a:buNone/>
            </a:pPr>
            <a:r>
              <a:t/>
            </a:r>
            <a:endParaRPr b="0" i="0" sz="20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899" lvl="0" marL="411162" marR="0" rtl="0" algn="just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lt2"/>
              </a:buClr>
              <a:buSzPts val="1900"/>
              <a:buFont typeface="Noto Sans Symbols"/>
              <a:buChar char="▪"/>
            </a:pPr>
            <a:r>
              <a:rPr b="0" i="0" lang="en-US" sz="2000" u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Как и в выражении целевой функции (1.1), зависимости между переменными в системе ограничений (1.2) могут быть линейными и нелинейными.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Метро">
  <a:themeElements>
    <a:clrScheme name="Метро">
      <a:dk1>
        <a:srgbClr val="000000"/>
      </a:dk1>
      <a:lt1>
        <a:srgbClr val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2_Метро">
  <a:themeElements>
    <a:clrScheme name="Метро">
      <a:dk1>
        <a:srgbClr val="000000"/>
      </a:dk1>
      <a:lt1>
        <a:srgbClr val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1_Метро">
  <a:themeElements>
    <a:clrScheme name="Метро">
      <a:dk1>
        <a:srgbClr val="000000"/>
      </a:dk1>
      <a:lt1>
        <a:srgbClr val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2016-12-13T15:47:23Z</dcterms:created>
  <dc:creator>1</dc:creator>
</cp:coreProperties>
</file>