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9" r:id="rId6"/>
    <p:sldId id="260" r:id="rId7"/>
    <p:sldId id="270" r:id="rId8"/>
    <p:sldId id="261" r:id="rId9"/>
    <p:sldId id="262" r:id="rId10"/>
    <p:sldId id="272" r:id="rId11"/>
    <p:sldId id="263" r:id="rId12"/>
    <p:sldId id="273" r:id="rId13"/>
    <p:sldId id="264" r:id="rId14"/>
    <p:sldId id="27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D"/>
    <a:srgbClr val="000099"/>
    <a:srgbClr val="663300"/>
    <a:srgbClr val="CCFFFF"/>
    <a:srgbClr val="000000"/>
    <a:srgbClr val="0066FF"/>
    <a:srgbClr val="00FF00"/>
    <a:srgbClr val="FF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gradFill rotWithShape="0">
          <a:gsLst>
            <a:gs pos="0">
              <a:srgbClr val="CCFFFF"/>
            </a:gs>
            <a:gs pos="50000">
              <a:srgbClr val="FFFFFF"/>
            </a:gs>
            <a:gs pos="100000">
              <a:srgbClr val="CC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128" name="Group 3"/>
            <p:cNvGrpSpPr/>
            <p:nvPr userDrawn="1"/>
          </p:nvGrpSpPr>
          <p:grpSpPr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85" name="Freeform 4"/>
              <p:cNvSpPr/>
              <p:nvPr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 5"/>
              <p:cNvSpPr/>
              <p:nvPr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 6"/>
              <p:cNvSpPr/>
              <p:nvPr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 7"/>
              <p:cNvSpPr/>
              <p:nvPr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 8"/>
              <p:cNvSpPr/>
              <p:nvPr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 9"/>
              <p:cNvSpPr/>
              <p:nvPr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 10"/>
              <p:cNvSpPr/>
              <p:nvPr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2" name="Freeform 11"/>
            <p:cNvSpPr/>
            <p:nvPr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12"/>
            <p:cNvSpPr/>
            <p:nvPr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13"/>
            <p:cNvSpPr/>
            <p:nvPr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14"/>
            <p:cNvSpPr/>
            <p:nvPr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15"/>
            <p:cNvSpPr/>
            <p:nvPr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16"/>
            <p:cNvSpPr/>
            <p:nvPr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5135" name="Group 17"/>
            <p:cNvGrpSpPr/>
            <p:nvPr userDrawn="1"/>
          </p:nvGrpSpPr>
          <p:grpSpPr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82" name="Freeform 18"/>
              <p:cNvSpPr/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 19"/>
              <p:cNvSpPr/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 20"/>
              <p:cNvSpPr/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36" name="Group 21"/>
            <p:cNvGrpSpPr/>
            <p:nvPr userDrawn="1"/>
          </p:nvGrpSpPr>
          <p:grpSpPr>
            <a:xfrm rot="-6691250">
              <a:off x="3636" y="132"/>
              <a:ext cx="356" cy="607"/>
              <a:chOff x="1727" y="866"/>
              <a:chExt cx="129" cy="157"/>
            </a:xfrm>
          </p:grpSpPr>
          <p:sp>
            <p:nvSpPr>
              <p:cNvPr id="79" name="Freeform 22"/>
              <p:cNvSpPr/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 23"/>
              <p:cNvSpPr/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 24"/>
              <p:cNvSpPr/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37" name="Group 25"/>
            <p:cNvGrpSpPr/>
            <p:nvPr userDrawn="1"/>
          </p:nvGrpSpPr>
          <p:grpSpPr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76" name="Freeform 26"/>
              <p:cNvSpPr/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 27"/>
              <p:cNvSpPr/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 28"/>
              <p:cNvSpPr/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38" name="Group 29"/>
            <p:cNvGrpSpPr/>
            <p:nvPr userDrawn="1"/>
          </p:nvGrpSpPr>
          <p:grpSpPr>
            <a:xfrm rot="4106450" flipH="1">
              <a:off x="393" y="261"/>
              <a:ext cx="709" cy="892"/>
              <a:chOff x="1727" y="866"/>
              <a:chExt cx="129" cy="157"/>
            </a:xfrm>
          </p:grpSpPr>
          <p:sp>
            <p:nvSpPr>
              <p:cNvPr id="73" name="Freeform 30"/>
              <p:cNvSpPr/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Freeform 31"/>
              <p:cNvSpPr/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Freeform 32"/>
              <p:cNvSpPr/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39" name="Group 33"/>
            <p:cNvGrpSpPr/>
            <p:nvPr userDrawn="1"/>
          </p:nvGrpSpPr>
          <p:grpSpPr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70" name="Freeform 34"/>
              <p:cNvSpPr/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35"/>
              <p:cNvSpPr/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Freeform 36"/>
              <p:cNvSpPr/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3" name="Freeform 37"/>
            <p:cNvSpPr/>
            <p:nvPr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 38"/>
            <p:cNvSpPr/>
            <p:nvPr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5" name="Freeform 39"/>
            <p:cNvSpPr/>
            <p:nvPr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 40"/>
            <p:cNvSpPr/>
            <p:nvPr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7" name="Freeform 41"/>
            <p:cNvSpPr/>
            <p:nvPr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8" name="Freeform 42"/>
            <p:cNvSpPr/>
            <p:nvPr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81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281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rgbClr val="FFFFFF"/>
            </a:gs>
            <a:gs pos="100000">
              <a:srgbClr val="CC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Group 2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31747" name="Freeform 3"/>
            <p:cNvSpPr/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4105" name="Group 4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1749" name="Freeform 5"/>
              <p:cNvSpPr/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750" name="Freeform 6"/>
              <p:cNvSpPr/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751" name="Freeform 7"/>
              <p:cNvSpPr/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752" name="Freeform 8"/>
            <p:cNvSpPr/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4107" name="Group 9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1754" name="Freeform 10"/>
              <p:cNvSpPr/>
              <p:nvPr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755" name="Freeform 11"/>
              <p:cNvSpPr/>
              <p:nvPr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756" name="Freeform 12"/>
              <p:cNvSpPr/>
              <p:nvPr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757" name="Freeform 13"/>
              <p:cNvSpPr/>
              <p:nvPr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758" name="Freeform 14"/>
              <p:cNvSpPr/>
              <p:nvPr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4139" name="Group 15"/>
              <p:cNvGrpSpPr/>
              <p:nvPr userDrawn="1"/>
            </p:nvGrpSpPr>
            <p:grpSpPr>
              <a:xfrm rot="-10713554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1760" name="Freeform 16"/>
                <p:cNvSpPr/>
                <p:nvPr/>
              </p:nvSpPr>
              <p:spPr bwMode="ltGray">
                <a:xfrm rot="4200091">
                  <a:off x="-242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761" name="Freeform 17"/>
                <p:cNvSpPr/>
                <p:nvPr/>
              </p:nvSpPr>
              <p:spPr bwMode="ltGray">
                <a:xfrm rot="4200091">
                  <a:off x="125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762" name="Freeform 18"/>
                <p:cNvSpPr/>
                <p:nvPr/>
              </p:nvSpPr>
              <p:spPr bwMode="ltGray">
                <a:xfrm rot="4200091">
                  <a:off x="199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108" name="Group 19"/>
            <p:cNvGrpSpPr/>
            <p:nvPr/>
          </p:nvGrpSpPr>
          <p:grpSpPr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1764" name="Freeform 20"/>
              <p:cNvSpPr/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765" name="Freeform 21"/>
              <p:cNvSpPr/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766" name="Freeform 22"/>
              <p:cNvSpPr/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109" name="Group 23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1768" name="Freeform 24"/>
              <p:cNvSpPr/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769" name="Freeform 25"/>
              <p:cNvSpPr/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770" name="Freeform 26"/>
              <p:cNvSpPr/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110" name="Group 27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1772" name="Freeform 28"/>
              <p:cNvSpPr/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773" name="Freeform 29"/>
              <p:cNvSpPr/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774" name="Freeform 30"/>
              <p:cNvSpPr/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775" name="Freeform 31"/>
            <p:cNvSpPr/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1776" name="Freeform 32"/>
            <p:cNvSpPr/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1777" name="Freeform 33"/>
            <p:cNvSpPr/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1778" name="Freeform 34"/>
            <p:cNvSpPr/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1779" name="Freeform 35"/>
            <p:cNvSpPr/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1780" name="Freeform 36"/>
            <p:cNvSpPr/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1781" name="Freeform 37"/>
            <p:cNvSpPr/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1782" name="Freeform 38"/>
            <p:cNvSpPr/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1783" name="Freeform 39"/>
            <p:cNvSpPr/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1784" name="Freeform 40"/>
            <p:cNvSpPr/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1785" name="Freeform 41"/>
            <p:cNvSpPr/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1786" name="Freeform 42"/>
            <p:cNvSpPr/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1787" name="Freeform 43"/>
            <p:cNvSpPr/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1788" name="Freeform 44"/>
            <p:cNvSpPr/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178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8" cy="131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4100" name="Rectangl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3179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179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1.w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9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6.wmf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0.wmf"/><Relationship Id="rId11" Type="http://schemas.openxmlformats.org/officeDocument/2006/relationships/oleObject" Target="../embeddings/oleObject8.bin"/><Relationship Id="rId10" Type="http://schemas.openxmlformats.org/officeDocument/2006/relationships/image" Target="../media/image1.png"/><Relationship Id="rId1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8" cy="131445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ru-RU" sz="4000" b="1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br>
              <a:rPr kumimoji="0" lang="ru-RU" sz="4000" b="1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br>
              <a:rPr kumimoji="0" lang="ru-RU" sz="4000" b="1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r>
              <a:rPr kumimoji="0" lang="ru-RU" sz="4000" b="1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Путешествие  в  сказку</a:t>
            </a:r>
            <a:endParaRPr kumimoji="0" lang="ru-RU" sz="4000" b="1" i="1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7704137" cy="445611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  <a:buNone/>
            </a:pPr>
            <a:r>
              <a:rPr sz="7200" b="1" i="1" dirty="0">
                <a:solidFill>
                  <a:srgbClr val="CC0000"/>
                </a:solidFill>
                <a:latin typeface="Georgia" panose="02040502050405020303" pitchFamily="18" charset="0"/>
              </a:rPr>
              <a:t>«Десятичные</a:t>
            </a:r>
            <a:endParaRPr sz="72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sz="7200" b="1" i="1" dirty="0">
                <a:solidFill>
                  <a:srgbClr val="CC0000"/>
                </a:solidFill>
                <a:latin typeface="Georgia" panose="02040502050405020303" pitchFamily="18" charset="0"/>
              </a:rPr>
              <a:t>  дроби»</a:t>
            </a:r>
            <a:endParaRPr sz="72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sz="2400" b="1" i="1" dirty="0">
              <a:solidFill>
                <a:srgbClr val="0066FF"/>
              </a:solidFill>
              <a:latin typeface="Georgia" panose="02040502050405020303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sz="2400" b="1" i="1" dirty="0">
              <a:solidFill>
                <a:srgbClr val="0066FF"/>
              </a:solidFill>
              <a:latin typeface="Georgia" panose="02040502050405020303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sz="2400" b="1" i="1" dirty="0">
                <a:solidFill>
                  <a:srgbClr val="0066FF"/>
                </a:solidFill>
                <a:latin typeface="Georgia" panose="02040502050405020303" pitchFamily="18" charset="0"/>
              </a:rPr>
              <a:t>5  класс.</a:t>
            </a:r>
            <a:endParaRPr sz="7200" b="1" i="1" dirty="0">
              <a:solidFill>
                <a:srgbClr val="0066FF"/>
              </a:solidFill>
              <a:latin typeface="Georgia" panose="02040502050405020303" pitchFamily="18" charset="0"/>
            </a:endParaRPr>
          </a:p>
        </p:txBody>
      </p:sp>
      <p:pic>
        <p:nvPicPr>
          <p:cNvPr id="20488" name="Picture 8" descr="dd36efffaa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357563"/>
            <a:ext cx="2014538" cy="328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10" descr="Рисунок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63" y="3284538"/>
            <a:ext cx="2347912" cy="3573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2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3">
                                            <p:txEl>
                                              <p:charRg st="12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charRg st="12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>
                                            <p:txEl>
                                              <p:charRg st="12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0483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3"/>
          <p:cNvSpPr>
            <a:spLocks noGrp="1"/>
          </p:cNvSpPr>
          <p:nvPr>
            <p:ph type="body" sz="half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  <a:buNone/>
            </a:pPr>
            <a:r>
              <a:rPr sz="2800" dirty="0"/>
              <a:t>         </a:t>
            </a:r>
            <a:endParaRPr sz="2800" dirty="0"/>
          </a:p>
        </p:txBody>
      </p:sp>
      <p:pic>
        <p:nvPicPr>
          <p:cNvPr id="15363" name="Picture 4"/>
          <p:cNvPicPr>
            <a:picLocks noChangeAspect="1"/>
          </p:cNvPicPr>
          <p:nvPr>
            <p:ph sz="half" idx="2"/>
          </p:nvPr>
        </p:nvPicPr>
        <p:blipFill>
          <a:blip r:embed="rId1"/>
          <a:srcRect l="1469" t="1302"/>
          <a:stretch>
            <a:fillRect/>
          </a:stretch>
        </p:blipFill>
        <p:spPr>
          <a:xfrm>
            <a:off x="4356100" y="620713"/>
            <a:ext cx="4787900" cy="3368675"/>
          </a:xfrm>
          <a:ln/>
        </p:spPr>
      </p:pic>
      <p:sp>
        <p:nvSpPr>
          <p:cNvPr id="15364" name="WordArt 7"/>
          <p:cNvSpPr/>
          <p:nvPr/>
        </p:nvSpPr>
        <p:spPr>
          <a:xfrm>
            <a:off x="323850" y="2565400"/>
            <a:ext cx="39608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ru-RU" altLang="en-US" sz="2800" b="1" i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Georgia" panose="02040502050405020303" pitchFamily="18" charset="0"/>
                <a:ea typeface="Georgia" panose="02040502050405020303" pitchFamily="18" charset="0"/>
              </a:rPr>
              <a:t>Задача №3.</a:t>
            </a:r>
            <a:endParaRPr lang="ru-RU" altLang="en-US" sz="28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Georgia" panose="02040502050405020303" pitchFamily="18" charset="0"/>
              <a:ea typeface="Georgia" panose="02040502050405020303" pitchFamily="18" charset="0"/>
            </a:endParaRPr>
          </a:p>
        </p:txBody>
      </p:sp>
      <p:sp>
        <p:nvSpPr>
          <p:cNvPr id="48136" name="Text Box 8"/>
          <p:cNvSpPr txBox="1"/>
          <p:nvPr/>
        </p:nvSpPr>
        <p:spPr>
          <a:xfrm>
            <a:off x="0" y="3357563"/>
            <a:ext cx="9137650" cy="30813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Площадь  одного  поля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207,5 га,  а  площадь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второго – на  17 га  меньше.  Сколько 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 пшеницы собрали  с  обоих  полей,  если  с  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Каждого  гектара  первого  поля  собрали 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 32,4 ц, а с каждого гектара второго – 28,6 ц.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Ответ  округлите  до  целых.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sp>
        <p:nvSpPr>
          <p:cNvPr id="48137" name="AutoShape 9"/>
          <p:cNvSpPr/>
          <p:nvPr/>
        </p:nvSpPr>
        <p:spPr>
          <a:xfrm>
            <a:off x="0" y="0"/>
            <a:ext cx="5795963" cy="2276475"/>
          </a:xfrm>
          <a:prstGeom prst="roundRect">
            <a:avLst>
              <a:gd name="adj" fmla="val 16667"/>
            </a:avLst>
          </a:prstGeom>
          <a:solidFill>
            <a:srgbClr val="FFFFC1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b="1" i="1" dirty="0">
                <a:latin typeface="Georgia" panose="02040502050405020303" pitchFamily="18" charset="0"/>
              </a:rPr>
              <a:t> Карета  едет  мимо  пшеничного  </a:t>
            </a:r>
            <a:endParaRPr sz="2000" b="1" i="1" dirty="0">
              <a:latin typeface="Georgia" panose="02040502050405020303" pitchFamily="18" charset="0"/>
            </a:endParaRPr>
          </a:p>
          <a:p>
            <a:pPr algn="ctr"/>
            <a:r>
              <a:rPr sz="2000" b="1" i="1" dirty="0">
                <a:latin typeface="Georgia" panose="02040502050405020303" pitchFamily="18" charset="0"/>
              </a:rPr>
              <a:t>поля,  и  Кот  обращается  к  косарям:</a:t>
            </a:r>
            <a:endParaRPr sz="2000" b="1" i="1" dirty="0">
              <a:latin typeface="Georgia" panose="02040502050405020303" pitchFamily="18" charset="0"/>
            </a:endParaRPr>
          </a:p>
          <a:p>
            <a:pPr algn="ctr"/>
            <a:r>
              <a:rPr sz="2000" b="1" i="1" dirty="0">
                <a:latin typeface="Georgia" panose="02040502050405020303" pitchFamily="18" charset="0"/>
              </a:rPr>
              <a:t>- Эй,  косари!  Скажите  королю,  </a:t>
            </a:r>
            <a:endParaRPr sz="2000" b="1" i="1" dirty="0">
              <a:latin typeface="Georgia" panose="02040502050405020303" pitchFamily="18" charset="0"/>
            </a:endParaRPr>
          </a:p>
          <a:p>
            <a:pPr algn="ctr"/>
            <a:r>
              <a:rPr sz="2000" b="1" i="1" dirty="0">
                <a:latin typeface="Georgia" panose="02040502050405020303" pitchFamily="18" charset="0"/>
              </a:rPr>
              <a:t>что  эти  поля  принадлежат  </a:t>
            </a:r>
            <a:endParaRPr sz="2000" b="1" i="1" dirty="0">
              <a:latin typeface="Georgia" panose="02040502050405020303" pitchFamily="18" charset="0"/>
            </a:endParaRPr>
          </a:p>
          <a:p>
            <a:pPr algn="ctr"/>
            <a:r>
              <a:rPr sz="2000" b="1" i="1" dirty="0">
                <a:latin typeface="Georgia" panose="02040502050405020303" pitchFamily="18" charset="0"/>
              </a:rPr>
              <a:t>маркизу  Карабасу!</a:t>
            </a:r>
            <a:endParaRPr sz="2000" b="1" i="1" dirty="0">
              <a:latin typeface="Georgia" panose="02040502050405020303" pitchFamily="18" charset="0"/>
            </a:endParaRPr>
          </a:p>
          <a:p>
            <a:pPr algn="ctr"/>
            <a:r>
              <a:rPr sz="2000" b="1" i="1" dirty="0">
                <a:latin typeface="Georgia" panose="02040502050405020303" pitchFamily="18" charset="0"/>
              </a:rPr>
              <a:t>- Хорошо,  скажем,  если  ты  </a:t>
            </a:r>
            <a:endParaRPr sz="2000" b="1" i="1" dirty="0">
              <a:latin typeface="Georgia" panose="02040502050405020303" pitchFamily="18" charset="0"/>
            </a:endParaRPr>
          </a:p>
          <a:p>
            <a:pPr algn="ctr"/>
            <a:r>
              <a:rPr sz="2000" b="1" i="1" dirty="0">
                <a:latin typeface="Georgia" panose="02040502050405020303" pitchFamily="18" charset="0"/>
              </a:rPr>
              <a:t>поможешь  решить  нам  задачу</a:t>
            </a:r>
            <a:r>
              <a:rPr dirty="0">
                <a:latin typeface="Verdana" panose="020B0604030504040204" pitchFamily="34" charset="0"/>
              </a:rPr>
              <a:t>.</a:t>
            </a:r>
            <a:endParaRPr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  <p:bldP spid="481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3"/>
          <p:cNvSpPr txBox="1"/>
          <p:nvPr/>
        </p:nvSpPr>
        <p:spPr>
          <a:xfrm>
            <a:off x="3687763" y="495935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sz="2400" b="1" i="1" dirty="0">
              <a:latin typeface="Georgia" panose="02040502050405020303" pitchFamily="18" charset="0"/>
            </a:endParaRPr>
          </a:p>
        </p:txBody>
      </p:sp>
      <p:sp>
        <p:nvSpPr>
          <p:cNvPr id="16387" name="Text Box 4"/>
          <p:cNvSpPr txBox="1"/>
          <p:nvPr/>
        </p:nvSpPr>
        <p:spPr>
          <a:xfrm>
            <a:off x="3903663" y="517207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16388" name="Rectangle 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dirty="0">
              <a:latin typeface="Verdana" panose="020B0604030504040204" pitchFamily="34" charset="0"/>
            </a:endParaRPr>
          </a:p>
        </p:txBody>
      </p:sp>
      <p:pic>
        <p:nvPicPr>
          <p:cNvPr id="78855" name="Picture 7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95288" y="908050"/>
            <a:ext cx="3041650" cy="4456113"/>
          </a:xfrm>
          <a:ln/>
        </p:spPr>
      </p:pic>
      <p:pic>
        <p:nvPicPr>
          <p:cNvPr id="78856" name="Picture 8" descr="Рисунок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63" y="1844675"/>
            <a:ext cx="2347912" cy="357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8" name="AutoShape 10"/>
          <p:cNvSpPr/>
          <p:nvPr/>
        </p:nvSpPr>
        <p:spPr>
          <a:xfrm>
            <a:off x="3203575" y="0"/>
            <a:ext cx="5616575" cy="1655763"/>
          </a:xfrm>
          <a:prstGeom prst="wedgeRoundRectCallout">
            <a:avLst>
              <a:gd name="adj1" fmla="val 23856"/>
              <a:gd name="adj2" fmla="val 118648"/>
              <a:gd name="adj3" fmla="val 16667"/>
            </a:avLst>
          </a:prstGeom>
          <a:solidFill>
            <a:srgbClr val="CCFFFF"/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sz="2400" b="1" i="1" dirty="0">
                <a:latin typeface="Georgia" panose="02040502050405020303" pitchFamily="18" charset="0"/>
              </a:rPr>
              <a:t>Продолжим  путь.  Кто  это  сидит  такой  печальный?  Это  же  Буратино!</a:t>
            </a:r>
            <a:endParaRPr sz="2400" b="1" i="1" dirty="0">
              <a:latin typeface="Georgia" panose="02040502050405020303" pitchFamily="18" charset="0"/>
            </a:endParaRPr>
          </a:p>
          <a:p>
            <a:r>
              <a:rPr sz="2400" b="1" i="1" dirty="0">
                <a:latin typeface="Georgia" panose="02040502050405020303" pitchFamily="18" charset="0"/>
              </a:rPr>
              <a:t>- Кто  тебя  так  расстроил?</a:t>
            </a:r>
            <a:endParaRPr sz="2400" b="1" i="1" dirty="0">
              <a:latin typeface="Georgia" panose="02040502050405020303" pitchFamily="18" charset="0"/>
            </a:endParaRPr>
          </a:p>
        </p:txBody>
      </p:sp>
      <p:sp>
        <p:nvSpPr>
          <p:cNvPr id="78859" name="AutoShape 11"/>
          <p:cNvSpPr/>
          <p:nvPr/>
        </p:nvSpPr>
        <p:spPr>
          <a:xfrm>
            <a:off x="0" y="5246688"/>
            <a:ext cx="9144000" cy="1611312"/>
          </a:xfrm>
          <a:prstGeom prst="wedgeRoundRectCallout">
            <a:avLst>
              <a:gd name="adj1" fmla="val -32093"/>
              <a:gd name="adj2" fmla="val -123792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sz="2400" dirty="0">
                <a:latin typeface="Georgia" panose="02040502050405020303" pitchFamily="18" charset="0"/>
              </a:rPr>
              <a:t>  </a:t>
            </a:r>
            <a:r>
              <a:rPr sz="2400" b="1" i="1" dirty="0">
                <a:solidFill>
                  <a:srgbClr val="663300"/>
                </a:solidFill>
                <a:latin typeface="Georgia" panose="02040502050405020303" pitchFamily="18" charset="0"/>
              </a:rPr>
              <a:t>Мальвина!  Умная  очень!  Сама  целый  день  решает какие – то примеры  и  меня заставляет,  да  еще  грозится  без  обеда  оставить!  </a:t>
            </a:r>
            <a:endParaRPr sz="2400" b="1" i="1" dirty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r>
              <a:rPr sz="2400" b="1" i="1" dirty="0">
                <a:solidFill>
                  <a:srgbClr val="663300"/>
                </a:solidFill>
                <a:latin typeface="Georgia" panose="02040502050405020303" pitchFamily="18" charset="0"/>
              </a:rPr>
              <a:t>     Помогите  справиться  с  заданием:</a:t>
            </a:r>
            <a:endParaRPr sz="2400" b="1" i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8" grpId="0" animBg="1"/>
      <p:bldP spid="788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836613"/>
            <a:ext cx="4762500" cy="131445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1" u="none" strike="noStrike" kern="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Помогите  справиться  с  заданием:</a:t>
            </a:r>
            <a:endParaRPr kumimoji="0" lang="ru-RU" sz="3200" b="1" i="1" u="none" strike="noStrike" kern="0" cap="none" spc="0" normalizeH="0" baseline="0" noProof="0" smtClean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1028" name="Text Box 4"/>
          <p:cNvSpPr txBox="1"/>
          <p:nvPr/>
        </p:nvSpPr>
        <p:spPr>
          <a:xfrm>
            <a:off x="3687763" y="495935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sz="2400" b="1" i="1" dirty="0">
              <a:latin typeface="Georgia" panose="02040502050405020303" pitchFamily="18" charset="0"/>
            </a:endParaRPr>
          </a:p>
        </p:txBody>
      </p:sp>
      <p:sp>
        <p:nvSpPr>
          <p:cNvPr id="1029" name="Text Box 7"/>
          <p:cNvSpPr txBox="1"/>
          <p:nvPr/>
        </p:nvSpPr>
        <p:spPr>
          <a:xfrm>
            <a:off x="3903663" y="517207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1030" name="Rectangle 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dirty="0">
              <a:latin typeface="Verdana" panose="020B0604030504040204" pitchFamily="34" charset="0"/>
            </a:endParaRPr>
          </a:p>
        </p:txBody>
      </p:sp>
      <p:graphicFrame>
        <p:nvGraphicFramePr>
          <p:cNvPr id="50184" name="Object 8"/>
          <p:cNvGraphicFramePr/>
          <p:nvPr/>
        </p:nvGraphicFramePr>
        <p:xfrm>
          <a:off x="179388" y="5373688"/>
          <a:ext cx="8964612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2044065" imgH="215900" progId="Equation.3">
                  <p:embed/>
                </p:oleObj>
              </mc:Choice>
              <mc:Fallback>
                <p:oleObj name="" r:id="rId1" imgW="2044065" imgH="215900" progId="Equation.3">
                  <p:embed/>
                  <p:pic>
                    <p:nvPicPr>
                      <p:cNvPr id="0" name="Изображение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9388" y="5373688"/>
                        <a:ext cx="8964612" cy="1119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16"/>
          <p:cNvPicPr>
            <a:picLocks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908050"/>
            <a:ext cx="3041650" cy="4456113"/>
          </a:xfrm>
          <a:ln/>
        </p:spPr>
      </p:pic>
      <p:pic>
        <p:nvPicPr>
          <p:cNvPr id="1032" name="Picture 18" descr="Рисунок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563" y="1844675"/>
            <a:ext cx="2347912" cy="3573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9877" name="Picture 5" descr="Рисунок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9563" y="3284538"/>
            <a:ext cx="2347912" cy="357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9" name="Picture 7" descr="LANDS0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0"/>
            <a:ext cx="3770312" cy="4456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0" name="AutoShape 8"/>
          <p:cNvSpPr/>
          <p:nvPr/>
        </p:nvSpPr>
        <p:spPr>
          <a:xfrm>
            <a:off x="2987675" y="0"/>
            <a:ext cx="6156325" cy="2708275"/>
          </a:xfrm>
          <a:prstGeom prst="roundRect">
            <a:avLst>
              <a:gd name="adj" fmla="val 16667"/>
            </a:avLst>
          </a:prstGeom>
          <a:solidFill>
            <a:srgbClr val="FFFFC1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b="1" i="1" dirty="0">
                <a:latin typeface="Georgia" panose="02040502050405020303" pitchFamily="18" charset="0"/>
              </a:rPr>
              <a:t> </a:t>
            </a:r>
            <a:r>
              <a:rPr sz="2000" dirty="0">
                <a:latin typeface="Georgia" panose="02040502050405020303" pitchFamily="18" charset="0"/>
              </a:rPr>
              <a:t> </a:t>
            </a:r>
            <a:r>
              <a:rPr sz="2400" b="1" i="1" dirty="0">
                <a:solidFill>
                  <a:srgbClr val="663300"/>
                </a:solidFill>
                <a:latin typeface="Georgia" panose="02040502050405020303" pitchFamily="18" charset="0"/>
              </a:rPr>
              <a:t>Снова  в  путь!  Я  вижу  домик. </a:t>
            </a:r>
            <a:endParaRPr sz="2400" b="1" i="1" dirty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pPr algn="ctr"/>
            <a:r>
              <a:rPr sz="2400" b="1" i="1" dirty="0">
                <a:solidFill>
                  <a:srgbClr val="663300"/>
                </a:solidFill>
                <a:latin typeface="Georgia" panose="02040502050405020303" pitchFamily="18" charset="0"/>
              </a:rPr>
              <a:t>Давайте  зайдем  в  него.  </a:t>
            </a:r>
            <a:endParaRPr sz="2400" b="1" i="1" dirty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pPr algn="ctr"/>
            <a:r>
              <a:rPr sz="2400" b="1" i="1" dirty="0">
                <a:solidFill>
                  <a:srgbClr val="663300"/>
                </a:solidFill>
                <a:latin typeface="Georgia" panose="02040502050405020303" pitchFamily="18" charset="0"/>
              </a:rPr>
              <a:t>Посмотрите  внимательно:  </a:t>
            </a:r>
            <a:endParaRPr sz="2400" b="1" i="1" dirty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pPr algn="ctr"/>
            <a:r>
              <a:rPr sz="2400" b="1" i="1" dirty="0">
                <a:solidFill>
                  <a:srgbClr val="663300"/>
                </a:solidFill>
                <a:latin typeface="Georgia" panose="02040502050405020303" pitchFamily="18" charset="0"/>
              </a:rPr>
              <a:t>в  дальнем  углу  комнаты  сидит  </a:t>
            </a:r>
            <a:endParaRPr sz="2400" b="1" i="1" dirty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pPr algn="ctr"/>
            <a:r>
              <a:rPr sz="2400" b="1" i="1" dirty="0">
                <a:solidFill>
                  <a:srgbClr val="663300"/>
                </a:solidFill>
                <a:latin typeface="Georgia" panose="02040502050405020303" pitchFamily="18" charset="0"/>
              </a:rPr>
              <a:t>наш  друг  старик  Хоттабыч.  </a:t>
            </a:r>
            <a:endParaRPr sz="2400" b="1" i="1" dirty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pPr algn="ctr"/>
            <a:r>
              <a:rPr sz="2400" b="1" i="1" dirty="0">
                <a:solidFill>
                  <a:srgbClr val="663300"/>
                </a:solidFill>
                <a:latin typeface="Georgia" panose="02040502050405020303" pitchFamily="18" charset="0"/>
              </a:rPr>
              <a:t>Он  чем – то  очень  огорчен.  </a:t>
            </a:r>
            <a:endParaRPr sz="2400" b="1" i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sp>
        <p:nvSpPr>
          <p:cNvPr id="79881" name="AutoShape 9"/>
          <p:cNvSpPr/>
          <p:nvPr/>
        </p:nvSpPr>
        <p:spPr>
          <a:xfrm>
            <a:off x="0" y="4292600"/>
            <a:ext cx="7019925" cy="2376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i="1" dirty="0">
                <a:latin typeface="Georgia" panose="02040502050405020303" pitchFamily="18" charset="0"/>
              </a:rPr>
              <a:t>Оказывается  мыши  </a:t>
            </a:r>
            <a:endParaRPr sz="2400" b="1" i="1" dirty="0">
              <a:latin typeface="Georgia" panose="02040502050405020303" pitchFamily="18" charset="0"/>
            </a:endParaRPr>
          </a:p>
          <a:p>
            <a:pPr algn="ctr"/>
            <a:r>
              <a:rPr sz="2400" b="1" i="1" dirty="0">
                <a:latin typeface="Georgia" panose="02040502050405020303" pitchFamily="18" charset="0"/>
              </a:rPr>
              <a:t>забрались  в  шкаф  </a:t>
            </a:r>
            <a:endParaRPr sz="2400" b="1" i="1" dirty="0">
              <a:latin typeface="Georgia" panose="02040502050405020303" pitchFamily="18" charset="0"/>
            </a:endParaRPr>
          </a:p>
          <a:p>
            <a:pPr algn="ctr"/>
            <a:r>
              <a:rPr sz="2400" b="1" i="1" dirty="0">
                <a:latin typeface="Georgia" panose="02040502050405020303" pitchFamily="18" charset="0"/>
              </a:rPr>
              <a:t>с  его  рукописями  и  испортили  их. </a:t>
            </a:r>
            <a:endParaRPr sz="2400" b="1" i="1" dirty="0">
              <a:latin typeface="Georgia" panose="02040502050405020303" pitchFamily="18" charset="0"/>
            </a:endParaRPr>
          </a:p>
          <a:p>
            <a:pPr algn="ctr"/>
            <a:r>
              <a:rPr sz="2400" b="1" i="1" dirty="0">
                <a:latin typeface="Georgia" panose="02040502050405020303" pitchFamily="18" charset="0"/>
              </a:rPr>
              <a:t> Старик  Хоттабыч  мучается, </a:t>
            </a:r>
            <a:endParaRPr sz="2400" b="1" i="1" dirty="0">
              <a:latin typeface="Georgia" panose="02040502050405020303" pitchFamily="18" charset="0"/>
            </a:endParaRPr>
          </a:p>
          <a:p>
            <a:pPr algn="ctr"/>
            <a:r>
              <a:rPr sz="2400" b="1" i="1" dirty="0">
                <a:latin typeface="Georgia" panose="02040502050405020303" pitchFamily="18" charset="0"/>
              </a:rPr>
              <a:t> но  не  может  их  восстановить.  </a:t>
            </a:r>
            <a:endParaRPr sz="2400" b="1" i="1" dirty="0">
              <a:latin typeface="Georgia" panose="02040502050405020303" pitchFamily="18" charset="0"/>
            </a:endParaRPr>
          </a:p>
          <a:p>
            <a:pPr algn="ctr"/>
            <a:r>
              <a:rPr sz="2400" b="1" i="1" dirty="0">
                <a:latin typeface="Georgia" panose="02040502050405020303" pitchFamily="18" charset="0"/>
              </a:rPr>
              <a:t>Поможем  ему..</a:t>
            </a:r>
            <a:endParaRPr sz="2400" b="1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 animBg="1"/>
      <p:bldP spid="798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38" name="Rectangle 14"/>
          <p:cNvSpPr>
            <a:spLocks noGrp="1" noChangeArrowheads="1"/>
          </p:cNvSpPr>
          <p:nvPr>
            <p:ph type="title"/>
          </p:nvPr>
        </p:nvSpPr>
        <p:spPr>
          <a:xfrm>
            <a:off x="3779838" y="0"/>
            <a:ext cx="5364163" cy="210185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1" u="none" strike="noStrike" kern="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Вставьте  вместо * пропущенные</a:t>
            </a:r>
            <a:br>
              <a:rPr kumimoji="0" lang="ru-RU" sz="3200" b="1" i="1" u="none" strike="noStrike" kern="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r>
              <a:rPr kumimoji="0" lang="ru-RU" sz="3200" b="1" i="1" u="none" strike="noStrike" kern="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цифры:</a:t>
            </a:r>
            <a:endParaRPr kumimoji="0" lang="ru-RU" sz="3200" b="1" i="1" u="none" strike="noStrike" kern="0" cap="none" spc="0" normalizeH="0" baseline="0" noProof="0" smtClean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2053" name="Picture 10" descr="LANDS027"/>
          <p:cNvPicPr>
            <a:picLocks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68313" y="0"/>
            <a:ext cx="3770312" cy="4456113"/>
          </a:xfrm>
          <a:ln/>
        </p:spPr>
      </p:pic>
      <p:pic>
        <p:nvPicPr>
          <p:cNvPr id="52237" name="Picture 13" descr="CRCTR585"/>
          <p:cNvPicPr>
            <a:picLocks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2276475"/>
            <a:ext cx="4038600" cy="4311650"/>
          </a:xfrm>
          <a:ln/>
        </p:spPr>
      </p:pic>
      <p:sp>
        <p:nvSpPr>
          <p:cNvPr id="2055" name="Text Box 16"/>
          <p:cNvSpPr txBox="1"/>
          <p:nvPr/>
        </p:nvSpPr>
        <p:spPr>
          <a:xfrm>
            <a:off x="808038" y="4884738"/>
            <a:ext cx="265112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Verdana" panose="020B0604030504040204" pitchFamily="34" charset="0"/>
              </a:rPr>
              <a:t> </a:t>
            </a:r>
            <a:endParaRPr dirty="0">
              <a:latin typeface="Verdana" panose="020B0604030504040204" pitchFamily="34" charset="0"/>
            </a:endParaRPr>
          </a:p>
        </p:txBody>
      </p:sp>
      <p:sp>
        <p:nvSpPr>
          <p:cNvPr id="2056" name="Rectangle 19"/>
          <p:cNvSpPr/>
          <p:nvPr/>
        </p:nvSpPr>
        <p:spPr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dirty="0">
              <a:latin typeface="Verdana" panose="020B0604030504040204" pitchFamily="34" charset="0"/>
            </a:endParaRPr>
          </a:p>
        </p:txBody>
      </p:sp>
      <p:graphicFrame>
        <p:nvGraphicFramePr>
          <p:cNvPr id="52242" name="Object 18"/>
          <p:cNvGraphicFramePr/>
          <p:nvPr/>
        </p:nvGraphicFramePr>
        <p:xfrm>
          <a:off x="439738" y="4513263"/>
          <a:ext cx="187642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508000" imgH="673100" progId="Equation.3">
                  <p:embed/>
                </p:oleObj>
              </mc:Choice>
              <mc:Fallback>
                <p:oleObj name="" r:id="rId3" imgW="508000" imgH="673100" progId="Equation.3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738" y="4513263"/>
                        <a:ext cx="1876425" cy="2486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20"/>
          <p:cNvSpPr/>
          <p:nvPr/>
        </p:nvSpPr>
        <p:spPr>
          <a:xfrm>
            <a:off x="0" y="3267075"/>
            <a:ext cx="1069975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sz="1400" i="1" dirty="0">
                <a:latin typeface="Arial" panose="020B0604020202020204" pitchFamily="34" charset="0"/>
                <a:cs typeface="Times New Roman" panose="02020603050405020304" pitchFamily="18" charset="0"/>
              </a:rPr>
              <a:t>;                 </a:t>
            </a:r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52241" name="Object 17"/>
          <p:cNvGraphicFramePr/>
          <p:nvPr/>
        </p:nvGraphicFramePr>
        <p:xfrm>
          <a:off x="2667000" y="4508500"/>
          <a:ext cx="2024063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533400" imgH="622300" progId="Equation.3">
                  <p:embed/>
                </p:oleObj>
              </mc:Choice>
              <mc:Fallback>
                <p:oleObj name="" r:id="rId5" imgW="533400" imgH="622300" progId="Equation.3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000" y="4508500"/>
                        <a:ext cx="2024063" cy="234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58" name="Rectangle 14"/>
          <p:cNvSpPr/>
          <p:nvPr/>
        </p:nvSpPr>
        <p:spPr>
          <a:xfrm>
            <a:off x="2930525" y="2713038"/>
            <a:ext cx="242888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3080" name="Таблица 3079"/>
          <p:cNvGraphicFramePr/>
          <p:nvPr/>
        </p:nvGraphicFramePr>
        <p:xfrm>
          <a:off x="395288" y="260350"/>
          <a:ext cx="8207375" cy="3968750"/>
        </p:xfrm>
        <a:graphic>
          <a:graphicData uri="http://schemas.openxmlformats.org/drawingml/2006/table">
            <a:tbl>
              <a:tblPr/>
              <a:tblGrid>
                <a:gridCol w="4103688"/>
                <a:gridCol w="4103687"/>
              </a:tblGrid>
              <a:tr h="638175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200" b="1" i="1" dirty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Самостоятельная  работа:</a:t>
                      </a:r>
                      <a:endParaRPr lang="ru-RU" altLang="en-US" sz="3200" b="1" i="1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62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i="1" dirty="0">
                          <a:latin typeface="Georgia" panose="02040502050405020303" pitchFamily="18" charset="0"/>
                        </a:rPr>
                        <a:t>В а р и а н т 1.</a:t>
                      </a:r>
                      <a:endParaRPr sz="2400" b="1" i="1" dirty="0">
                        <a:latin typeface="Georgia" panose="02040502050405020303" pitchFamily="18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ru-RU" altLang="en-US" sz="2400" b="1" i="1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i="1" dirty="0">
                          <a:latin typeface="Georgia" panose="02040502050405020303" pitchFamily="18" charset="0"/>
                        </a:rPr>
                        <a:t>В а р и а н т 3.</a:t>
                      </a:r>
                      <a:endParaRPr lang="ru-RU" altLang="en-US" sz="2400" b="1" i="1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i="1" dirty="0">
                          <a:latin typeface="Georgia" panose="02040502050405020303" pitchFamily="18" charset="0"/>
                        </a:rPr>
                        <a:t>В а р и а н т 2.</a:t>
                      </a:r>
                      <a:endParaRPr lang="ru-RU" altLang="en-US" sz="2400" b="1" i="1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b="1" i="1" dirty="0">
                          <a:latin typeface="Georgia" panose="02040502050405020303" pitchFamily="18" charset="0"/>
                        </a:rPr>
                        <a:t>В а р и а н т 4.</a:t>
                      </a:r>
                      <a:endParaRPr lang="ru-RU" altLang="en-US" sz="2400" b="1" i="1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2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i="1" dirty="0">
                          <a:latin typeface="Georgia" panose="02040502050405020303" pitchFamily="18" charset="0"/>
                        </a:rPr>
                        <a:t>Для всех:</a:t>
                      </a:r>
                      <a:endParaRPr sz="2400" b="1" i="1" dirty="0">
                        <a:latin typeface="Georgia" panose="02040502050405020303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ru-RU" altLang="en-US" sz="2400" b="1" i="1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96" name="Rectangle 52"/>
          <p:cNvSpPr/>
          <p:nvPr/>
        </p:nvSpPr>
        <p:spPr>
          <a:xfrm>
            <a:off x="-73025" y="-1270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dirty="0">
              <a:latin typeface="Verdana" panose="020B0604030504040204" pitchFamily="34" charset="0"/>
            </a:endParaRPr>
          </a:p>
        </p:txBody>
      </p:sp>
      <p:graphicFrame>
        <p:nvGraphicFramePr>
          <p:cNvPr id="57395" name="Object 51"/>
          <p:cNvGraphicFramePr/>
          <p:nvPr/>
        </p:nvGraphicFramePr>
        <p:xfrm>
          <a:off x="898525" y="1341438"/>
          <a:ext cx="33845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799465" imgH="203200" progId="Equation.3">
                  <p:embed/>
                </p:oleObj>
              </mc:Choice>
              <mc:Fallback>
                <p:oleObj name="" r:id="rId1" imgW="799465" imgH="203200" progId="Equation.3">
                  <p:embed/>
                  <p:pic>
                    <p:nvPicPr>
                      <p:cNvPr id="0" name="Изображение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98525" y="1341438"/>
                        <a:ext cx="3384550" cy="6969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98" name="Rectangle 54"/>
          <p:cNvSpPr/>
          <p:nvPr/>
        </p:nvSpPr>
        <p:spPr>
          <a:xfrm>
            <a:off x="-73025" y="-1270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dirty="0">
              <a:latin typeface="Verdana" panose="020B0604030504040204" pitchFamily="34" charset="0"/>
            </a:endParaRPr>
          </a:p>
        </p:txBody>
      </p:sp>
      <p:graphicFrame>
        <p:nvGraphicFramePr>
          <p:cNvPr id="57397" name="Object 53"/>
          <p:cNvGraphicFramePr/>
          <p:nvPr/>
        </p:nvGraphicFramePr>
        <p:xfrm>
          <a:off x="5075238" y="1341438"/>
          <a:ext cx="279241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812165" imgH="203200" progId="Equation.3">
                  <p:embed/>
                </p:oleObj>
              </mc:Choice>
              <mc:Fallback>
                <p:oleObj name="" r:id="rId3" imgW="812165" imgH="203200" progId="Equation.3">
                  <p:embed/>
                  <p:pic>
                    <p:nvPicPr>
                      <p:cNvPr id="0" name="Изображение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5238" y="1341438"/>
                        <a:ext cx="2792412" cy="687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00" name="Rectangle 56"/>
          <p:cNvSpPr/>
          <p:nvPr/>
        </p:nvSpPr>
        <p:spPr>
          <a:xfrm>
            <a:off x="-73025" y="-1270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dirty="0">
              <a:latin typeface="Verdana" panose="020B0604030504040204" pitchFamily="34" charset="0"/>
            </a:endParaRPr>
          </a:p>
        </p:txBody>
      </p:sp>
      <p:graphicFrame>
        <p:nvGraphicFramePr>
          <p:cNvPr id="57399" name="Object 55"/>
          <p:cNvGraphicFramePr/>
          <p:nvPr/>
        </p:nvGraphicFramePr>
        <p:xfrm>
          <a:off x="1042988" y="2493963"/>
          <a:ext cx="30527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5" imgW="875665" imgH="203200" progId="Equation.3">
                  <p:embed/>
                </p:oleObj>
              </mc:Choice>
              <mc:Fallback>
                <p:oleObj name="" r:id="rId5" imgW="875665" imgH="203200" progId="Equation.3">
                  <p:embed/>
                  <p:pic>
                    <p:nvPicPr>
                      <p:cNvPr id="0" name="Изображение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2988" y="2493963"/>
                        <a:ext cx="3052762" cy="698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02" name="Rectangle 58"/>
          <p:cNvSpPr/>
          <p:nvPr/>
        </p:nvSpPr>
        <p:spPr>
          <a:xfrm>
            <a:off x="-73025" y="-1270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dirty="0">
              <a:latin typeface="Verdana" panose="020B0604030504040204" pitchFamily="34" charset="0"/>
            </a:endParaRPr>
          </a:p>
        </p:txBody>
      </p:sp>
      <p:graphicFrame>
        <p:nvGraphicFramePr>
          <p:cNvPr id="57401" name="Object 57"/>
          <p:cNvGraphicFramePr/>
          <p:nvPr/>
        </p:nvGraphicFramePr>
        <p:xfrm>
          <a:off x="4786313" y="2420938"/>
          <a:ext cx="309245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7" imgW="824865" imgH="203200" progId="Equation.3">
                  <p:embed/>
                </p:oleObj>
              </mc:Choice>
              <mc:Fallback>
                <p:oleObj name="" r:id="rId7" imgW="824865" imgH="203200" progId="Equation.3">
                  <p:embed/>
                  <p:pic>
                    <p:nvPicPr>
                      <p:cNvPr id="0" name="Изображение 308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6313" y="2420938"/>
                        <a:ext cx="3092450" cy="747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407" name="Picture 63" descr="Рисунок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6688" y="3284538"/>
            <a:ext cx="2347912" cy="357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408" name="Picture 64" descr="dd36efffaae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" y="3357563"/>
            <a:ext cx="2014538" cy="328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409" name="AutoShape 65"/>
          <p:cNvSpPr/>
          <p:nvPr/>
        </p:nvSpPr>
        <p:spPr>
          <a:xfrm>
            <a:off x="2195513" y="4221163"/>
            <a:ext cx="4752975" cy="2420937"/>
          </a:xfrm>
          <a:prstGeom prst="roundRect">
            <a:avLst>
              <a:gd name="adj" fmla="val 16667"/>
            </a:avLst>
          </a:prstGeom>
          <a:solidFill>
            <a:srgbClr val="FFFFC1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dirty="0">
                <a:solidFill>
                  <a:srgbClr val="663300"/>
                </a:solidFill>
                <a:latin typeface="Georgia" panose="02040502050405020303" pitchFamily="18" charset="0"/>
              </a:rPr>
              <a:t> </a:t>
            </a:r>
            <a:r>
              <a:rPr sz="2400" b="1" i="1" dirty="0">
                <a:solidFill>
                  <a:srgbClr val="663300"/>
                </a:solidFill>
                <a:latin typeface="Georgia" panose="02040502050405020303" pitchFamily="18" charset="0"/>
              </a:rPr>
              <a:t>Старик  Хоттабыч  </a:t>
            </a:r>
            <a:endParaRPr sz="2400" b="1" i="1" dirty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pPr algn="ctr"/>
            <a:r>
              <a:rPr sz="2400" b="1" i="1" dirty="0">
                <a:solidFill>
                  <a:srgbClr val="663300"/>
                </a:solidFill>
                <a:latin typeface="Georgia" panose="02040502050405020303" pitchFamily="18" charset="0"/>
              </a:rPr>
              <a:t>благодирит  вас </a:t>
            </a:r>
            <a:endParaRPr sz="2400" b="1" i="1" dirty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pPr algn="ctr"/>
            <a:r>
              <a:rPr sz="2400" b="1" i="1" dirty="0">
                <a:solidFill>
                  <a:srgbClr val="663300"/>
                </a:solidFill>
                <a:latin typeface="Georgia" panose="02040502050405020303" pitchFamily="18" charset="0"/>
              </a:rPr>
              <a:t>и  перед  возвращением  </a:t>
            </a:r>
            <a:endParaRPr sz="2400" b="1" i="1" dirty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pPr algn="ctr"/>
            <a:r>
              <a:rPr sz="2400" b="1" i="1" dirty="0">
                <a:solidFill>
                  <a:srgbClr val="663300"/>
                </a:solidFill>
                <a:latin typeface="Georgia" panose="02040502050405020303" pitchFamily="18" charset="0"/>
              </a:rPr>
              <a:t>из  сказки предлагает  </a:t>
            </a:r>
            <a:endParaRPr sz="2400" b="1" i="1" dirty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pPr algn="ctr"/>
            <a:r>
              <a:rPr sz="2400" b="1" i="1" dirty="0">
                <a:solidFill>
                  <a:srgbClr val="663300"/>
                </a:solidFill>
                <a:latin typeface="Georgia" panose="02040502050405020303" pitchFamily="18" charset="0"/>
              </a:rPr>
              <a:t>назвать  его  «профессию»,  </a:t>
            </a:r>
            <a:endParaRPr sz="2400" b="1" i="1" dirty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pPr algn="ctr"/>
            <a:r>
              <a:rPr sz="2400" b="1" i="1" dirty="0">
                <a:solidFill>
                  <a:srgbClr val="663300"/>
                </a:solidFill>
                <a:latin typeface="Georgia" panose="02040502050405020303" pitchFamily="18" charset="0"/>
              </a:rPr>
              <a:t>имея  ключ  к  разгадке.</a:t>
            </a:r>
            <a:r>
              <a:rPr dirty="0">
                <a:latin typeface="Verdana" panose="020B0604030504040204" pitchFamily="34" charset="0"/>
              </a:rPr>
              <a:t> </a:t>
            </a:r>
            <a:endParaRPr dirty="0">
              <a:latin typeface="Verdana" panose="020B0604030504040204" pitchFamily="34" charset="0"/>
            </a:endParaRPr>
          </a:p>
        </p:txBody>
      </p:sp>
      <p:graphicFrame>
        <p:nvGraphicFramePr>
          <p:cNvPr id="57410" name="Object 66"/>
          <p:cNvGraphicFramePr/>
          <p:nvPr/>
        </p:nvGraphicFramePr>
        <p:xfrm>
          <a:off x="3152775" y="3500438"/>
          <a:ext cx="2760663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1" imgW="735965" imgH="203200" progId="Equation.3">
                  <p:embed/>
                </p:oleObj>
              </mc:Choice>
              <mc:Fallback>
                <p:oleObj name="" r:id="rId11" imgW="735965" imgH="203200" progId="Equation.3">
                  <p:embed/>
                  <p:pic>
                    <p:nvPicPr>
                      <p:cNvPr id="0" name="Изображение 308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52775" y="3500438"/>
                        <a:ext cx="2760663" cy="747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5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/>
      <p:bldP spid="57396" grpId="0" animBg="1"/>
      <p:bldP spid="57398" grpId="0" animBg="1"/>
      <p:bldP spid="57400" grpId="0" animBg="1"/>
      <p:bldP spid="57402" grpId="0" animBg="1"/>
      <p:bldP spid="57409" grpId="0" animBg="1"/>
      <p:bldP spid="5740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5" name="Rectangle 3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456112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b="1" i="1" dirty="0">
                <a:latin typeface="Georgia" panose="02040502050405020303" pitchFamily="18" charset="0"/>
              </a:rPr>
              <a:t>В – 1.     8,24       824       82,4       8240</a:t>
            </a:r>
            <a:endParaRPr b="1" i="1" dirty="0">
              <a:latin typeface="Georgia" panose="02040502050405020303" pitchFamily="18" charset="0"/>
            </a:endParaRPr>
          </a:p>
          <a:p>
            <a:pPr eaLnBrk="1" hangingPunct="1">
              <a:buNone/>
            </a:pPr>
            <a:endParaRPr b="1" i="1" dirty="0">
              <a:latin typeface="Georgia" panose="02040502050405020303" pitchFamily="18" charset="0"/>
            </a:endParaRPr>
          </a:p>
          <a:p>
            <a:pPr eaLnBrk="1" hangingPunct="1">
              <a:buNone/>
            </a:pPr>
            <a:r>
              <a:rPr b="1" i="1" dirty="0">
                <a:latin typeface="Georgia" panose="02040502050405020303" pitchFamily="18" charset="0"/>
              </a:rPr>
              <a:t>В – 2.     4369    0,4369  43,69    4,369</a:t>
            </a:r>
            <a:endParaRPr b="1" i="1" dirty="0">
              <a:latin typeface="Georgia" panose="02040502050405020303" pitchFamily="18" charset="0"/>
            </a:endParaRPr>
          </a:p>
          <a:p>
            <a:pPr eaLnBrk="1" hangingPunct="1">
              <a:buNone/>
            </a:pPr>
            <a:endParaRPr b="1" i="1" dirty="0">
              <a:latin typeface="Georgia" panose="02040502050405020303" pitchFamily="18" charset="0"/>
            </a:endParaRPr>
          </a:p>
          <a:p>
            <a:pPr eaLnBrk="1" hangingPunct="1">
              <a:buNone/>
            </a:pPr>
            <a:r>
              <a:rPr b="1" i="1" dirty="0">
                <a:latin typeface="Georgia" panose="02040502050405020303" pitchFamily="18" charset="0"/>
              </a:rPr>
              <a:t>В – 3.     123,4   12,340,  1234     0,1234</a:t>
            </a:r>
            <a:endParaRPr b="1" i="1" dirty="0">
              <a:latin typeface="Georgia" panose="02040502050405020303" pitchFamily="18" charset="0"/>
            </a:endParaRPr>
          </a:p>
          <a:p>
            <a:pPr eaLnBrk="1" hangingPunct="1">
              <a:buNone/>
            </a:pPr>
            <a:endParaRPr b="1" i="1" dirty="0">
              <a:latin typeface="Georgia" panose="02040502050405020303" pitchFamily="18" charset="0"/>
            </a:endParaRPr>
          </a:p>
          <a:p>
            <a:pPr eaLnBrk="1" hangingPunct="1">
              <a:buNone/>
            </a:pPr>
            <a:r>
              <a:rPr b="1" i="1" dirty="0">
                <a:latin typeface="Georgia" panose="02040502050405020303" pitchFamily="18" charset="0"/>
              </a:rPr>
              <a:t>В – 4.    0,7825  7825    782,5     7,825</a:t>
            </a:r>
            <a:endParaRPr b="1" i="1" dirty="0">
              <a:latin typeface="Georgia" panose="02040502050405020303" pitchFamily="18" charset="0"/>
            </a:endParaRPr>
          </a:p>
          <a:p>
            <a:pPr eaLnBrk="1" hangingPunct="1">
              <a:buNone/>
            </a:pPr>
            <a:endParaRPr b="1" i="1" dirty="0">
              <a:latin typeface="Georgia" panose="02040502050405020303" pitchFamily="18" charset="0"/>
            </a:endParaRPr>
          </a:p>
          <a:p>
            <a:pPr eaLnBrk="1" hangingPunct="1">
              <a:buNone/>
            </a:pPr>
            <a:r>
              <a:rPr b="1" i="1" dirty="0">
                <a:latin typeface="Georgia" panose="02040502050405020303" pitchFamily="18" charset="0"/>
              </a:rPr>
              <a:t>Все          5766   5,766    57,66     0,5466</a:t>
            </a:r>
            <a:endParaRPr b="1" i="1" dirty="0">
              <a:latin typeface="Georgia" panose="02040502050405020303" pitchFamily="18" charset="0"/>
            </a:endParaRPr>
          </a:p>
          <a:p>
            <a:pPr eaLnBrk="1" hangingPunct="1">
              <a:buNone/>
            </a:pPr>
            <a:endParaRPr b="1" i="1" dirty="0">
              <a:latin typeface="Georgia" panose="02040502050405020303" pitchFamily="18" charset="0"/>
            </a:endParaRPr>
          </a:p>
          <a:p>
            <a:pPr eaLnBrk="1" hangingPunct="1">
              <a:buNone/>
            </a:pPr>
            <a:endParaRPr b="1" i="1" dirty="0">
              <a:latin typeface="Georgia" panose="02040502050405020303" pitchFamily="18" charset="0"/>
            </a:endParaRPr>
          </a:p>
        </p:txBody>
      </p:sp>
      <p:sp>
        <p:nvSpPr>
          <p:cNvPr id="18435" name="WordArt 4"/>
          <p:cNvSpPr>
            <a:spLocks noTextEdit="1"/>
          </p:cNvSpPr>
          <p:nvPr/>
        </p:nvSpPr>
        <p:spPr>
          <a:xfrm>
            <a:off x="755650" y="476250"/>
            <a:ext cx="7704138" cy="722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ru-RU" altLang="en-US" sz="2400" b="1" i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Georgia" panose="02040502050405020303" pitchFamily="18" charset="0"/>
                <a:ea typeface="Georgia" panose="02040502050405020303" pitchFamily="18" charset="0"/>
              </a:rPr>
              <a:t>Выбрать  правильный  ответ:</a:t>
            </a:r>
            <a:endParaRPr lang="ru-RU" altLang="en-US" sz="24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Georgia" panose="02040502050405020303" pitchFamily="18" charset="0"/>
              <a:ea typeface="Georgia" panose="02040502050405020303" pitchFamily="18" charset="0"/>
            </a:endParaRPr>
          </a:p>
        </p:txBody>
      </p:sp>
      <p:sp>
        <p:nvSpPr>
          <p:cNvPr id="64518" name="Oval 6"/>
          <p:cNvSpPr/>
          <p:nvPr/>
        </p:nvSpPr>
        <p:spPr>
          <a:xfrm>
            <a:off x="5148263" y="1268413"/>
            <a:ext cx="1368425" cy="7921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2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Д</a:t>
            </a:r>
            <a:endParaRPr sz="32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sp>
        <p:nvSpPr>
          <p:cNvPr id="64519" name="Oval 7"/>
          <p:cNvSpPr/>
          <p:nvPr/>
        </p:nvSpPr>
        <p:spPr>
          <a:xfrm>
            <a:off x="3635375" y="2349500"/>
            <a:ext cx="1439863" cy="7921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2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Ж</a:t>
            </a:r>
            <a:endParaRPr sz="32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sp>
        <p:nvSpPr>
          <p:cNvPr id="64520" name="Oval 8"/>
          <p:cNvSpPr/>
          <p:nvPr/>
        </p:nvSpPr>
        <p:spPr>
          <a:xfrm>
            <a:off x="2051050" y="3644900"/>
            <a:ext cx="1439863" cy="7921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2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И</a:t>
            </a:r>
            <a:endParaRPr sz="32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sp>
        <p:nvSpPr>
          <p:cNvPr id="64521" name="Oval 9"/>
          <p:cNvSpPr/>
          <p:nvPr/>
        </p:nvSpPr>
        <p:spPr>
          <a:xfrm>
            <a:off x="2051050" y="4724400"/>
            <a:ext cx="1512888" cy="7921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2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Н</a:t>
            </a:r>
            <a:endParaRPr sz="32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2363" y="5876925"/>
            <a:ext cx="1512887" cy="7921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2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Н</a:t>
            </a:r>
            <a:endParaRPr sz="32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5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charRg st="49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5">
                                            <p:txEl>
                                              <p:charRg st="49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charRg st="49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charRg st="49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charRg st="92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515">
                                            <p:txEl>
                                              <p:charRg st="92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charRg st="92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15">
                                            <p:txEl>
                                              <p:charRg st="92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charRg st="137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515">
                                            <p:txEl>
                                              <p:charRg st="137" end="1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charRg st="137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15">
                                            <p:txEl>
                                              <p:charRg st="137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charRg st="180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charRg st="180" end="2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15">
                                            <p:txEl>
                                              <p:charRg st="180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15">
                                            <p:txEl>
                                              <p:charRg st="180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  <p:bldP spid="64518" grpId="0" animBg="1"/>
      <p:bldP spid="64519" grpId="0" animBg="1"/>
      <p:bldP spid="64520" grpId="0" animBg="1"/>
      <p:bldP spid="64521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349250"/>
            <a:ext cx="9144000" cy="6508750"/>
          </a:xfrm>
          <a:ln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algn="l" eaLnBrk="1" hangingPunct="1"/>
            <a:br>
              <a:rPr sz="4000" dirty="0">
                <a:effectLst/>
              </a:rPr>
            </a:br>
            <a:br>
              <a:rPr sz="4000" dirty="0">
                <a:effectLst/>
              </a:rPr>
            </a:br>
            <a:endParaRPr sz="4000" dirty="0">
              <a:effectLst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sz="half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spcBef>
                <a:spcPct val="0"/>
              </a:spcBef>
              <a:buClrTx/>
              <a:buSzTx/>
              <a:buFontTx/>
            </a:pPr>
            <a:endParaRPr sz="2800" dirty="0"/>
          </a:p>
          <a:p>
            <a:pPr eaLnBrk="1" hangingPunct="1">
              <a:buClrTx/>
              <a:buSzTx/>
              <a:buFontTx/>
            </a:pPr>
            <a:endParaRPr sz="2800" dirty="0"/>
          </a:p>
        </p:txBody>
      </p:sp>
      <p:sp>
        <p:nvSpPr>
          <p:cNvPr id="8196" name="WordArt 6"/>
          <p:cNvSpPr>
            <a:spLocks noTextEdit="1"/>
          </p:cNvSpPr>
          <p:nvPr/>
        </p:nvSpPr>
        <p:spPr>
          <a:xfrm>
            <a:off x="4211638" y="1341438"/>
            <a:ext cx="410527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ru-RU" altLang="en-US" sz="2800" b="1" i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Georgia" panose="02040502050405020303" pitchFamily="18" charset="0"/>
                <a:ea typeface="Georgia" panose="02040502050405020303" pitchFamily="18" charset="0"/>
              </a:rPr>
              <a:t>Задача №1.</a:t>
            </a:r>
            <a:endParaRPr lang="ru-RU" altLang="en-US" sz="28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Georgia" panose="02040502050405020303" pitchFamily="18" charset="0"/>
              <a:ea typeface="Georgia" panose="02040502050405020303" pitchFamily="18" charset="0"/>
            </a:endParaRPr>
          </a:p>
        </p:txBody>
      </p:sp>
      <p:sp>
        <p:nvSpPr>
          <p:cNvPr id="36871" name="Text Box 7"/>
          <p:cNvSpPr txBox="1"/>
          <p:nvPr/>
        </p:nvSpPr>
        <p:spPr>
          <a:xfrm>
            <a:off x="3111500" y="2852738"/>
            <a:ext cx="5969000" cy="2654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Ковер – самолет  летел 2 ч.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со  скоростью  132 км/ч  и 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3 ч. со  скоростью  143 км/ч.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Найдите  среднюю  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скорость  ковра – самолета  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за  все  время  полета.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pic>
        <p:nvPicPr>
          <p:cNvPr id="36876" name="Picture 12" descr="CRTN054"/>
          <p:cNvPicPr>
            <a:picLocks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68413"/>
            <a:ext cx="3457575" cy="3122612"/>
          </a:xfrm>
          <a:ln/>
        </p:spPr>
      </p:pic>
      <p:pic>
        <p:nvPicPr>
          <p:cNvPr id="36878" name="Picture 14" descr="dd36efffaa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357563"/>
            <a:ext cx="2014538" cy="3284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119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56" name="Picture 4" descr="Рисунок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9563" y="3284538"/>
            <a:ext cx="2347912" cy="3573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7" name="AutoShape 5"/>
          <p:cNvSpPr/>
          <p:nvPr/>
        </p:nvSpPr>
        <p:spPr>
          <a:xfrm>
            <a:off x="323850" y="333375"/>
            <a:ext cx="5688013" cy="5256213"/>
          </a:xfrm>
          <a:prstGeom prst="wedgeRoundRectCallout">
            <a:avLst>
              <a:gd name="adj1" fmla="val 72273"/>
              <a:gd name="adj2" fmla="val 21972"/>
              <a:gd name="adj3" fmla="val 16667"/>
            </a:avLst>
          </a:prstGeom>
          <a:solidFill>
            <a:srgbClr val="CCFFFF"/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sz="2400" b="1" i="1" dirty="0">
                <a:latin typeface="Georgia" panose="02040502050405020303" pitchFamily="18" charset="0"/>
              </a:rPr>
              <a:t>Посадка  на  ковер – самолет  закончилась.  Мы  летим  в  царство  сказок.  Под  нами  тридевятое  царство,  тридесятое  государство.  Ковер  опускается  вниз,  и  мы  с  вами  вступаем  на  сказочную  землю.</a:t>
            </a:r>
            <a:endParaRPr sz="2400" b="1" i="1" dirty="0">
              <a:latin typeface="Georgia" panose="02040502050405020303" pitchFamily="18" charset="0"/>
            </a:endParaRPr>
          </a:p>
          <a:p>
            <a:r>
              <a:rPr sz="2400" b="1" i="1" dirty="0">
                <a:latin typeface="Georgia" panose="02040502050405020303" pitchFamily="18" charset="0"/>
              </a:rPr>
              <a:t>   Вам  предстоит  дальняя  дорога  по  стране  сказок.  Длину  этой  дороги  вы  узнаете,  решив  следующую  задачу:</a:t>
            </a:r>
            <a:r>
              <a:rPr sz="2400" b="1" dirty="0">
                <a:latin typeface="Georgia" panose="02040502050405020303" pitchFamily="18" charset="0"/>
              </a:rPr>
              <a:t> </a:t>
            </a:r>
            <a:endParaRPr sz="24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WordArt 4"/>
          <p:cNvSpPr/>
          <p:nvPr/>
        </p:nvSpPr>
        <p:spPr>
          <a:xfrm>
            <a:off x="3995738" y="765175"/>
            <a:ext cx="42481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ru-RU" altLang="en-US" sz="2800" b="1" i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Georgia" panose="02040502050405020303" pitchFamily="18" charset="0"/>
                <a:ea typeface="Georgia" panose="02040502050405020303" pitchFamily="18" charset="0"/>
              </a:rPr>
              <a:t>Задача №2.</a:t>
            </a:r>
            <a:endParaRPr lang="ru-RU" altLang="en-US" sz="28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Georgia" panose="02040502050405020303" pitchFamily="18" charset="0"/>
              <a:ea typeface="Georgia" panose="02040502050405020303" pitchFamily="18" charset="0"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type="body" sz="half" idx="1"/>
          </p:nvPr>
        </p:nvSpPr>
        <p:spPr>
          <a:xfrm>
            <a:off x="250825" y="1989138"/>
            <a:ext cx="8893175" cy="40767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sz="2400" b="1" i="1" dirty="0">
                <a:solidFill>
                  <a:srgbClr val="CC0000"/>
                </a:solidFill>
                <a:latin typeface="Georgia" panose="02040502050405020303" pitchFamily="18" charset="0"/>
              </a:rPr>
              <a:t>                                                       </a:t>
            </a:r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Дорога  состоит  из   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                                               четырех  участков.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                                               Первый  участок     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                                               имеет  длину  4,35 км,  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                                               второй – в 1,5 раза  длиннее   первого, третий  длиннее второго  на  1,03 км, четвертый – в  2,5  раза  короче  третьего.  Найдите  длину  дороги.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pic>
        <p:nvPicPr>
          <p:cNvPr id="38921" name="Picture 9" descr="LANDS020"/>
          <p:cNvPicPr>
            <a:picLocks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250825" y="260350"/>
            <a:ext cx="3482975" cy="3889375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8915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8915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8915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19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78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8915">
                                            <p:txEl>
                                              <p:charRg st="78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8915">
                                            <p:txEl>
                                              <p:charRg st="78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8915">
                                            <p:txEl>
                                              <p:charRg st="78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59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144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8915">
                                            <p:txEl>
                                              <p:charRg st="144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8915">
                                            <p:txEl>
                                              <p:charRg st="144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8915">
                                            <p:txEl>
                                              <p:charRg st="144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479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212" end="2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8915">
                                            <p:txEl>
                                              <p:charRg st="212" end="2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8915">
                                            <p:txEl>
                                              <p:charRg st="212" end="28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8915">
                                            <p:txEl>
                                              <p:charRg st="212" end="28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359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284" end="4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8915">
                                            <p:txEl>
                                              <p:charRg st="284" end="4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8915">
                                            <p:txEl>
                                              <p:charRg st="284" end="47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8915">
                                            <p:txEl>
                                              <p:charRg st="284" end="47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5780" name="Picture 4" descr="dd36efffaa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65400"/>
            <a:ext cx="2368550" cy="386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1" name="AutoShape 5"/>
          <p:cNvSpPr/>
          <p:nvPr/>
        </p:nvSpPr>
        <p:spPr>
          <a:xfrm>
            <a:off x="179388" y="260350"/>
            <a:ext cx="5111750" cy="1268413"/>
          </a:xfrm>
          <a:prstGeom prst="wedgeRoundRectCallout">
            <a:avLst>
              <a:gd name="adj1" fmla="val -19194"/>
              <a:gd name="adj2" fmla="val 125972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dirty="0">
                <a:latin typeface="Verdana" panose="020B0604030504040204" pitchFamily="34" charset="0"/>
              </a:rPr>
              <a:t> </a:t>
            </a:r>
            <a:r>
              <a:rPr sz="2400" b="1" i="1" dirty="0">
                <a:solidFill>
                  <a:srgbClr val="663300"/>
                </a:solidFill>
                <a:latin typeface="Georgia" panose="02040502050405020303" pitchFamily="18" charset="0"/>
              </a:rPr>
              <a:t>В  путь!  Я  вижу  домик  Бабы  Яги  и  слышу  ее  жалобный  голос.</a:t>
            </a:r>
            <a:endParaRPr sz="2400" b="1" dirty="0">
              <a:latin typeface="Georgia" panose="02040502050405020303" pitchFamily="18" charset="0"/>
            </a:endParaRPr>
          </a:p>
        </p:txBody>
      </p:sp>
      <p:pic>
        <p:nvPicPr>
          <p:cNvPr id="7578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188913"/>
            <a:ext cx="2322513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5" name="AutoShape 9"/>
          <p:cNvSpPr/>
          <p:nvPr/>
        </p:nvSpPr>
        <p:spPr>
          <a:xfrm>
            <a:off x="2590800" y="3357563"/>
            <a:ext cx="6553200" cy="3365500"/>
          </a:xfrm>
          <a:prstGeom prst="wedgeRoundRectCallout">
            <a:avLst>
              <a:gd name="adj1" fmla="val 15505"/>
              <a:gd name="adj2" fmla="val -73255"/>
              <a:gd name="adj3" fmla="val 16667"/>
            </a:avLst>
          </a:prstGeom>
          <a:solidFill>
            <a:srgbClr val="CCFFFF"/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sz="2400" b="1" i="1" dirty="0">
                <a:solidFill>
                  <a:srgbClr val="000099"/>
                </a:solidFill>
                <a:latin typeface="Georgia" panose="02040502050405020303" pitchFamily="18" charset="0"/>
              </a:rPr>
              <a:t>Детушки,  помогите  мне,  отоприте  дверь!  Я  поссорилась  с  Кощеем  Бессмертным,  и  он  закрыл  дверь – ни  одно  колдовство  не  помогает  ее  открыть.  </a:t>
            </a:r>
            <a:endParaRPr sz="2400" b="1" i="1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r>
              <a:rPr sz="2400" b="1" i="1" dirty="0">
                <a:solidFill>
                  <a:srgbClr val="000099"/>
                </a:solidFill>
                <a:latin typeface="Georgia" panose="02040502050405020303" pitchFamily="18" charset="0"/>
              </a:rPr>
              <a:t>Дверь  сама  откроется,  если  найдете корень  уравнения…</a:t>
            </a:r>
            <a:r>
              <a:rPr sz="24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endParaRPr sz="24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4" name="Text Box 4"/>
          <p:cNvSpPr txBox="1"/>
          <p:nvPr/>
        </p:nvSpPr>
        <p:spPr>
          <a:xfrm>
            <a:off x="539750" y="2060575"/>
            <a:ext cx="381635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Найдите  корень 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pPr algn="ctr"/>
            <a:r>
              <a:rPr sz="2800" b="1" i="1" dirty="0">
                <a:solidFill>
                  <a:srgbClr val="CC0000"/>
                </a:solidFill>
                <a:latin typeface="Georgia" panose="02040502050405020303" pitchFamily="18" charset="0"/>
              </a:rPr>
              <a:t> уравнения:</a:t>
            </a:r>
            <a:endParaRPr sz="28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pic>
        <p:nvPicPr>
          <p:cNvPr id="40986" name="Picture 26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219700" y="333375"/>
            <a:ext cx="3598863" cy="5329238"/>
          </a:xfrm>
          <a:ln/>
        </p:spPr>
      </p:pic>
      <p:sp>
        <p:nvSpPr>
          <p:cNvPr id="40990" name="Text Box 30"/>
          <p:cNvSpPr txBox="1"/>
          <p:nvPr/>
        </p:nvSpPr>
        <p:spPr>
          <a:xfrm>
            <a:off x="755650" y="5876925"/>
            <a:ext cx="5689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b="1" i="1" dirty="0">
                <a:solidFill>
                  <a:srgbClr val="000000"/>
                </a:solidFill>
                <a:latin typeface="Georgia" panose="02040502050405020303" pitchFamily="18" charset="0"/>
              </a:rPr>
              <a:t>18,63 : (4,3 +1,2х) = 2,3</a:t>
            </a:r>
            <a:endParaRPr sz="36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2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7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4508500"/>
            <a:ext cx="8435975" cy="2089150"/>
          </a:xfrm>
          <a:ln/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sz="24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Лодочная  база  находится  в  34,3 км от  вас</a:t>
            </a:r>
            <a:endParaRPr sz="24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sz="24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вверх по реке. Скорость течения реки 1,3 км/ч.</a:t>
            </a:r>
            <a:endParaRPr sz="24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sz="2400" b="1" i="1" dirty="0">
                <a:solidFill>
                  <a:srgbClr val="CC0000"/>
                </a:solidFill>
                <a:latin typeface="Georgia" panose="02040502050405020303" pitchFamily="18" charset="0"/>
              </a:rPr>
              <a:t>Чтобы до вас  добраться лодочник от базы</a:t>
            </a:r>
            <a:endParaRPr sz="24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sz="24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должен плыть на лодке 3,5 ч. </a:t>
            </a:r>
            <a:endParaRPr sz="24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sz="24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Найдите  собственную  скорость  лодки.</a:t>
            </a:r>
            <a:endParaRPr sz="2400" b="1" i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pic>
        <p:nvPicPr>
          <p:cNvPr id="41989" name="Picture 5"/>
          <p:cNvPicPr>
            <a:picLocks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250825" y="188913"/>
            <a:ext cx="6121400" cy="4327525"/>
          </a:xfrm>
          <a:ln/>
        </p:spPr>
      </p:pic>
      <p:pic>
        <p:nvPicPr>
          <p:cNvPr id="41992" name="Picture 8" descr="Рисунок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836613"/>
            <a:ext cx="2347913" cy="3573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1987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1987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1987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46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1987">
                                            <p:txEl>
                                              <p:charRg st="46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1987">
                                            <p:txEl>
                                              <p:charRg st="46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1987">
                                            <p:txEl>
                                              <p:charRg st="46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93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1987">
                                            <p:txEl>
                                              <p:charRg st="93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1987">
                                            <p:txEl>
                                              <p:charRg st="93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1987">
                                            <p:txEl>
                                              <p:charRg st="93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134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1987">
                                            <p:txEl>
                                              <p:charRg st="134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1987">
                                            <p:txEl>
                                              <p:charRg st="134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1987">
                                            <p:txEl>
                                              <p:charRg st="134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164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1987">
                                            <p:txEl>
                                              <p:charRg st="164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1987">
                                            <p:txEl>
                                              <p:charRg st="164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1987">
                                            <p:txEl>
                                              <p:charRg st="164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7828" name="Picture 4" descr="dd36efffaa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65400"/>
            <a:ext cx="2368550" cy="386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9" name="AutoShape 5"/>
          <p:cNvSpPr/>
          <p:nvPr/>
        </p:nvSpPr>
        <p:spPr>
          <a:xfrm>
            <a:off x="3348038" y="4437063"/>
            <a:ext cx="5545137" cy="2187575"/>
          </a:xfrm>
          <a:prstGeom prst="wedgeRoundRectCallout">
            <a:avLst>
              <a:gd name="adj1" fmla="val -72875"/>
              <a:gd name="adj2" fmla="val -47532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sz="2400" dirty="0">
                <a:latin typeface="Verdana" panose="020B0604030504040204" pitchFamily="34" charset="0"/>
              </a:rPr>
              <a:t>  </a:t>
            </a:r>
            <a:r>
              <a:rPr sz="2400" b="1" i="1" dirty="0">
                <a:solidFill>
                  <a:srgbClr val="663300"/>
                </a:solidFill>
                <a:latin typeface="Georgia" panose="02040502050405020303" pitchFamily="18" charset="0"/>
              </a:rPr>
              <a:t>Мы  вовремя  перебрались  через  реку,  так  как  я  вижу  карету,  в  которой  едет  Кот  в  сапогах.  Он  может  нас  подвезти.</a:t>
            </a:r>
            <a:r>
              <a:rPr dirty="0">
                <a:solidFill>
                  <a:srgbClr val="663300"/>
                </a:solidFill>
                <a:latin typeface="Georgia" panose="02040502050405020303" pitchFamily="18" charset="0"/>
              </a:rPr>
              <a:t> </a:t>
            </a:r>
            <a:endParaRPr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77830" name="Picture 6"/>
          <p:cNvPicPr>
            <a:picLocks noChangeAspect="1"/>
          </p:cNvPicPr>
          <p:nvPr/>
        </p:nvPicPr>
        <p:blipFill>
          <a:blip r:embed="rId2"/>
          <a:srcRect l="1469" t="1303"/>
          <a:stretch>
            <a:fillRect/>
          </a:stretch>
        </p:blipFill>
        <p:spPr>
          <a:xfrm>
            <a:off x="4356100" y="333375"/>
            <a:ext cx="4787900" cy="336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</p:bld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0</TotalTime>
  <Words>3383</Words>
  <Application>WPS Presentation</Application>
  <PresentationFormat>Экран (4:3)</PresentationFormat>
  <Paragraphs>152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SimSun</vt:lpstr>
      <vt:lpstr>Wingdings</vt:lpstr>
      <vt:lpstr>Verdana</vt:lpstr>
      <vt:lpstr>Calibri</vt:lpstr>
      <vt:lpstr>Georgia</vt:lpstr>
      <vt:lpstr>Times New Roman</vt:lpstr>
      <vt:lpstr>Microsoft YaHei</vt:lpstr>
      <vt:lpstr>Arial Unicode MS</vt:lpstr>
      <vt:lpstr>Шары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Komp-City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Путешествие  в  сказку</dc:title>
  <dc:creator>karatanova</dc:creator>
  <cp:lastModifiedBy>Людмила Мороз</cp:lastModifiedBy>
  <cp:revision>16</cp:revision>
  <dcterms:created xsi:type="dcterms:W3CDTF">2006-08-04T10:14:47Z</dcterms:created>
  <dcterms:modified xsi:type="dcterms:W3CDTF">2024-11-01T15:12:07Z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4D00933C385249618408DEFD6FC757A1_13</vt:lpwstr>
  </property>
  <property fmtid="{D5CDD505-2E9C-101B-9397-08002B2CF9AE}" pid="3" name="KSOProductBuildVer">
    <vt:lpwstr>1049-12.2.0.18607</vt:lpwstr>
  </property>
</Properties>
</file>