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3" Type="http://schemas.openxmlformats.org/officeDocument/2006/relationships/image" Target="../media/image12.png"/><Relationship Id="rId21" Type="http://schemas.openxmlformats.org/officeDocument/2006/relationships/image" Target="../media/image30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" Type="http://schemas.openxmlformats.org/officeDocument/2006/relationships/image" Target="../media/image11.png"/><Relationship Id="rId16" Type="http://schemas.openxmlformats.org/officeDocument/2006/relationships/image" Target="../media/image25.png"/><Relationship Id="rId20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24" Type="http://schemas.openxmlformats.org/officeDocument/2006/relationships/image" Target="../media/image33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23" Type="http://schemas.openxmlformats.org/officeDocument/2006/relationships/image" Target="../media/image32.png"/><Relationship Id="rId10" Type="http://schemas.openxmlformats.org/officeDocument/2006/relationships/image" Target="../media/image19.png"/><Relationship Id="rId19" Type="http://schemas.openxmlformats.org/officeDocument/2006/relationships/image" Target="../media/image28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Relationship Id="rId22" Type="http://schemas.openxmlformats.org/officeDocument/2006/relationships/image" Target="../media/image3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18" Type="http://schemas.openxmlformats.org/officeDocument/2006/relationships/image" Target="../media/image47.png"/><Relationship Id="rId26" Type="http://schemas.openxmlformats.org/officeDocument/2006/relationships/image" Target="../media/image55.png"/><Relationship Id="rId3" Type="http://schemas.openxmlformats.org/officeDocument/2006/relationships/image" Target="../media/image14.png"/><Relationship Id="rId21" Type="http://schemas.openxmlformats.org/officeDocument/2006/relationships/image" Target="../media/image50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17" Type="http://schemas.openxmlformats.org/officeDocument/2006/relationships/image" Target="../media/image46.png"/><Relationship Id="rId25" Type="http://schemas.openxmlformats.org/officeDocument/2006/relationships/image" Target="../media/image54.png"/><Relationship Id="rId2" Type="http://schemas.openxmlformats.org/officeDocument/2006/relationships/image" Target="../media/image11.png"/><Relationship Id="rId16" Type="http://schemas.openxmlformats.org/officeDocument/2006/relationships/image" Target="../media/image45.png"/><Relationship Id="rId20" Type="http://schemas.openxmlformats.org/officeDocument/2006/relationships/image" Target="../media/image49.png"/><Relationship Id="rId29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24" Type="http://schemas.openxmlformats.org/officeDocument/2006/relationships/image" Target="../media/image53.png"/><Relationship Id="rId5" Type="http://schemas.openxmlformats.org/officeDocument/2006/relationships/image" Target="../media/image34.png"/><Relationship Id="rId15" Type="http://schemas.openxmlformats.org/officeDocument/2006/relationships/image" Target="../media/image44.png"/><Relationship Id="rId23" Type="http://schemas.openxmlformats.org/officeDocument/2006/relationships/image" Target="../media/image52.png"/><Relationship Id="rId28" Type="http://schemas.openxmlformats.org/officeDocument/2006/relationships/image" Target="../media/image57.png"/><Relationship Id="rId10" Type="http://schemas.openxmlformats.org/officeDocument/2006/relationships/image" Target="../media/image39.png"/><Relationship Id="rId19" Type="http://schemas.openxmlformats.org/officeDocument/2006/relationships/image" Target="../media/image48.png"/><Relationship Id="rId31" Type="http://schemas.openxmlformats.org/officeDocument/2006/relationships/image" Target="../media/image60.png"/><Relationship Id="rId4" Type="http://schemas.openxmlformats.org/officeDocument/2006/relationships/image" Target="../media/image15.png"/><Relationship Id="rId9" Type="http://schemas.openxmlformats.org/officeDocument/2006/relationships/image" Target="../media/image38.png"/><Relationship Id="rId14" Type="http://schemas.openxmlformats.org/officeDocument/2006/relationships/image" Target="../media/image43.png"/><Relationship Id="rId22" Type="http://schemas.openxmlformats.org/officeDocument/2006/relationships/image" Target="../media/image51.png"/><Relationship Id="rId27" Type="http://schemas.openxmlformats.org/officeDocument/2006/relationships/image" Target="../media/image56.png"/><Relationship Id="rId30" Type="http://schemas.openxmlformats.org/officeDocument/2006/relationships/image" Target="../media/image5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11521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Ортогональные проекции</a:t>
            </a:r>
            <a:br>
              <a:rPr lang="ru-RU" dirty="0" smtClean="0"/>
            </a:br>
            <a:r>
              <a:rPr lang="ru-RU" dirty="0" smtClean="0"/>
              <a:t>задачи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95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араллелограмм 3"/>
          <p:cNvSpPr/>
          <p:nvPr/>
        </p:nvSpPr>
        <p:spPr>
          <a:xfrm>
            <a:off x="251520" y="2564904"/>
            <a:ext cx="3960440" cy="1296144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331640" y="1340768"/>
            <a:ext cx="0" cy="194421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331640" y="1340768"/>
            <a:ext cx="2088232" cy="194421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29858" y="919986"/>
                <a:ext cx="440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858" y="919986"/>
                <a:ext cx="440377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>
            <a:off x="1331640" y="3284984"/>
            <a:ext cx="208823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331640" y="2996952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691680" y="299695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827584" y="3100318"/>
                <a:ext cx="3856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3100318"/>
                <a:ext cx="385683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433845" y="3100318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3845" y="3100318"/>
                <a:ext cx="39606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700693" y="2004976"/>
                <a:ext cx="6695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6</m:t>
                      </m:r>
                      <m:r>
                        <a:rPr lang="ro-MO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693" y="2004976"/>
                <a:ext cx="66954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375756" y="1839345"/>
                <a:ext cx="6695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9</m:t>
                      </m:r>
                      <m:r>
                        <a:rPr lang="ro-MO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5756" y="1839345"/>
                <a:ext cx="66954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932039" y="1096850"/>
                <a:ext cx="1639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𝐴𝐵</m:t>
                      </m:r>
                      <m:r>
                        <a:rPr lang="ro-MO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o-MO" b="0" i="1" smtClean="0">
                              <a:latin typeface="Cambria Math"/>
                            </a:rPr>
                            <m:t>𝑝𝑟</m:t>
                          </m:r>
                        </m:e>
                        <m:sub>
                          <m:r>
                            <a:rPr lang="ro-MO" b="0" i="1" smtClean="0">
                              <a:latin typeface="Cambria Math"/>
                            </a:rPr>
                            <m:t>𝐴𝐵</m:t>
                          </m:r>
                        </m:sub>
                      </m:sSub>
                      <m:r>
                        <a:rPr lang="ro-MO" b="0" i="1" smtClean="0">
                          <a:latin typeface="Cambria Math"/>
                        </a:rPr>
                        <m:t>𝑀𝐵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039" y="1096850"/>
                <a:ext cx="1639423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206947" y="1812260"/>
                <a:ext cx="4725846" cy="437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𝐴𝐵</m:t>
                      </m:r>
                      <m:r>
                        <a:rPr lang="ro-MO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ro-MO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ro-MO" b="0" i="1" smtClean="0">
                                  <a:latin typeface="Cambria Math"/>
                                </a:rPr>
                                <m:t>9</m:t>
                              </m:r>
                            </m:e>
                            <m:sup>
                              <m:r>
                                <a:rPr lang="ro-MO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ro-MO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ro-MO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ro-MO" b="0" i="1" smtClean="0">
                                  <a:latin typeface="Cambria Math"/>
                                </a:rPr>
                                <m:t>6</m:t>
                              </m:r>
                            </m:e>
                            <m:sup>
                              <m:r>
                                <a:rPr lang="ro-MO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ro-MO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o-MO" b="0" i="1" smtClean="0">
                              <a:latin typeface="Cambria Math"/>
                            </a:rPr>
                            <m:t>81−36</m:t>
                          </m:r>
                        </m:e>
                      </m:rad>
                      <m:r>
                        <a:rPr lang="ro-MO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o-MO" b="0" i="1" smtClean="0">
                              <a:latin typeface="Cambria Math"/>
                            </a:rPr>
                            <m:t>45</m:t>
                          </m:r>
                        </m:e>
                      </m:rad>
                      <m:r>
                        <a:rPr lang="ro-MO" b="0" i="1" smtClean="0">
                          <a:latin typeface="Cambria Math"/>
                        </a:rPr>
                        <m:t>=3</m:t>
                      </m:r>
                      <m:rad>
                        <m:radPr>
                          <m:degHide m:val="on"/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o-MO" b="0" i="1" smtClean="0">
                              <a:latin typeface="Cambria Math"/>
                            </a:rPr>
                            <m:t>5</m:t>
                          </m:r>
                        </m:e>
                      </m:rad>
                      <m:r>
                        <a:rPr lang="ro-MO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6947" y="1812260"/>
                <a:ext cx="4725846" cy="43774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238161" y="188640"/>
                <a:ext cx="843109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Задача 1   Из точки М проведены к плоскости 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  перпендикуляр длиною 6см и </m:t>
                      </m:r>
                    </m:oMath>
                  </m:oMathPara>
                </a14:m>
                <a:endParaRPr lang="ru-RU" b="0" i="1" dirty="0" smtClean="0"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наклонная длиною 9см. Найдите длину проекции наклонной.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161" y="188640"/>
                <a:ext cx="8431090" cy="646331"/>
              </a:xfrm>
              <a:prstGeom prst="rect">
                <a:avLst/>
              </a:prstGeom>
              <a:blipFill rotWithShape="1">
                <a:blip r:embed="rId9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909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араллелограмм 4"/>
          <p:cNvSpPr/>
          <p:nvPr/>
        </p:nvSpPr>
        <p:spPr>
          <a:xfrm>
            <a:off x="256177" y="3212976"/>
            <a:ext cx="3960440" cy="1296144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336297" y="1988840"/>
            <a:ext cx="0" cy="194421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34515" y="1568058"/>
                <a:ext cx="3856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515" y="1568058"/>
                <a:ext cx="385683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34514" y="3748390"/>
                <a:ext cx="3986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514" y="3748390"/>
                <a:ext cx="398699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55316" y="2650574"/>
                <a:ext cx="7977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10</m:t>
                      </m:r>
                      <m:r>
                        <a:rPr lang="ro-MO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316" y="2650574"/>
                <a:ext cx="79778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>
            <a:off x="1336297" y="1988840"/>
            <a:ext cx="2587631" cy="151216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353098" y="1988840"/>
            <a:ext cx="1562718" cy="23042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1353098" y="3501008"/>
            <a:ext cx="2570830" cy="40902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8" idx="3"/>
          </p:cNvCxnSpPr>
          <p:nvPr/>
        </p:nvCxnSpPr>
        <p:spPr>
          <a:xfrm>
            <a:off x="1333213" y="3933056"/>
            <a:ext cx="1582603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1333213" y="3501008"/>
            <a:ext cx="379925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713138" y="350100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532204" y="365340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321683" y="3573016"/>
            <a:ext cx="225981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779912" y="3203684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3203684"/>
                <a:ext cx="396069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771800" y="3995772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3995772"/>
                <a:ext cx="396069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Дуга 29"/>
          <p:cNvSpPr/>
          <p:nvPr/>
        </p:nvSpPr>
        <p:spPr>
          <a:xfrm rot="14098591">
            <a:off x="3461244" y="3262164"/>
            <a:ext cx="365382" cy="42774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029191" y="3203168"/>
                <a:ext cx="6067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latin typeface="Cambria Math"/>
                            </a:rPr>
                            <m:t>60</m:t>
                          </m:r>
                        </m:e>
                        <m:sup>
                          <m:r>
                            <a:rPr lang="ro-MO" b="0" i="1" smtClean="0">
                              <a:latin typeface="Cambria Math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191" y="3203168"/>
                <a:ext cx="60670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2185114" y="3833428"/>
                <a:ext cx="6067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latin typeface="Cambria Math"/>
                            </a:rPr>
                            <m:t>60</m:t>
                          </m:r>
                        </m:e>
                        <m:sup>
                          <m:r>
                            <a:rPr lang="ro-MO" b="0" i="1" smtClean="0">
                              <a:latin typeface="Cambria Math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114" y="3833428"/>
                <a:ext cx="60670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Дуга 36"/>
          <p:cNvSpPr/>
          <p:nvPr/>
        </p:nvSpPr>
        <p:spPr>
          <a:xfrm rot="14098591">
            <a:off x="2681825" y="3865450"/>
            <a:ext cx="365382" cy="42774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ый треугольник 34"/>
          <p:cNvSpPr/>
          <p:nvPr/>
        </p:nvSpPr>
        <p:spPr>
          <a:xfrm>
            <a:off x="7524328" y="1568058"/>
            <a:ext cx="1302514" cy="2180333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8172400" y="3419708"/>
                <a:ext cx="6067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latin typeface="Cambria Math"/>
                            </a:rPr>
                            <m:t>60</m:t>
                          </m:r>
                        </m:e>
                        <m:sup>
                          <m:r>
                            <a:rPr lang="ro-MO" b="0" i="1" smtClean="0">
                              <a:latin typeface="Cambria Math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2400" y="3419708"/>
                <a:ext cx="606705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452320" y="2123564"/>
                <a:ext cx="6067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latin typeface="Cambria Math"/>
                            </a:rPr>
                            <m:t>30</m:t>
                          </m:r>
                        </m:e>
                        <m:sup>
                          <m:r>
                            <a:rPr lang="ro-MO" b="0" i="1" smtClean="0">
                              <a:latin typeface="Cambria Math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2320" y="2123564"/>
                <a:ext cx="606705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7977409" y="3725369"/>
                <a:ext cx="3679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7409" y="3725369"/>
                <a:ext cx="367986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8161402" y="2438504"/>
                <a:ext cx="4962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i="1">
                          <a:latin typeface="Cambria Math"/>
                        </a:rPr>
                        <m:t>2</m:t>
                      </m:r>
                      <m:r>
                        <a:rPr lang="ro-MO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1402" y="2438504"/>
                <a:ext cx="496226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854158" y="4180438"/>
                <a:ext cx="3196324" cy="440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o-MO" b="0" i="1" smtClean="0">
                              <a:latin typeface="Cambria Math"/>
                            </a:rPr>
                            <m:t>4</m:t>
                          </m:r>
                          <m:sSup>
                            <m:sSupPr>
                              <m:ctrlPr>
                                <a:rPr lang="ro-MO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ro-MO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ro-MO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ro-MO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ro-MO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ro-MO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ro-MO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ro-MO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o-MO" b="0" i="1" smtClean="0"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ro-MO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ro-MO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ro-MO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ro-MO" b="0" i="1" smtClean="0">
                          <a:latin typeface="Cambria Math"/>
                        </a:rPr>
                        <m:t>=</m:t>
                      </m:r>
                      <m:r>
                        <a:rPr lang="ro-MO" b="0" i="1" smtClean="0">
                          <a:latin typeface="Cambria Math"/>
                        </a:rPr>
                        <m:t>𝑥</m:t>
                      </m:r>
                      <m:rad>
                        <m:radPr>
                          <m:degHide m:val="on"/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o-MO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4158" y="4180438"/>
                <a:ext cx="3196324" cy="44050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6804515" y="2617936"/>
                <a:ext cx="647805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i="1">
                          <a:latin typeface="Cambria Math"/>
                        </a:rPr>
                        <m:t>𝑥</m:t>
                      </m:r>
                      <m:rad>
                        <m:radPr>
                          <m:degHide m:val="on"/>
                          <m:ctrlPr>
                            <a:rPr lang="ro-MO" i="1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o-MO" i="1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515" y="2617936"/>
                <a:ext cx="647805" cy="40197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243574" y="4554253"/>
                <a:ext cx="7946086" cy="6646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𝑂𝐵</m:t>
                      </m:r>
                      <m:r>
                        <a:rPr lang="ro-MO" b="0" i="1" smtClean="0">
                          <a:latin typeface="Cambria Math"/>
                        </a:rPr>
                        <m:t>=</m:t>
                      </m:r>
                      <m:r>
                        <a:rPr lang="ro-MO" b="0" i="1" smtClean="0">
                          <a:latin typeface="Cambria Math"/>
                        </a:rPr>
                        <m:t>𝑥</m:t>
                      </m:r>
                      <m:r>
                        <a:rPr lang="ro-MO" b="0" i="1" smtClean="0">
                          <a:latin typeface="Cambria Math"/>
                        </a:rPr>
                        <m:t>,  </m:t>
                      </m:r>
                      <m:r>
                        <a:rPr lang="ro-MO" b="0" i="1" smtClean="0">
                          <a:latin typeface="Cambria Math"/>
                        </a:rPr>
                        <m:t>𝐴𝐵</m:t>
                      </m:r>
                      <m:r>
                        <a:rPr lang="ro-MO" b="0" i="1" smtClean="0">
                          <a:latin typeface="Cambria Math"/>
                        </a:rPr>
                        <m:t>=2</m:t>
                      </m:r>
                      <m:r>
                        <a:rPr lang="ro-MO" b="0" i="1" smtClean="0">
                          <a:latin typeface="Cambria Math"/>
                        </a:rPr>
                        <m:t>𝑥</m:t>
                      </m:r>
                      <m:r>
                        <a:rPr lang="ro-MO" b="0" i="1" smtClean="0">
                          <a:latin typeface="Cambria Math"/>
                        </a:rPr>
                        <m:t>,  </m:t>
                      </m:r>
                      <m:r>
                        <a:rPr lang="ro-MO" b="0" i="1" smtClean="0">
                          <a:latin typeface="Cambria Math"/>
                        </a:rPr>
                        <m:t>𝐴𝑂</m:t>
                      </m:r>
                      <m:r>
                        <a:rPr lang="ro-MO" b="0" i="1" smtClean="0">
                          <a:latin typeface="Cambria Math"/>
                        </a:rPr>
                        <m:t>=</m:t>
                      </m:r>
                      <m:r>
                        <a:rPr lang="ro-MO" b="0" i="1" smtClean="0">
                          <a:latin typeface="Cambria Math"/>
                        </a:rPr>
                        <m:t>𝑥</m:t>
                      </m:r>
                      <m:rad>
                        <m:radPr>
                          <m:degHide m:val="on"/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o-MO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  <m:r>
                        <a:rPr lang="ro-MO" b="0" i="1" smtClean="0">
                          <a:latin typeface="Cambria Math"/>
                        </a:rPr>
                        <m:t>⇒</m:t>
                      </m:r>
                      <m:r>
                        <a:rPr lang="ro-MO" i="1">
                          <a:latin typeface="Cambria Math"/>
                        </a:rPr>
                        <m:t>𝑥</m:t>
                      </m:r>
                      <m:rad>
                        <m:radPr>
                          <m:degHide m:val="on"/>
                          <m:ctrlPr>
                            <a:rPr lang="ro-MO" i="1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o-MO" i="1">
                              <a:latin typeface="Cambria Math"/>
                            </a:rPr>
                            <m:t>3</m:t>
                          </m:r>
                        </m:e>
                      </m:rad>
                      <m:r>
                        <a:rPr lang="en-US" b="0" i="1" smtClean="0">
                          <a:latin typeface="Cambria Math"/>
                        </a:rPr>
                        <m:t>=10⇒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10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cm</m:t>
                      </m:r>
                      <m:r>
                        <a:rPr lang="en-US" b="0" i="0" smtClean="0">
                          <a:latin typeface="Cambria Math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x</m:t>
                      </m:r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𝑑𝑚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574" y="4554253"/>
                <a:ext cx="7946086" cy="664606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232374" y="5085184"/>
                <a:ext cx="4163126" cy="6646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OB</m:t>
                      </m:r>
                      <m:r>
                        <a:rPr lang="en-US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en-US" i="1">
                          <a:latin typeface="Cambria Math"/>
                        </a:rPr>
                        <m:t>𝑑𝑚</m:t>
                      </m:r>
                      <m:r>
                        <a:rPr lang="en-US" b="0" i="1" smtClean="0">
                          <a:latin typeface="Cambria Math"/>
                        </a:rPr>
                        <m:t>, </m:t>
                      </m:r>
                      <m:r>
                        <a:rPr lang="en-US" b="0" i="1" smtClean="0">
                          <a:latin typeface="Cambria Math"/>
                        </a:rPr>
                        <m:t>𝐴𝐵</m:t>
                      </m:r>
                      <m:r>
                        <a:rPr lang="en-US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en-US" i="1">
                          <a:latin typeface="Cambria Math"/>
                        </a:rPr>
                        <m:t>𝑑𝑚</m:t>
                      </m:r>
                      <m:r>
                        <a:rPr lang="en-US" b="0" i="1" smtClean="0">
                          <a:latin typeface="Cambria Math"/>
                        </a:rPr>
                        <m:t>,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  <m:r>
                        <a:rPr lang="en-US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en-US" i="1">
                          <a:latin typeface="Cambria Math"/>
                        </a:rPr>
                        <m:t>𝑑𝑚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374" y="5085184"/>
                <a:ext cx="4163126" cy="664606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Прямоугольный треугольник 45"/>
          <p:cNvSpPr/>
          <p:nvPr/>
        </p:nvSpPr>
        <p:spPr>
          <a:xfrm rot="8009420">
            <a:off x="4593525" y="1960913"/>
            <a:ext cx="1656184" cy="1716018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5148064" y="1339249"/>
                <a:ext cx="3856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1339249"/>
                <a:ext cx="385683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408446" y="2807836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8446" y="2807836"/>
                <a:ext cx="396069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031185" y="2776282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1185" y="2776282"/>
                <a:ext cx="396069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4106338" y="1708581"/>
                <a:ext cx="886845" cy="6646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en-US" i="1">
                          <a:latin typeface="Cambria Math"/>
                        </a:rPr>
                        <m:t>𝑑𝑚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6338" y="1708581"/>
                <a:ext cx="886845" cy="664606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>
                <a:off x="5904590" y="1643624"/>
                <a:ext cx="886845" cy="6646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en-US" i="1">
                          <a:latin typeface="Cambria Math"/>
                        </a:rPr>
                        <m:t>𝑑𝑚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4590" y="1643624"/>
                <a:ext cx="886845" cy="664606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43520" y="5805264"/>
                <a:ext cx="5989525" cy="9173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𝐵𝐶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e>
                                      </m:rad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e>
                                      </m:rad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ra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8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ra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6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dm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520" y="5805264"/>
                <a:ext cx="5989525" cy="917367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6458009" y="5805049"/>
                <a:ext cx="2595326" cy="6750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𝑅𝑎𝑠𝑝𝑢𝑛𝑠</m:t>
                      </m:r>
                      <m:r>
                        <a:rPr lang="en-US" b="0" i="1" smtClean="0">
                          <a:latin typeface="Cambria Math"/>
                        </a:rPr>
                        <m:t>:</m:t>
                      </m:r>
                      <m:r>
                        <a:rPr lang="en-US" b="0" i="1" smtClean="0">
                          <a:latin typeface="Cambria Math"/>
                        </a:rPr>
                        <m:t>𝐵𝐶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/>
                                </a:rPr>
                                <m:t>6</m:t>
                              </m:r>
                            </m:e>
                          </m:rad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>
                          <a:latin typeface="Cambria Math"/>
                        </a:rPr>
                        <m:t>dm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8009" y="5805049"/>
                <a:ext cx="2595326" cy="675057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54"/>
              <p:cNvSpPr/>
              <p:nvPr/>
            </p:nvSpPr>
            <p:spPr>
              <a:xfrm>
                <a:off x="-9947" y="188640"/>
                <a:ext cx="9060429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Задача 2   Из точки А  проведен перпендикуляр на плоскость 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 длиною 1 дм </m:t>
                      </m:r>
                    </m:oMath>
                  </m:oMathPara>
                </a14:m>
                <a:endParaRPr lang="ru-RU" b="0" i="1" dirty="0" smtClean="0"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и две наклонные  АВ и АС  одинаковой длины образующие с плоскостью углы в </m:t>
                      </m:r>
                      <m:sSup>
                        <m:sSupPr>
                          <m:ctrlPr>
                            <a:rPr lang="ru-RU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u-RU" b="0" i="1" smtClean="0"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ru-RU" b="0" i="1" smtClean="0">
                              <a:latin typeface="Cambria Math"/>
                              <a:ea typeface="Cambria Math"/>
                            </a:rPr>
                            <m:t>о</m:t>
                          </m:r>
                        </m:sup>
                      </m:sSup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ru-RU" b="0" i="1" dirty="0" smtClean="0"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а между собой угол САВ=</m:t>
                      </m:r>
                      <m:sSup>
                        <m:sSupPr>
                          <m:ctrlPr>
                            <a:rPr lang="ru-RU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u-RU" b="0" i="1" smtClean="0">
                              <a:latin typeface="Cambria Math"/>
                              <a:ea typeface="Cambria Math"/>
                            </a:rPr>
                            <m:t>90</m:t>
                          </m:r>
                        </m:e>
                        <m:sup>
                          <m:r>
                            <a:rPr lang="ru-RU" b="0" i="1" smtClean="0">
                              <a:latin typeface="Cambria Math"/>
                              <a:ea typeface="Cambria Math"/>
                            </a:rPr>
                            <m:t>о</m:t>
                          </m:r>
                        </m:sup>
                      </m:sSup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. Найдите длину отрезка ВС.</m:t>
                      </m:r>
                    </m:oMath>
                  </m:oMathPara>
                </a14:m>
                <a:endParaRPr lang="ru-RU" b="0" i="1" dirty="0" smtClean="0"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55" name="Прямоугольник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9947" y="188640"/>
                <a:ext cx="9060429" cy="923330"/>
              </a:xfrm>
              <a:prstGeom prst="rect">
                <a:avLst/>
              </a:prstGeom>
              <a:blipFill rotWithShape="1">
                <a:blip r:embed="rId24"/>
                <a:stretch>
                  <a:fillRect b="-33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058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араллелограмм 4"/>
          <p:cNvSpPr/>
          <p:nvPr/>
        </p:nvSpPr>
        <p:spPr>
          <a:xfrm>
            <a:off x="256177" y="3212976"/>
            <a:ext cx="3960440" cy="1296144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336297" y="1988840"/>
            <a:ext cx="0" cy="194421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34515" y="1568058"/>
                <a:ext cx="3856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515" y="1568058"/>
                <a:ext cx="385683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1336297" y="1988840"/>
            <a:ext cx="2587631" cy="151216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353098" y="1988840"/>
            <a:ext cx="1562718" cy="23042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353098" y="3501008"/>
            <a:ext cx="2570830" cy="40902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333213" y="3933056"/>
            <a:ext cx="1582603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1333213" y="3501008"/>
            <a:ext cx="379925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713138" y="350100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532204" y="365340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21683" y="3573016"/>
            <a:ext cx="225981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779912" y="3203684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3203684"/>
                <a:ext cx="396069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771800" y="3995772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3995772"/>
                <a:ext cx="39606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827584" y="3748390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3748390"/>
                <a:ext cx="396069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573765" y="2375592"/>
                <a:ext cx="6695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3765" y="2375592"/>
                <a:ext cx="66954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22461" y="2956302"/>
                <a:ext cx="6695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2461" y="2956302"/>
                <a:ext cx="669542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Дуга 3"/>
          <p:cNvSpPr/>
          <p:nvPr/>
        </p:nvSpPr>
        <p:spPr>
          <a:xfrm rot="5815872">
            <a:off x="1577835" y="2091296"/>
            <a:ext cx="432048" cy="53076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780020" y="2418486"/>
                <a:ext cx="6067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0020" y="2418486"/>
                <a:ext cx="606705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596336" y="1471057"/>
                <a:ext cx="815480" cy="3693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𝐴𝑂</m:t>
                      </m:r>
                      <m:r>
                        <a:rPr lang="en-US" b="0" i="1" smtClean="0">
                          <a:latin typeface="Cambria Math"/>
                        </a:rPr>
                        <m:t>−?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6336" y="1471057"/>
                <a:ext cx="81548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Равнобедренный треугольник 21"/>
          <p:cNvSpPr/>
          <p:nvPr/>
        </p:nvSpPr>
        <p:spPr>
          <a:xfrm>
            <a:off x="539551" y="4797152"/>
            <a:ext cx="2034213" cy="1800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006966" y="4612486"/>
                <a:ext cx="8149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966" y="4612486"/>
                <a:ext cx="814984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638513" y="6385682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8513" y="6385682"/>
                <a:ext cx="396069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27606" y="6412686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606" y="6412686"/>
                <a:ext cx="396069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253304" y="5123874"/>
                <a:ext cx="6067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3304" y="5123874"/>
                <a:ext cx="606705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98329" y="6201016"/>
                <a:ext cx="6067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329" y="6201016"/>
                <a:ext cx="606705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860009" y="6228020"/>
                <a:ext cx="6067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0009" y="6228020"/>
                <a:ext cx="606705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2383850" y="4809743"/>
                <a:ext cx="12711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𝐵</m:t>
                      </m:r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  <m:r>
                        <a:rPr lang="en-US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3850" y="4809743"/>
                <a:ext cx="1271182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Равнобедренный треугольник 31"/>
          <p:cNvSpPr/>
          <p:nvPr/>
        </p:nvSpPr>
        <p:spPr>
          <a:xfrm>
            <a:off x="3714158" y="4797152"/>
            <a:ext cx="3522138" cy="1800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290929" y="4398415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0929" y="4398415"/>
                <a:ext cx="396069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Прямая соединительная линия 33"/>
          <p:cNvCxnSpPr/>
          <p:nvPr/>
        </p:nvCxnSpPr>
        <p:spPr>
          <a:xfrm flipV="1">
            <a:off x="5470635" y="5038440"/>
            <a:ext cx="216363" cy="1846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5292080" y="5013176"/>
            <a:ext cx="216024" cy="184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363743" y="6360500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3743" y="6360500"/>
                <a:ext cx="396069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7236296" y="6412686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6412686"/>
                <a:ext cx="396069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135864" y="6516052"/>
                <a:ext cx="6695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5864" y="6516052"/>
                <a:ext cx="669542" cy="36933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100381" y="5308540"/>
                <a:ext cx="3679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0381" y="5308540"/>
                <a:ext cx="367986" cy="369332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6300192" y="5308540"/>
                <a:ext cx="3679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0192" y="5308540"/>
                <a:ext cx="367986" cy="36933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484185" y="4180438"/>
                <a:ext cx="14296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m-CH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m-CH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rm-CH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4185" y="4180438"/>
                <a:ext cx="1429687" cy="369332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6909678" y="4531011"/>
                <a:ext cx="974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0" dirty="0" smtClean="0"/>
                  <a:t>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=4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9678" y="4531011"/>
                <a:ext cx="974690" cy="369332"/>
              </a:xfrm>
              <a:prstGeom prst="rect">
                <a:avLst/>
              </a:prstGeom>
              <a:blipFill rotWithShape="1">
                <a:blip r:embed="rId24"/>
                <a:stretch>
                  <a:fillRect l="-5000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6946985" y="4900343"/>
                <a:ext cx="9105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6985" y="4900343"/>
                <a:ext cx="910570" cy="369332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6899956" y="5223105"/>
                <a:ext cx="1252907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US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9956" y="5223105"/>
                <a:ext cx="1252907" cy="401970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916765" y="5625075"/>
                <a:ext cx="2041328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𝑂𝐶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𝑂𝐵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US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6765" y="5625075"/>
                <a:ext cx="2041328" cy="401970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5115502" y="2058390"/>
                <a:ext cx="19316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𝐴𝑂𝐶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𝑑𝑟𝑒𝑝𝑡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5502" y="2058390"/>
                <a:ext cx="1931683" cy="369332"/>
              </a:xfrm>
              <a:prstGeom prst="rect">
                <a:avLst/>
              </a:prstGeom>
              <a:blipFill rotWithShape="1">
                <a:blip r:embed="rId2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884541" y="2586970"/>
                <a:ext cx="3981988" cy="437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𝐴𝑂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𝐴𝐶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𝑂𝐶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/>
                            </a:rPr>
                            <m:t>4−2</m:t>
                          </m:r>
                        </m:e>
                      </m:ra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US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541" y="2586970"/>
                <a:ext cx="3981988" cy="437749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6300192" y="3257647"/>
                <a:ext cx="2521075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𝑅𝑎𝑠𝑝𝑢𝑛𝑠</m:t>
                      </m:r>
                      <m:r>
                        <a:rPr lang="en-US" b="0" i="1" smtClean="0">
                          <a:latin typeface="Cambria Math"/>
                        </a:rPr>
                        <m:t>:  </m:t>
                      </m:r>
                      <m:r>
                        <a:rPr lang="en-US" b="0" i="1" smtClean="0">
                          <a:latin typeface="Cambria Math"/>
                        </a:rPr>
                        <m:t>𝐴𝑂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US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0192" y="3257647"/>
                <a:ext cx="2521075" cy="401970"/>
              </a:xfrm>
              <a:prstGeom prst="rect">
                <a:avLst/>
              </a:prstGeom>
              <a:blipFill rotWithShape="1">
                <a:blip r:embed="rId30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 52"/>
              <p:cNvSpPr/>
              <p:nvPr/>
            </p:nvSpPr>
            <p:spPr>
              <a:xfrm>
                <a:off x="91106" y="129406"/>
                <a:ext cx="8995283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Задача 3   Из точки А  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две наклонные  АВ и АС  одинаковой длины равной 2см  </m:t>
                      </m:r>
                    </m:oMath>
                  </m:oMathPara>
                </a14:m>
                <a:endParaRPr lang="ru-RU" b="0" i="1" dirty="0" smtClean="0"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к плоскости 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 образующие  между собой угол САВ=</m:t>
                      </m:r>
                      <m:sSup>
                        <m:sSupPr>
                          <m:ctrlPr>
                            <a:rPr lang="ru-RU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u-RU" b="0" i="1" smtClean="0"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ru-RU" b="0" i="1" smtClean="0">
                              <a:latin typeface="Cambria Math"/>
                              <a:ea typeface="Cambria Math"/>
                            </a:rPr>
                            <m:t>о</m:t>
                          </m:r>
                        </m:sup>
                      </m:sSup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.  Угол образаваный между </m:t>
                      </m:r>
                    </m:oMath>
                  </m:oMathPara>
                </a14:m>
                <a:endParaRPr lang="ru-RU" b="0" i="1" dirty="0" smtClean="0"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проекциями наклонных равен</m:t>
                      </m:r>
                      <m:sSup>
                        <m:sSupPr>
                          <m:ctrlPr>
                            <a:rPr lang="ru-RU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ru-RU" b="0" i="1" smtClean="0">
                              <a:latin typeface="Cambria Math"/>
                              <a:ea typeface="Cambria Math"/>
                            </a:rPr>
                            <m:t> 9</m:t>
                          </m:r>
                          <m:r>
                            <a:rPr lang="ru-RU" i="1">
                              <a:latin typeface="Cambria Math"/>
                              <a:ea typeface="Cambria Math"/>
                            </a:rPr>
                            <m:t>0</m:t>
                          </m:r>
                        </m:e>
                        <m:sup>
                          <m:r>
                            <a:rPr lang="ru-RU" i="1">
                              <a:latin typeface="Cambria Math"/>
                              <a:ea typeface="Cambria Math"/>
                            </a:rPr>
                            <m:t>о</m:t>
                          </m:r>
                        </m:sup>
                      </m:sSup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 Найдите растояние от точки А до плоскости.</m:t>
                      </m:r>
                    </m:oMath>
                  </m:oMathPara>
                </a14:m>
                <a:endParaRPr lang="ru-RU" b="0" i="1" dirty="0" smtClean="0"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53" name="Прямоугольник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06" y="129406"/>
                <a:ext cx="8995283" cy="923330"/>
              </a:xfrm>
              <a:prstGeom prst="rect">
                <a:avLst/>
              </a:prstGeom>
              <a:blipFill rotWithShape="1">
                <a:blip r:embed="rId31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201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448</Words>
  <Application>Microsoft Office PowerPoint</Application>
  <PresentationFormat>Экран (4:3)</PresentationFormat>
  <Paragraphs>67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Ортогональные проекции задачи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Proiecții ortogonale</dc:title>
  <dc:creator>Intel-pc</dc:creator>
  <cp:lastModifiedBy>Microsoft Office</cp:lastModifiedBy>
  <cp:revision>13</cp:revision>
  <dcterms:created xsi:type="dcterms:W3CDTF">2021-04-23T07:24:59Z</dcterms:created>
  <dcterms:modified xsi:type="dcterms:W3CDTF">2021-04-23T09:51:10Z</dcterms:modified>
</cp:coreProperties>
</file>