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32" d="100"/>
          <a:sy n="32" d="100"/>
        </p:scale>
        <p:origin x="62" y="6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36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57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81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02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64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2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7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18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94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9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9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6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audio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r>
              <a:rPr lang="ru-RU" sz="4000" i="1" dirty="0" smtClean="0">
                <a:latin typeface="Corbel" panose="020B0503020204020204" pitchFamily="34" charset="0"/>
              </a:rPr>
              <a:t>ответа,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i="1" dirty="0" smtClean="0">
                <a:latin typeface="Corbel" panose="020B0503020204020204" pitchFamily="34" charset="0"/>
              </a:rPr>
              <a:t>или </a:t>
            </a:r>
            <a:r>
              <a:rPr lang="ru-RU" sz="40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000" i="1" dirty="0" smtClean="0">
                <a:latin typeface="Corbel" panose="020B0503020204020204" pitchFamily="34" charset="0"/>
              </a:rPr>
              <a:t>правильные.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Глобальный </a:t>
            </a:r>
            <a:r>
              <a:rPr lang="ru-RU" sz="4000" dirty="0">
                <a:latin typeface="Corbel" panose="020B0503020204020204" pitchFamily="34" charset="0"/>
              </a:rPr>
              <a:t>договор ООН – инициатива, поощряющая  </a:t>
            </a:r>
            <a:r>
              <a:rPr lang="ru-RU" sz="4000" dirty="0" smtClean="0">
                <a:latin typeface="Corbel" panose="020B0503020204020204" pitchFamily="34" charset="0"/>
              </a:rPr>
              <a:t>социально-ответственный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бизнес</a:t>
            </a:r>
            <a:r>
              <a:rPr lang="ru-RU" sz="4000" dirty="0">
                <a:latin typeface="Corbel" panose="020B0503020204020204" pitchFamily="34" charset="0"/>
              </a:rPr>
              <a:t>.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Какие </a:t>
            </a:r>
            <a:r>
              <a:rPr lang="ru-RU" sz="4000" b="1" dirty="0">
                <a:latin typeface="Corbel" panose="020B0503020204020204" pitchFamily="34" charset="0"/>
              </a:rPr>
              <a:t>из этих принципов входят в </a:t>
            </a:r>
            <a:r>
              <a:rPr lang="ru-RU" sz="4000" b="1" dirty="0" smtClean="0">
                <a:latin typeface="Corbel" panose="020B0503020204020204" pitchFamily="34" charset="0"/>
              </a:rPr>
              <a:t>договор?</a:t>
            </a:r>
            <a:endParaRPr lang="en-US" sz="4000" b="1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1. компания </a:t>
            </a:r>
            <a:r>
              <a:rPr lang="ru-RU" sz="4000" dirty="0">
                <a:latin typeface="Corbel" panose="020B0503020204020204" pitchFamily="34" charset="0"/>
              </a:rPr>
              <a:t>обеспечивает условия, при которых их деятельность не нарушает </a:t>
            </a:r>
            <a:r>
              <a:rPr lang="ru-RU" sz="4000" dirty="0" smtClean="0">
                <a:latin typeface="Corbel" panose="020B0503020204020204" pitchFamily="34" charset="0"/>
              </a:rPr>
              <a:t>права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человека</a:t>
            </a:r>
            <a:r>
              <a:rPr lang="ru-RU" sz="4000" dirty="0">
                <a:latin typeface="Corbel" panose="020B0503020204020204" pitchFamily="34" charset="0"/>
              </a:rPr>
              <a:t>.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2</a:t>
            </a:r>
            <a:r>
              <a:rPr lang="ru-RU" sz="4000" dirty="0">
                <a:latin typeface="Corbel" panose="020B0503020204020204" pitchFamily="34" charset="0"/>
              </a:rPr>
              <a:t>. компания способствует искоренению дискриминации в сфере труда и </a:t>
            </a:r>
            <a:r>
              <a:rPr lang="ru-RU" sz="4000" dirty="0" smtClean="0">
                <a:latin typeface="Corbel" panose="020B0503020204020204" pitchFamily="34" charset="0"/>
              </a:rPr>
              <a:t>занятости.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3</a:t>
            </a:r>
            <a:r>
              <a:rPr lang="ru-RU" sz="4000" dirty="0">
                <a:latin typeface="Corbel" panose="020B0503020204020204" pitchFamily="34" charset="0"/>
              </a:rPr>
              <a:t>. компания стимулирует развитие и распространение экологически </a:t>
            </a:r>
            <a:r>
              <a:rPr lang="ru-RU" sz="4000" dirty="0" smtClean="0">
                <a:latin typeface="Corbel" panose="020B0503020204020204" pitchFamily="34" charset="0"/>
              </a:rPr>
              <a:t>безопасных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технологий</a:t>
            </a:r>
            <a:r>
              <a:rPr lang="ru-RU" sz="4000" dirty="0">
                <a:latin typeface="Corbel" panose="020B0503020204020204" pitchFamily="34" charset="0"/>
              </a:rPr>
              <a:t>.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4</a:t>
            </a:r>
            <a:r>
              <a:rPr lang="ru-RU" sz="4000" dirty="0">
                <a:latin typeface="Corbel" panose="020B0503020204020204" pitchFamily="34" charset="0"/>
              </a:rPr>
              <a:t>. компания противодействует любым формам коррупции, </a:t>
            </a:r>
            <a:r>
              <a:rPr lang="ru-RU" sz="4000" dirty="0" smtClean="0">
                <a:latin typeface="Corbel" panose="020B0503020204020204" pitchFamily="34" charset="0"/>
              </a:rPr>
              <a:t>включая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вымогательство </a:t>
            </a:r>
            <a:r>
              <a:rPr lang="ru-RU" sz="4000" dirty="0">
                <a:latin typeface="Corbel" panose="020B0503020204020204" pitchFamily="34" charset="0"/>
              </a:rPr>
              <a:t>и взяточничество.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D:\Docs\Desktop\unnam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3" y="2373316"/>
            <a:ext cx="9744719" cy="68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Кто живёт в офисе молдавской </a:t>
            </a:r>
            <a:r>
              <a:rPr lang="ru-RU" sz="7000" b="1" dirty="0" smtClean="0">
                <a:latin typeface="Corbel" panose="020B0503020204020204" pitchFamily="34" charset="0"/>
              </a:rPr>
              <a:t>компании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err="1" smtClean="0">
                <a:latin typeface="Corbel" panose="020B0503020204020204" pitchFamily="34" charset="0"/>
              </a:rPr>
              <a:t>Simpals</a:t>
            </a:r>
            <a:r>
              <a:rPr lang="ru-RU" sz="7000" b="1" dirty="0">
                <a:latin typeface="Corbel" panose="020B0503020204020204" pitchFamily="34" charset="0"/>
              </a:rPr>
              <a:t>, выполняя роль </a:t>
            </a:r>
            <a:r>
              <a:rPr lang="ru-RU" sz="7000" b="1" dirty="0" err="1">
                <a:latin typeface="Corbel" panose="020B0503020204020204" pitchFamily="34" charset="0"/>
              </a:rPr>
              <a:t>антистресса</a:t>
            </a:r>
            <a:r>
              <a:rPr lang="ru-RU" sz="7000" b="1" dirty="0">
                <a:latin typeface="Corbel" panose="020B0503020204020204" pitchFamily="34" charset="0"/>
              </a:rPr>
              <a:t>?</a:t>
            </a:r>
            <a:r>
              <a:rPr lang="ru-RU" sz="7000" dirty="0">
                <a:latin typeface="Corbel" panose="020B0503020204020204" pitchFamily="34" charset="0"/>
              </a:rPr>
              <a:t> 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Обезьянки.</a:t>
            </a:r>
            <a:endParaRPr lang="en-US" sz="7000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Родители </a:t>
            </a:r>
            <a:r>
              <a:rPr lang="ru-RU" sz="7000" dirty="0" smtClean="0">
                <a:latin typeface="Corbel" panose="020B0503020204020204" pitchFamily="34" charset="0"/>
              </a:rPr>
              <a:t>директора.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Семья мэра </a:t>
            </a:r>
            <a:r>
              <a:rPr lang="ru-RU" sz="7000" dirty="0" smtClean="0">
                <a:latin typeface="Corbel" panose="020B0503020204020204" pitchFamily="34" charset="0"/>
              </a:rPr>
              <a:t>Кишинёва.</a:t>
            </a:r>
            <a:endParaRPr lang="en-US" sz="7000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Полицейские.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>
                <a:solidFill>
                  <a:schemeClr val="bg1"/>
                </a:solidFill>
                <a:latin typeface="Corbel" panose="020B0503020204020204" pitchFamily="34" charset="0"/>
              </a:rPr>
              <a:t>1. Обезьянки.</a:t>
            </a:r>
            <a:endParaRPr lang="en-US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IMG_9863-1-1170x117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48" y="1738961"/>
            <a:ext cx="8147102" cy="81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>
                <a:latin typeface="Corbel" panose="020B0503020204020204" pitchFamily="34" charset="0"/>
              </a:rPr>
              <a:t>Одно исследование показало, что для </a:t>
            </a:r>
            <a:r>
              <a:rPr lang="ru-RU" sz="6300" b="1" dirty="0" smtClean="0">
                <a:latin typeface="Corbel" panose="020B0503020204020204" pitchFamily="34" charset="0"/>
              </a:rPr>
              <a:t>повышения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производительности </a:t>
            </a:r>
            <a:r>
              <a:rPr lang="ru-RU" sz="6300" b="1" dirty="0">
                <a:latin typeface="Corbel" panose="020B0503020204020204" pitchFamily="34" charset="0"/>
              </a:rPr>
              <a:t>труда персоналу следует 1 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час </a:t>
            </a:r>
            <a:r>
              <a:rPr lang="ru-RU" sz="6300" b="1" dirty="0">
                <a:latin typeface="Corbel" panose="020B0503020204020204" pitchFamily="34" charset="0"/>
              </a:rPr>
              <a:t>в день… </a:t>
            </a:r>
            <a:endParaRPr lang="en-US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петь.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сплетничать. 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смотреть </a:t>
            </a:r>
            <a:r>
              <a:rPr lang="ru-RU" sz="6300" dirty="0" smtClean="0">
                <a:latin typeface="Corbel" panose="020B0503020204020204" pitchFamily="34" charset="0"/>
              </a:rPr>
              <a:t>мультфильмы.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заниматься спортом.</a:t>
            </a:r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600" b="1" dirty="0">
                <a:solidFill>
                  <a:schemeClr val="bg1"/>
                </a:solidFill>
                <a:latin typeface="Corbel" panose="020B0503020204020204" pitchFamily="34" charset="0"/>
              </a:rPr>
              <a:t>4. заниматься спортом.</a:t>
            </a:r>
            <a:endParaRPr lang="ru-RU" sz="5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Docs\Desktop\unnam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" y="2978148"/>
            <a:ext cx="9435524" cy="64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вариантов 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i="1" dirty="0">
              <a:latin typeface="Corbel" panose="020B0503020204020204" pitchFamily="34" charset="0"/>
            </a:endParaRPr>
          </a:p>
          <a:p>
            <a:pPr fontAlgn="base"/>
            <a:endParaRPr lang="x-none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Что </a:t>
            </a:r>
            <a:r>
              <a:rPr lang="ru-RU" sz="5400" b="1" dirty="0">
                <a:latin typeface="Corbel" panose="020B0503020204020204" pitchFamily="34" charset="0"/>
              </a:rPr>
              <a:t>из этого помогает устойчивому экономическому </a:t>
            </a:r>
            <a:r>
              <a:rPr lang="ru-RU" sz="5400" b="1" dirty="0" smtClean="0">
                <a:latin typeface="Corbel" panose="020B0503020204020204" pitchFamily="34" charset="0"/>
              </a:rPr>
              <a:t>росту?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Эффективное управление.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Высокий уровень </a:t>
            </a:r>
            <a:r>
              <a:rPr lang="ru-RU" sz="5400" dirty="0" smtClean="0">
                <a:latin typeface="Corbel" panose="020B0503020204020204" pitchFamily="34" charset="0"/>
              </a:rPr>
              <a:t>образованности.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Стабильная политическая </a:t>
            </a:r>
            <a:r>
              <a:rPr lang="ru-RU" sz="5400" dirty="0" smtClean="0">
                <a:latin typeface="Corbel" panose="020B0503020204020204" pitchFamily="34" charset="0"/>
              </a:rPr>
              <a:t>ситуация.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Эффективное партнёрство.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074" name="Picture 2" descr="D:\Docs\Desktop\unnamed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2337077"/>
            <a:ext cx="9682163" cy="72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Одна молдавская компания показала хороший </a:t>
            </a:r>
            <a:r>
              <a:rPr lang="ru-RU" sz="5700" dirty="0" smtClean="0">
                <a:latin typeface="Corbel" panose="020B0503020204020204" pitchFamily="34" charset="0"/>
              </a:rPr>
              <a:t>пример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социально-ответственного </a:t>
            </a:r>
            <a:r>
              <a:rPr lang="ru-RU" sz="5700" dirty="0">
                <a:latin typeface="Corbel" panose="020B0503020204020204" pitchFamily="34" charset="0"/>
              </a:rPr>
              <a:t>бизнеса.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Чтобы поддержать сотрудниц</a:t>
            </a:r>
            <a:r>
              <a:rPr lang="ru-RU" sz="5700" b="1" dirty="0">
                <a:latin typeface="Corbel" panose="020B0503020204020204" pitchFamily="34" charset="0"/>
              </a:rPr>
              <a:t>, ставших мамами, они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дарят </a:t>
            </a:r>
            <a:r>
              <a:rPr lang="ru-RU" sz="5700" b="1" dirty="0">
                <a:latin typeface="Corbel" panose="020B0503020204020204" pitchFamily="34" charset="0"/>
              </a:rPr>
              <a:t>им… </a:t>
            </a:r>
            <a:r>
              <a:rPr lang="ru-RU" sz="5700" dirty="0">
                <a:latin typeface="Corbel" panose="020B0503020204020204" pitchFamily="34" charset="0"/>
              </a:rPr>
              <a:t>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1. путёвку </a:t>
            </a:r>
            <a:r>
              <a:rPr lang="ru-RU" sz="5700" dirty="0">
                <a:latin typeface="Corbel" panose="020B0503020204020204" pitchFamily="34" charset="0"/>
              </a:rPr>
              <a:t>на море на 3 </a:t>
            </a:r>
            <a:r>
              <a:rPr lang="ru-RU" sz="5700" dirty="0" smtClean="0">
                <a:latin typeface="Corbel" panose="020B0503020204020204" pitchFamily="34" charset="0"/>
              </a:rPr>
              <a:t>недели.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2</a:t>
            </a:r>
            <a:r>
              <a:rPr lang="ru-RU" sz="5700" dirty="0">
                <a:latin typeface="Corbel" panose="020B0503020204020204" pitchFamily="34" charset="0"/>
              </a:rPr>
              <a:t>. книгу имён для </a:t>
            </a:r>
            <a:r>
              <a:rPr lang="ru-RU" sz="5700" dirty="0" smtClean="0">
                <a:latin typeface="Corbel" panose="020B0503020204020204" pitchFamily="34" charset="0"/>
              </a:rPr>
              <a:t>новорождённых.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3</a:t>
            </a:r>
            <a:r>
              <a:rPr lang="ru-RU" sz="5700" dirty="0">
                <a:latin typeface="Corbel" panose="020B0503020204020204" pitchFamily="34" charset="0"/>
              </a:rPr>
              <a:t>. стульчики для </a:t>
            </a:r>
            <a:r>
              <a:rPr lang="ru-RU" sz="5700" dirty="0" smtClean="0">
                <a:latin typeface="Corbel" panose="020B0503020204020204" pitchFamily="34" charset="0"/>
              </a:rPr>
              <a:t>кормления.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4</a:t>
            </a:r>
            <a:r>
              <a:rPr lang="ru-RU" sz="5700" dirty="0">
                <a:latin typeface="Corbel" panose="020B0503020204020204" pitchFamily="34" charset="0"/>
              </a:rPr>
              <a:t>. автомобиль.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>
                <a:solidFill>
                  <a:schemeClr val="bg1"/>
                </a:solidFill>
                <a:latin typeface="Corbel" panose="020B0503020204020204" pitchFamily="34" charset="0"/>
              </a:rPr>
              <a:t>3. стульчики для кормления.</a:t>
            </a:r>
            <a:endParaRPr lang="en-US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 descr="D:\Docs\Desktop\kinderkraft_158388_images_138122255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37" y="1811157"/>
            <a:ext cx="5620845" cy="78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Какую технику советуют </a:t>
            </a:r>
            <a:r>
              <a:rPr lang="ru-RU" sz="7000" b="1" dirty="0" smtClean="0">
                <a:latin typeface="Corbel" panose="020B0503020204020204" pitchFamily="34" charset="0"/>
              </a:rPr>
              <a:t>соблюдать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электрикам </a:t>
            </a:r>
            <a:r>
              <a:rPr lang="ru-RU" sz="7000" b="1" dirty="0">
                <a:latin typeface="Corbel" panose="020B0503020204020204" pitchFamily="34" charset="0"/>
              </a:rPr>
              <a:t>во время ремонтных работ? 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Кунг-фу.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Безопасности.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Самообороны.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Чтения.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>
                <a:solidFill>
                  <a:schemeClr val="bg1"/>
                </a:solidFill>
                <a:latin typeface="Corbel" panose="020B0503020204020204" pitchFamily="34" charset="0"/>
              </a:rPr>
              <a:t>2. Безопасности.</a:t>
            </a:r>
            <a:endParaRPr lang="en-US" sz="7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unnamed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1" y="2359028"/>
            <a:ext cx="9896508" cy="74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Что обычно просит работодатель, </a:t>
            </a:r>
            <a:r>
              <a:rPr lang="ru-RU" sz="7000" b="1" dirty="0" smtClean="0">
                <a:latin typeface="Corbel" panose="020B0503020204020204" pitchFamily="34" charset="0"/>
              </a:rPr>
              <a:t>перед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тем </a:t>
            </a:r>
            <a:r>
              <a:rPr lang="ru-RU" sz="7000" b="1" dirty="0">
                <a:latin typeface="Corbel" panose="020B0503020204020204" pitchFamily="34" charset="0"/>
              </a:rPr>
              <a:t>как принять сотрудника на </a:t>
            </a:r>
            <a:r>
              <a:rPr lang="ru-RU" sz="7000" b="1" dirty="0" smtClean="0">
                <a:latin typeface="Corbel" panose="020B0503020204020204" pitchFamily="34" charset="0"/>
              </a:rPr>
              <a:t>работу?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Сдать кровь.</a:t>
            </a:r>
            <a:endParaRPr lang="en-US" sz="7000" dirty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Выучить китайский </a:t>
            </a:r>
            <a:r>
              <a:rPr lang="ru-RU" sz="7000" dirty="0" smtClean="0">
                <a:latin typeface="Corbel" panose="020B0503020204020204" pitchFamily="34" charset="0"/>
              </a:rPr>
              <a:t>язык.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r>
              <a:rPr lang="ru-RU" sz="7000" dirty="0" smtClean="0">
                <a:latin typeface="Corbel" panose="020B0503020204020204" pitchFamily="34" charset="0"/>
              </a:rPr>
              <a:t>Обняться.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Отправить CV.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000" b="1" dirty="0">
                <a:solidFill>
                  <a:schemeClr val="bg1"/>
                </a:solidFill>
                <a:latin typeface="Corbel" panose="020B0503020204020204" pitchFamily="34" charset="0"/>
              </a:rPr>
              <a:t>4. Отправить CV.</a:t>
            </a:r>
            <a:endParaRPr lang="ru-RU" sz="70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Docs\Desktop\curriculum-vitae-template_1152-1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51" y="1693212"/>
            <a:ext cx="7224713" cy="84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286</Words>
  <Application>Microsoft Office PowerPoint</Application>
  <PresentationFormat>Произвольный</PresentationFormat>
  <Paragraphs>90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385</cp:revision>
  <dcterms:modified xsi:type="dcterms:W3CDTF">2021-01-06T15:25:32Z</dcterms:modified>
</cp:coreProperties>
</file>