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72" r:id="rId4"/>
    <p:sldId id="274" r:id="rId5"/>
    <p:sldId id="275" r:id="rId6"/>
    <p:sldId id="276" r:id="rId7"/>
    <p:sldId id="265" r:id="rId8"/>
    <p:sldId id="278" r:id="rId9"/>
    <p:sldId id="279" r:id="rId10"/>
    <p:sldId id="280" r:id="rId11"/>
    <p:sldId id="281" r:id="rId12"/>
    <p:sldId id="268" r:id="rId13"/>
    <p:sldId id="269" r:id="rId14"/>
    <p:sldId id="282" r:id="rId15"/>
    <p:sldId id="283" r:id="rId16"/>
    <p:sldId id="284" r:id="rId17"/>
    <p:sldId id="277" r:id="rId18"/>
    <p:sldId id="267" r:id="rId19"/>
    <p:sldId id="285" r:id="rId20"/>
    <p:sldId id="286" r:id="rId21"/>
    <p:sldId id="287" r:id="rId22"/>
    <p:sldId id="263" r:id="rId23"/>
    <p:sldId id="264" r:id="rId24"/>
    <p:sldId id="288" r:id="rId25"/>
    <p:sldId id="289" r:id="rId26"/>
    <p:sldId id="290" r:id="rId27"/>
    <p:sldId id="270" r:id="rId28"/>
    <p:sldId id="271" r:id="rId29"/>
    <p:sldId id="291" r:id="rId30"/>
    <p:sldId id="292" r:id="rId31"/>
    <p:sldId id="293" r:id="rId32"/>
    <p:sldId id="273" r:id="rId33"/>
    <p:sldId id="259" r:id="rId34"/>
    <p:sldId id="294" r:id="rId35"/>
    <p:sldId id="295" r:id="rId36"/>
    <p:sldId id="297" r:id="rId37"/>
    <p:sldId id="296" r:id="rId3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9303" autoAdjust="0"/>
  </p:normalViewPr>
  <p:slideViewPr>
    <p:cSldViewPr snapToGrid="0">
      <p:cViewPr>
        <p:scale>
          <a:sx n="76" d="100"/>
          <a:sy n="76" d="100"/>
        </p:scale>
        <p:origin x="-293" y="27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69B9E45-FD79-4C07-89EF-1BB811BECEA1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A14D683-56BD-47A0-98AF-BB4E8D37E01A}">
      <dgm:prSet phldrT="[Text]"/>
      <dgm:spPr/>
      <dgm:t>
        <a:bodyPr/>
        <a:lstStyle/>
        <a:p>
          <a:r>
            <a:rPr lang="ru-RU" b="1" dirty="0" smtClean="0"/>
            <a:t>Искусство познания себя и других</a:t>
          </a:r>
          <a:endParaRPr lang="en-US" b="1" dirty="0"/>
        </a:p>
      </dgm:t>
    </dgm:pt>
    <dgm:pt modelId="{12B67159-31A8-4653-B75B-115C03618C8D}" type="parTrans" cxnId="{1573A3B0-3C36-4B03-97CF-14CB5261098D}">
      <dgm:prSet/>
      <dgm:spPr/>
      <dgm:t>
        <a:bodyPr/>
        <a:lstStyle/>
        <a:p>
          <a:endParaRPr lang="en-US"/>
        </a:p>
      </dgm:t>
    </dgm:pt>
    <dgm:pt modelId="{A9E7590E-69A7-4BCC-941D-A2A928D17159}" type="sibTrans" cxnId="{1573A3B0-3C36-4B03-97CF-14CB5261098D}">
      <dgm:prSet/>
      <dgm:spPr/>
      <dgm:t>
        <a:bodyPr/>
        <a:lstStyle/>
        <a:p>
          <a:endParaRPr lang="en-US"/>
        </a:p>
      </dgm:t>
    </dgm:pt>
    <dgm:pt modelId="{EC112060-0C84-425C-8F1D-D8AA377883B0}">
      <dgm:prSet phldrT="[Text]"/>
      <dgm:spPr/>
      <dgm:t>
        <a:bodyPr/>
        <a:lstStyle/>
        <a:p>
          <a:r>
            <a:rPr lang="ru-RU" b="1" dirty="0" smtClean="0"/>
            <a:t>Обеспечение качества жизни</a:t>
          </a:r>
          <a:endParaRPr lang="en-US" b="1" dirty="0"/>
        </a:p>
      </dgm:t>
    </dgm:pt>
    <dgm:pt modelId="{64E13291-8337-43B6-A95A-50209842F9C8}" type="parTrans" cxnId="{93E1D57F-20C5-46F2-8624-CD3A81E8DF6A}">
      <dgm:prSet/>
      <dgm:spPr/>
      <dgm:t>
        <a:bodyPr/>
        <a:lstStyle/>
        <a:p>
          <a:endParaRPr lang="en-US"/>
        </a:p>
      </dgm:t>
    </dgm:pt>
    <dgm:pt modelId="{9E59894A-0BBC-4316-968C-EE3C8FB22B4B}" type="sibTrans" cxnId="{93E1D57F-20C5-46F2-8624-CD3A81E8DF6A}">
      <dgm:prSet/>
      <dgm:spPr/>
      <dgm:t>
        <a:bodyPr/>
        <a:lstStyle/>
        <a:p>
          <a:endParaRPr lang="en-US"/>
        </a:p>
      </dgm:t>
    </dgm:pt>
    <dgm:pt modelId="{E39E95F4-E215-4C76-A637-2F0BF1C94DFA}">
      <dgm:prSet phldrT="[Text]"/>
      <dgm:spPr/>
      <dgm:t>
        <a:bodyPr/>
        <a:lstStyle/>
        <a:p>
          <a:r>
            <a:rPr lang="ru-RU" b="1" dirty="0" smtClean="0"/>
            <a:t>Здоровый образ жизни</a:t>
          </a:r>
          <a:endParaRPr lang="en-US" b="1" dirty="0"/>
        </a:p>
      </dgm:t>
    </dgm:pt>
    <dgm:pt modelId="{4B82264C-4B93-4DB1-851D-D29E59682AF6}" type="parTrans" cxnId="{43E7E283-DE08-4117-8A2C-C3B75BCE0F02}">
      <dgm:prSet/>
      <dgm:spPr/>
      <dgm:t>
        <a:bodyPr/>
        <a:lstStyle/>
        <a:p>
          <a:endParaRPr lang="en-US"/>
        </a:p>
      </dgm:t>
    </dgm:pt>
    <dgm:pt modelId="{F29AF3F6-EBC0-4607-91C2-5DB1DA281139}" type="sibTrans" cxnId="{43E7E283-DE08-4117-8A2C-C3B75BCE0F02}">
      <dgm:prSet/>
      <dgm:spPr/>
      <dgm:t>
        <a:bodyPr/>
        <a:lstStyle/>
        <a:p>
          <a:endParaRPr lang="en-US"/>
        </a:p>
      </dgm:t>
    </dgm:pt>
    <dgm:pt modelId="{A0B7496B-8690-4477-B660-1946A758B660}">
      <dgm:prSet phldrT="[Text]"/>
      <dgm:spPr/>
      <dgm:t>
        <a:bodyPr/>
        <a:lstStyle/>
        <a:p>
          <a:r>
            <a:rPr lang="ru-RU" b="1" dirty="0" smtClean="0"/>
            <a:t>Планирование карьеры и развитие предприимчивости</a:t>
          </a:r>
          <a:endParaRPr lang="en-US" b="1" dirty="0"/>
        </a:p>
      </dgm:t>
    </dgm:pt>
    <dgm:pt modelId="{7FAFE307-7349-47F3-84D1-DEE162AB214C}" type="parTrans" cxnId="{1F264890-52BB-42B3-934A-238F7D5E73F2}">
      <dgm:prSet/>
      <dgm:spPr/>
      <dgm:t>
        <a:bodyPr/>
        <a:lstStyle/>
        <a:p>
          <a:endParaRPr lang="en-US"/>
        </a:p>
      </dgm:t>
    </dgm:pt>
    <dgm:pt modelId="{9A6BFDE3-9146-4DBC-B705-B7DF9812729E}" type="sibTrans" cxnId="{1F264890-52BB-42B3-934A-238F7D5E73F2}">
      <dgm:prSet/>
      <dgm:spPr/>
      <dgm:t>
        <a:bodyPr/>
        <a:lstStyle/>
        <a:p>
          <a:endParaRPr lang="en-US"/>
        </a:p>
      </dgm:t>
    </dgm:pt>
    <dgm:pt modelId="{4B901CB0-EB78-41F1-8046-14E3C71A9EF5}">
      <dgm:prSet phldrT="[Text]"/>
      <dgm:spPr/>
      <dgm:t>
        <a:bodyPr/>
        <a:lstStyle/>
        <a:p>
          <a:r>
            <a:rPr lang="ru-RU" b="1" dirty="0" smtClean="0"/>
            <a:t>Личная безопасность</a:t>
          </a:r>
          <a:endParaRPr lang="en-US" b="1" dirty="0"/>
        </a:p>
      </dgm:t>
    </dgm:pt>
    <dgm:pt modelId="{39EF48F2-A798-4862-9B26-44A9CD7D088A}" type="parTrans" cxnId="{A758F69B-BFE7-444A-A36D-EFD2CA230CEF}">
      <dgm:prSet/>
      <dgm:spPr/>
      <dgm:t>
        <a:bodyPr/>
        <a:lstStyle/>
        <a:p>
          <a:endParaRPr lang="en-US"/>
        </a:p>
      </dgm:t>
    </dgm:pt>
    <dgm:pt modelId="{E12105A1-A346-4DB1-9E20-67CE0D7BD163}" type="sibTrans" cxnId="{A758F69B-BFE7-444A-A36D-EFD2CA230CEF}">
      <dgm:prSet/>
      <dgm:spPr/>
      <dgm:t>
        <a:bodyPr/>
        <a:lstStyle/>
        <a:p>
          <a:endParaRPr lang="en-US"/>
        </a:p>
      </dgm:t>
    </dgm:pt>
    <dgm:pt modelId="{6202B637-A3B6-4D34-A599-57EDD926E1B3}" type="pres">
      <dgm:prSet presAssocID="{769B9E45-FD79-4C07-89EF-1BB811BECEA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E14BEA7-6423-41E1-B9E2-5E4036127007}" type="pres">
      <dgm:prSet presAssocID="{769B9E45-FD79-4C07-89EF-1BB811BECEA1}" presName="cycle" presStyleCnt="0"/>
      <dgm:spPr/>
    </dgm:pt>
    <dgm:pt modelId="{3348F697-546E-454A-B4DA-60FC3ABE3D3D}" type="pres">
      <dgm:prSet presAssocID="{2A14D683-56BD-47A0-98AF-BB4E8D37E01A}" presName="nodeFirstNode" presStyleLbl="node1" presStyleIdx="0" presStyleCnt="5" custScaleX="149908" custScaleY="110356" custRadScaleRad="92943" custRadScaleInc="218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388592-266B-4319-B4A3-85D0B4DDA31E}" type="pres">
      <dgm:prSet presAssocID="{A9E7590E-69A7-4BCC-941D-A2A928D17159}" presName="sibTransFirstNode" presStyleLbl="bgShp" presStyleIdx="0" presStyleCnt="1"/>
      <dgm:spPr/>
      <dgm:t>
        <a:bodyPr/>
        <a:lstStyle/>
        <a:p>
          <a:endParaRPr lang="en-US"/>
        </a:p>
      </dgm:t>
    </dgm:pt>
    <dgm:pt modelId="{D782B641-DB6E-4DCC-9684-EAFABBF4704C}" type="pres">
      <dgm:prSet presAssocID="{EC112060-0C84-425C-8F1D-D8AA377883B0}" presName="nodeFollowingNodes" presStyleLbl="node1" presStyleIdx="1" presStyleCnt="5" custScaleX="131382" custScaleY="114049" custRadScaleRad="118624" custRadScaleInc="1179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3637F6-1028-4802-BB46-D3B777115FFC}" type="pres">
      <dgm:prSet presAssocID="{E39E95F4-E215-4C76-A637-2F0BF1C94DFA}" presName="nodeFollowingNodes" presStyleLbl="node1" presStyleIdx="2" presStyleCnt="5" custScaleX="136478" custScaleY="121487" custRadScaleRad="115010" custRadScaleInc="-3362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497A1B-E83E-456A-A864-4462C7F919B8}" type="pres">
      <dgm:prSet presAssocID="{A0B7496B-8690-4477-B660-1946A758B660}" presName="nodeFollowingNodes" presStyleLbl="node1" presStyleIdx="3" presStyleCnt="5" custScaleX="143762" custScaleY="118194" custRadScaleRad="101251" custRadScaleInc="2692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2A0688-A776-44B2-BCF5-CE62DA0F9130}" type="pres">
      <dgm:prSet presAssocID="{4B901CB0-EB78-41F1-8046-14E3C71A9EF5}" presName="nodeFollowingNodes" presStyleLbl="node1" presStyleIdx="4" presStyleCnt="5" custScaleX="133096" custScaleY="116630" custRadScaleRad="112907" custRadScaleInc="-1085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A063398-C905-44D4-B024-EA85855A2047}" type="presOf" srcId="{A0B7496B-8690-4477-B660-1946A758B660}" destId="{E1497A1B-E83E-456A-A864-4462C7F919B8}" srcOrd="0" destOrd="0" presId="urn:microsoft.com/office/officeart/2005/8/layout/cycle3"/>
    <dgm:cxn modelId="{8A716074-A61B-4B55-BBB4-0E80389D1A70}" type="presOf" srcId="{EC112060-0C84-425C-8F1D-D8AA377883B0}" destId="{D782B641-DB6E-4DCC-9684-EAFABBF4704C}" srcOrd="0" destOrd="0" presId="urn:microsoft.com/office/officeart/2005/8/layout/cycle3"/>
    <dgm:cxn modelId="{30D9A1BE-4FE4-4A51-BD60-DB1D14C59835}" type="presOf" srcId="{2A14D683-56BD-47A0-98AF-BB4E8D37E01A}" destId="{3348F697-546E-454A-B4DA-60FC3ABE3D3D}" srcOrd="0" destOrd="0" presId="urn:microsoft.com/office/officeart/2005/8/layout/cycle3"/>
    <dgm:cxn modelId="{A758F69B-BFE7-444A-A36D-EFD2CA230CEF}" srcId="{769B9E45-FD79-4C07-89EF-1BB811BECEA1}" destId="{4B901CB0-EB78-41F1-8046-14E3C71A9EF5}" srcOrd="4" destOrd="0" parTransId="{39EF48F2-A798-4862-9B26-44A9CD7D088A}" sibTransId="{E12105A1-A346-4DB1-9E20-67CE0D7BD163}"/>
    <dgm:cxn modelId="{1573A3B0-3C36-4B03-97CF-14CB5261098D}" srcId="{769B9E45-FD79-4C07-89EF-1BB811BECEA1}" destId="{2A14D683-56BD-47A0-98AF-BB4E8D37E01A}" srcOrd="0" destOrd="0" parTransId="{12B67159-31A8-4653-B75B-115C03618C8D}" sibTransId="{A9E7590E-69A7-4BCC-941D-A2A928D17159}"/>
    <dgm:cxn modelId="{CB3C6912-6139-4CEE-964C-CAA04E9CC00A}" type="presOf" srcId="{4B901CB0-EB78-41F1-8046-14E3C71A9EF5}" destId="{B22A0688-A776-44B2-BCF5-CE62DA0F9130}" srcOrd="0" destOrd="0" presId="urn:microsoft.com/office/officeart/2005/8/layout/cycle3"/>
    <dgm:cxn modelId="{9629C3C6-15C2-4BEE-91DE-CA4D87C80ADE}" type="presOf" srcId="{A9E7590E-69A7-4BCC-941D-A2A928D17159}" destId="{B5388592-266B-4319-B4A3-85D0B4DDA31E}" srcOrd="0" destOrd="0" presId="urn:microsoft.com/office/officeart/2005/8/layout/cycle3"/>
    <dgm:cxn modelId="{8F756987-9312-4D1F-8B61-29D7E05973A8}" type="presOf" srcId="{769B9E45-FD79-4C07-89EF-1BB811BECEA1}" destId="{6202B637-A3B6-4D34-A599-57EDD926E1B3}" srcOrd="0" destOrd="0" presId="urn:microsoft.com/office/officeart/2005/8/layout/cycle3"/>
    <dgm:cxn modelId="{43E7E283-DE08-4117-8A2C-C3B75BCE0F02}" srcId="{769B9E45-FD79-4C07-89EF-1BB811BECEA1}" destId="{E39E95F4-E215-4C76-A637-2F0BF1C94DFA}" srcOrd="2" destOrd="0" parTransId="{4B82264C-4B93-4DB1-851D-D29E59682AF6}" sibTransId="{F29AF3F6-EBC0-4607-91C2-5DB1DA281139}"/>
    <dgm:cxn modelId="{52B53413-CD26-4234-A192-3BEC55771805}" type="presOf" srcId="{E39E95F4-E215-4C76-A637-2F0BF1C94DFA}" destId="{333637F6-1028-4802-BB46-D3B777115FFC}" srcOrd="0" destOrd="0" presId="urn:microsoft.com/office/officeart/2005/8/layout/cycle3"/>
    <dgm:cxn modelId="{93E1D57F-20C5-46F2-8624-CD3A81E8DF6A}" srcId="{769B9E45-FD79-4C07-89EF-1BB811BECEA1}" destId="{EC112060-0C84-425C-8F1D-D8AA377883B0}" srcOrd="1" destOrd="0" parTransId="{64E13291-8337-43B6-A95A-50209842F9C8}" sibTransId="{9E59894A-0BBC-4316-968C-EE3C8FB22B4B}"/>
    <dgm:cxn modelId="{1F264890-52BB-42B3-934A-238F7D5E73F2}" srcId="{769B9E45-FD79-4C07-89EF-1BB811BECEA1}" destId="{A0B7496B-8690-4477-B660-1946A758B660}" srcOrd="3" destOrd="0" parTransId="{7FAFE307-7349-47F3-84D1-DEE162AB214C}" sibTransId="{9A6BFDE3-9146-4DBC-B705-B7DF9812729E}"/>
    <dgm:cxn modelId="{6415B0F2-2B2C-48D9-8868-2646A22761F0}" type="presParOf" srcId="{6202B637-A3B6-4D34-A599-57EDD926E1B3}" destId="{7E14BEA7-6423-41E1-B9E2-5E4036127007}" srcOrd="0" destOrd="0" presId="urn:microsoft.com/office/officeart/2005/8/layout/cycle3"/>
    <dgm:cxn modelId="{A57A8679-F288-401C-87F4-81DD2208CEF2}" type="presParOf" srcId="{7E14BEA7-6423-41E1-B9E2-5E4036127007}" destId="{3348F697-546E-454A-B4DA-60FC3ABE3D3D}" srcOrd="0" destOrd="0" presId="urn:microsoft.com/office/officeart/2005/8/layout/cycle3"/>
    <dgm:cxn modelId="{2BFCB2EE-ECAC-475F-8487-16CA39F14AE8}" type="presParOf" srcId="{7E14BEA7-6423-41E1-B9E2-5E4036127007}" destId="{B5388592-266B-4319-B4A3-85D0B4DDA31E}" srcOrd="1" destOrd="0" presId="urn:microsoft.com/office/officeart/2005/8/layout/cycle3"/>
    <dgm:cxn modelId="{8D119F07-475C-4B82-B364-C7FE752F41DC}" type="presParOf" srcId="{7E14BEA7-6423-41E1-B9E2-5E4036127007}" destId="{D782B641-DB6E-4DCC-9684-EAFABBF4704C}" srcOrd="2" destOrd="0" presId="urn:microsoft.com/office/officeart/2005/8/layout/cycle3"/>
    <dgm:cxn modelId="{D28CD0EB-774F-40E0-99E2-7AA22CAC3E74}" type="presParOf" srcId="{7E14BEA7-6423-41E1-B9E2-5E4036127007}" destId="{333637F6-1028-4802-BB46-D3B777115FFC}" srcOrd="3" destOrd="0" presId="urn:microsoft.com/office/officeart/2005/8/layout/cycle3"/>
    <dgm:cxn modelId="{A03811C6-5178-4B54-91C8-228B94CB538C}" type="presParOf" srcId="{7E14BEA7-6423-41E1-B9E2-5E4036127007}" destId="{E1497A1B-E83E-456A-A864-4462C7F919B8}" srcOrd="4" destOrd="0" presId="urn:microsoft.com/office/officeart/2005/8/layout/cycle3"/>
    <dgm:cxn modelId="{744CC1A9-26B8-454B-8F58-6AFCD5776DD9}" type="presParOf" srcId="{7E14BEA7-6423-41E1-B9E2-5E4036127007}" destId="{B22A0688-A776-44B2-BCF5-CE62DA0F9130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014DFAE-A747-4773-8A55-05D5AD1E2367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6307F77-9965-4A7B-B85F-9D6D26A2070C}">
      <dgm:prSet phldrT="[Text]"/>
      <dgm:spPr/>
      <dgm:t>
        <a:bodyPr/>
        <a:lstStyle/>
        <a:p>
          <a:r>
            <a:rPr lang="ru-RU" b="1" dirty="0" smtClean="0">
              <a:latin typeface="Bookman Old Style" panose="02050604050505020204" pitchFamily="18" charset="0"/>
            </a:rPr>
            <a:t>СПЕЦИФИЧЕСКАЯ КОМПЕТЕНЦИЯ</a:t>
          </a:r>
          <a:endParaRPr lang="en-US" b="1" dirty="0">
            <a:latin typeface="Bookman Old Style" panose="02050604050505020204" pitchFamily="18" charset="0"/>
          </a:endParaRPr>
        </a:p>
      </dgm:t>
    </dgm:pt>
    <dgm:pt modelId="{B6D96AA3-B3E8-4356-9BA7-5C27A393C10C}" type="parTrans" cxnId="{73709F57-3191-45ED-A0A8-B5D132274BBE}">
      <dgm:prSet/>
      <dgm:spPr/>
      <dgm:t>
        <a:bodyPr/>
        <a:lstStyle/>
        <a:p>
          <a:endParaRPr lang="en-US"/>
        </a:p>
      </dgm:t>
    </dgm:pt>
    <dgm:pt modelId="{2DCC6C12-9D18-4A57-A41B-1F09B89E6FCA}" type="sibTrans" cxnId="{73709F57-3191-45ED-A0A8-B5D132274BBE}">
      <dgm:prSet/>
      <dgm:spPr/>
      <dgm:t>
        <a:bodyPr/>
        <a:lstStyle/>
        <a:p>
          <a:endParaRPr lang="en-US"/>
        </a:p>
      </dgm:t>
    </dgm:pt>
    <dgm:pt modelId="{010B5B8A-4474-4551-9E67-F345DC7DC460}">
      <dgm:prSet phldrT="[Text]"/>
      <dgm:spPr/>
      <dgm:t>
        <a:bodyPr/>
        <a:lstStyle/>
        <a:p>
          <a:r>
            <a:rPr lang="ru-RU" b="1" dirty="0" smtClean="0">
              <a:latin typeface="Bookman Old Style" panose="02050604050505020204" pitchFamily="18" charset="0"/>
            </a:rPr>
            <a:t>ЕДИНИЦЫ КОМПЕТЕНЦИИ</a:t>
          </a:r>
          <a:endParaRPr lang="en-US" b="1" dirty="0">
            <a:latin typeface="Bookman Old Style" panose="02050604050505020204" pitchFamily="18" charset="0"/>
          </a:endParaRPr>
        </a:p>
      </dgm:t>
    </dgm:pt>
    <dgm:pt modelId="{6C0A16E2-B9CD-4CE7-A9FB-682D9DE161B8}" type="parTrans" cxnId="{805123B9-CEF3-4D16-ACEB-B27956FB73B2}">
      <dgm:prSet/>
      <dgm:spPr/>
      <dgm:t>
        <a:bodyPr/>
        <a:lstStyle/>
        <a:p>
          <a:endParaRPr lang="en-US"/>
        </a:p>
      </dgm:t>
    </dgm:pt>
    <dgm:pt modelId="{2ADBD1D4-ED48-4E47-9813-B1028DFB9724}" type="sibTrans" cxnId="{805123B9-CEF3-4D16-ACEB-B27956FB73B2}">
      <dgm:prSet/>
      <dgm:spPr/>
      <dgm:t>
        <a:bodyPr/>
        <a:lstStyle/>
        <a:p>
          <a:endParaRPr lang="en-US"/>
        </a:p>
      </dgm:t>
    </dgm:pt>
    <dgm:pt modelId="{7FD968A4-AF16-4279-911B-DBCDEB8922C3}">
      <dgm:prSet phldrT="[Text]"/>
      <dgm:spPr/>
      <dgm:t>
        <a:bodyPr/>
        <a:lstStyle/>
        <a:p>
          <a:r>
            <a:rPr lang="ru-RU" b="1" dirty="0" smtClean="0">
              <a:latin typeface="Bookman Old Style" panose="02050604050505020204" pitchFamily="18" charset="0"/>
            </a:rPr>
            <a:t>ПРОДУКТЫ ОБУЧЕНИЯ</a:t>
          </a:r>
          <a:endParaRPr lang="en-US" b="1" dirty="0">
            <a:latin typeface="Bookman Old Style" panose="02050604050505020204" pitchFamily="18" charset="0"/>
          </a:endParaRPr>
        </a:p>
      </dgm:t>
    </dgm:pt>
    <dgm:pt modelId="{36AE6F42-5109-40C3-A0B7-B10DD4A79F30}" type="parTrans" cxnId="{B1F7BA20-14BC-48BB-B915-165DB6418333}">
      <dgm:prSet/>
      <dgm:spPr/>
      <dgm:t>
        <a:bodyPr/>
        <a:lstStyle/>
        <a:p>
          <a:endParaRPr lang="en-US"/>
        </a:p>
      </dgm:t>
    </dgm:pt>
    <dgm:pt modelId="{27B865C2-3E79-40C4-995B-6E430E4B6506}" type="sibTrans" cxnId="{B1F7BA20-14BC-48BB-B915-165DB6418333}">
      <dgm:prSet/>
      <dgm:spPr/>
      <dgm:t>
        <a:bodyPr/>
        <a:lstStyle/>
        <a:p>
          <a:endParaRPr lang="en-US"/>
        </a:p>
      </dgm:t>
    </dgm:pt>
    <dgm:pt modelId="{A79F5182-7BF9-4EBD-A954-F6F8A918CD70}">
      <dgm:prSet phldrT="[Text]"/>
      <dgm:spPr/>
      <dgm:t>
        <a:bodyPr/>
        <a:lstStyle/>
        <a:p>
          <a:r>
            <a:rPr lang="ru-RU" b="1" dirty="0" smtClean="0">
              <a:latin typeface="Bookman Old Style" panose="02050604050505020204" pitchFamily="18" charset="0"/>
            </a:rPr>
            <a:t>ЛИЧНЫЙ ПЛАН САМОРАЗВИТИЯ</a:t>
          </a:r>
          <a:endParaRPr lang="en-US" b="1" dirty="0">
            <a:latin typeface="Bookman Old Style" panose="02050604050505020204" pitchFamily="18" charset="0"/>
          </a:endParaRPr>
        </a:p>
      </dgm:t>
    </dgm:pt>
    <dgm:pt modelId="{15239468-E2B0-4A13-99DF-04C7497DCF5E}" type="parTrans" cxnId="{1B177E65-B608-4480-B0BE-86A0A63AF005}">
      <dgm:prSet/>
      <dgm:spPr/>
      <dgm:t>
        <a:bodyPr/>
        <a:lstStyle/>
        <a:p>
          <a:endParaRPr lang="en-US"/>
        </a:p>
      </dgm:t>
    </dgm:pt>
    <dgm:pt modelId="{C804CBB9-3249-42DB-AF07-529712619C57}" type="sibTrans" cxnId="{1B177E65-B608-4480-B0BE-86A0A63AF005}">
      <dgm:prSet/>
      <dgm:spPr/>
      <dgm:t>
        <a:bodyPr/>
        <a:lstStyle/>
        <a:p>
          <a:endParaRPr lang="en-US"/>
        </a:p>
      </dgm:t>
    </dgm:pt>
    <dgm:pt modelId="{D314FDBC-AE74-4264-A69D-72621106EA57}">
      <dgm:prSet phldrT="[Text]"/>
      <dgm:spPr/>
      <dgm:t>
        <a:bodyPr/>
        <a:lstStyle/>
        <a:p>
          <a:r>
            <a:rPr lang="ru-RU" b="1" dirty="0" smtClean="0">
              <a:latin typeface="Bookman Old Style" panose="02050604050505020204" pitchFamily="18" charset="0"/>
            </a:rPr>
            <a:t>ДЕСКРИПТОРЫ ОЦЕНИВАНИЯ И САМООЦЕНИВАНИЯ</a:t>
          </a:r>
          <a:endParaRPr lang="en-US" b="1" dirty="0">
            <a:latin typeface="Bookman Old Style" panose="02050604050505020204" pitchFamily="18" charset="0"/>
          </a:endParaRPr>
        </a:p>
      </dgm:t>
    </dgm:pt>
    <dgm:pt modelId="{6ADEF4ED-D375-4369-9B2C-BF6066127D71}" type="parTrans" cxnId="{002CF379-E80D-4D37-841D-AA21F7874639}">
      <dgm:prSet/>
      <dgm:spPr/>
      <dgm:t>
        <a:bodyPr/>
        <a:lstStyle/>
        <a:p>
          <a:endParaRPr lang="en-US"/>
        </a:p>
      </dgm:t>
    </dgm:pt>
    <dgm:pt modelId="{BE6D8033-4869-45AA-A681-FB50EA530B2D}" type="sibTrans" cxnId="{002CF379-E80D-4D37-841D-AA21F7874639}">
      <dgm:prSet/>
      <dgm:spPr/>
      <dgm:t>
        <a:bodyPr/>
        <a:lstStyle/>
        <a:p>
          <a:endParaRPr lang="en-US"/>
        </a:p>
      </dgm:t>
    </dgm:pt>
    <dgm:pt modelId="{2D77E28A-C074-448D-92A6-8CDE6BC497B3}" type="pres">
      <dgm:prSet presAssocID="{C014DFAE-A747-4773-8A55-05D5AD1E2367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41D63C72-E866-4805-ACA9-89217E0CC511}" type="pres">
      <dgm:prSet presAssocID="{16307F77-9965-4A7B-B85F-9D6D26A2070C}" presName="composite" presStyleCnt="0"/>
      <dgm:spPr/>
    </dgm:pt>
    <dgm:pt modelId="{E6872DC8-0E24-4D03-BAA2-DD37320057F6}" type="pres">
      <dgm:prSet presAssocID="{16307F77-9965-4A7B-B85F-9D6D26A2070C}" presName="LShape" presStyleLbl="alignNode1" presStyleIdx="0" presStyleCnt="9"/>
      <dgm:spPr/>
    </dgm:pt>
    <dgm:pt modelId="{0ABCD2AF-3A0E-4863-BCF1-348307427A42}" type="pres">
      <dgm:prSet presAssocID="{16307F77-9965-4A7B-B85F-9D6D26A2070C}" presName="ParentText" presStyleLbl="revTx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F0056C-6543-4DDA-AB0B-E6E207DCE276}" type="pres">
      <dgm:prSet presAssocID="{16307F77-9965-4A7B-B85F-9D6D26A2070C}" presName="Triangle" presStyleLbl="alignNode1" presStyleIdx="1" presStyleCnt="9"/>
      <dgm:spPr/>
    </dgm:pt>
    <dgm:pt modelId="{2E67A4EB-C63E-446B-A93D-071E59CBD357}" type="pres">
      <dgm:prSet presAssocID="{2DCC6C12-9D18-4A57-A41B-1F09B89E6FCA}" presName="sibTrans" presStyleCnt="0"/>
      <dgm:spPr/>
    </dgm:pt>
    <dgm:pt modelId="{9E20AF63-36BE-4544-97D5-F243CC311293}" type="pres">
      <dgm:prSet presAssocID="{2DCC6C12-9D18-4A57-A41B-1F09B89E6FCA}" presName="space" presStyleCnt="0"/>
      <dgm:spPr/>
    </dgm:pt>
    <dgm:pt modelId="{2ABDDD88-81FA-43D3-A6D9-115D8E038791}" type="pres">
      <dgm:prSet presAssocID="{010B5B8A-4474-4551-9E67-F345DC7DC460}" presName="composite" presStyleCnt="0"/>
      <dgm:spPr/>
    </dgm:pt>
    <dgm:pt modelId="{8012C667-699A-4AF8-9FD8-578209CFE417}" type="pres">
      <dgm:prSet presAssocID="{010B5B8A-4474-4551-9E67-F345DC7DC460}" presName="LShape" presStyleLbl="alignNode1" presStyleIdx="2" presStyleCnt="9"/>
      <dgm:spPr/>
    </dgm:pt>
    <dgm:pt modelId="{DEC481C3-2A7B-4035-AB9B-8CDD05E4A14C}" type="pres">
      <dgm:prSet presAssocID="{010B5B8A-4474-4551-9E67-F345DC7DC460}" presName="ParentText" presStyleLbl="revTx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B09ED4-3852-4621-95DF-06582A7046A8}" type="pres">
      <dgm:prSet presAssocID="{010B5B8A-4474-4551-9E67-F345DC7DC460}" presName="Triangle" presStyleLbl="alignNode1" presStyleIdx="3" presStyleCnt="9"/>
      <dgm:spPr/>
    </dgm:pt>
    <dgm:pt modelId="{01060B58-1946-4F66-98B5-9C6174CD1501}" type="pres">
      <dgm:prSet presAssocID="{2ADBD1D4-ED48-4E47-9813-B1028DFB9724}" presName="sibTrans" presStyleCnt="0"/>
      <dgm:spPr/>
    </dgm:pt>
    <dgm:pt modelId="{C276D6F9-7B41-4ED6-BFE4-4D457F88406C}" type="pres">
      <dgm:prSet presAssocID="{2ADBD1D4-ED48-4E47-9813-B1028DFB9724}" presName="space" presStyleCnt="0"/>
      <dgm:spPr/>
    </dgm:pt>
    <dgm:pt modelId="{43C77541-D02D-47EE-873F-000F250551DD}" type="pres">
      <dgm:prSet presAssocID="{7FD968A4-AF16-4279-911B-DBCDEB8922C3}" presName="composite" presStyleCnt="0"/>
      <dgm:spPr/>
    </dgm:pt>
    <dgm:pt modelId="{4122EF37-78F6-4737-A1DA-110B8552387A}" type="pres">
      <dgm:prSet presAssocID="{7FD968A4-AF16-4279-911B-DBCDEB8922C3}" presName="LShape" presStyleLbl="alignNode1" presStyleIdx="4" presStyleCnt="9"/>
      <dgm:spPr/>
    </dgm:pt>
    <dgm:pt modelId="{554D9B42-28F1-4F60-A116-6877276B2DC9}" type="pres">
      <dgm:prSet presAssocID="{7FD968A4-AF16-4279-911B-DBCDEB8922C3}" presName="ParentText" presStyleLbl="revTx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314ADA-7BCD-4B21-9945-613D6AE0CAB5}" type="pres">
      <dgm:prSet presAssocID="{7FD968A4-AF16-4279-911B-DBCDEB8922C3}" presName="Triangle" presStyleLbl="alignNode1" presStyleIdx="5" presStyleCnt="9"/>
      <dgm:spPr/>
    </dgm:pt>
    <dgm:pt modelId="{4744D74F-0516-4AD8-AF0E-91D6A0D3E03C}" type="pres">
      <dgm:prSet presAssocID="{27B865C2-3E79-40C4-995B-6E430E4B6506}" presName="sibTrans" presStyleCnt="0"/>
      <dgm:spPr/>
    </dgm:pt>
    <dgm:pt modelId="{0D5E58F2-FB20-4398-82D1-CF47100BF9F3}" type="pres">
      <dgm:prSet presAssocID="{27B865C2-3E79-40C4-995B-6E430E4B6506}" presName="space" presStyleCnt="0"/>
      <dgm:spPr/>
    </dgm:pt>
    <dgm:pt modelId="{DD38A3E8-FE03-45A4-B2CE-1B6996BA830B}" type="pres">
      <dgm:prSet presAssocID="{A79F5182-7BF9-4EBD-A954-F6F8A918CD70}" presName="composite" presStyleCnt="0"/>
      <dgm:spPr/>
    </dgm:pt>
    <dgm:pt modelId="{41EBD09D-4F5E-4D6B-AF06-1DD3FC8CB9DC}" type="pres">
      <dgm:prSet presAssocID="{A79F5182-7BF9-4EBD-A954-F6F8A918CD70}" presName="LShape" presStyleLbl="alignNode1" presStyleIdx="6" presStyleCnt="9"/>
      <dgm:spPr/>
    </dgm:pt>
    <dgm:pt modelId="{E78D07DC-D4A8-4F54-A8D2-B944D1A4084F}" type="pres">
      <dgm:prSet presAssocID="{A79F5182-7BF9-4EBD-A954-F6F8A918CD70}" presName="ParentText" presStyleLbl="revTx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A2DDB6-5B1E-4FEE-89EF-17E14D75BC2E}" type="pres">
      <dgm:prSet presAssocID="{A79F5182-7BF9-4EBD-A954-F6F8A918CD70}" presName="Triangle" presStyleLbl="alignNode1" presStyleIdx="7" presStyleCnt="9"/>
      <dgm:spPr/>
    </dgm:pt>
    <dgm:pt modelId="{A847A25A-C175-4355-9579-96D198217A40}" type="pres">
      <dgm:prSet presAssocID="{C804CBB9-3249-42DB-AF07-529712619C57}" presName="sibTrans" presStyleCnt="0"/>
      <dgm:spPr/>
    </dgm:pt>
    <dgm:pt modelId="{0AB05123-B4E8-4993-B815-F370A2C2512A}" type="pres">
      <dgm:prSet presAssocID="{C804CBB9-3249-42DB-AF07-529712619C57}" presName="space" presStyleCnt="0"/>
      <dgm:spPr/>
    </dgm:pt>
    <dgm:pt modelId="{F52C5B85-EABE-40EC-B6D4-CA982784398F}" type="pres">
      <dgm:prSet presAssocID="{D314FDBC-AE74-4264-A69D-72621106EA57}" presName="composite" presStyleCnt="0"/>
      <dgm:spPr/>
    </dgm:pt>
    <dgm:pt modelId="{2A651400-03CA-4FC0-8686-99DB049CFADF}" type="pres">
      <dgm:prSet presAssocID="{D314FDBC-AE74-4264-A69D-72621106EA57}" presName="LShape" presStyleLbl="alignNode1" presStyleIdx="8" presStyleCnt="9"/>
      <dgm:spPr/>
    </dgm:pt>
    <dgm:pt modelId="{1F78B81A-ADFF-4ADA-BCE1-9ED2CBE78C33}" type="pres">
      <dgm:prSet presAssocID="{D314FDBC-AE74-4264-A69D-72621106EA57}" presName="ParentText" presStyleLbl="revTx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6A64325-091E-4831-B622-A18BA3812B1E}" type="presOf" srcId="{A79F5182-7BF9-4EBD-A954-F6F8A918CD70}" destId="{E78D07DC-D4A8-4F54-A8D2-B944D1A4084F}" srcOrd="0" destOrd="0" presId="urn:microsoft.com/office/officeart/2009/3/layout/StepUpProcess"/>
    <dgm:cxn modelId="{6947EA52-10F0-4BFA-9586-AA0F0D7831DF}" type="presOf" srcId="{010B5B8A-4474-4551-9E67-F345DC7DC460}" destId="{DEC481C3-2A7B-4035-AB9B-8CDD05E4A14C}" srcOrd="0" destOrd="0" presId="urn:microsoft.com/office/officeart/2009/3/layout/StepUpProcess"/>
    <dgm:cxn modelId="{B1F7BA20-14BC-48BB-B915-165DB6418333}" srcId="{C014DFAE-A747-4773-8A55-05D5AD1E2367}" destId="{7FD968A4-AF16-4279-911B-DBCDEB8922C3}" srcOrd="2" destOrd="0" parTransId="{36AE6F42-5109-40C3-A0B7-B10DD4A79F30}" sibTransId="{27B865C2-3E79-40C4-995B-6E430E4B6506}"/>
    <dgm:cxn modelId="{3A7BFF66-F561-4679-8D71-CE7CC4476ED3}" type="presOf" srcId="{D314FDBC-AE74-4264-A69D-72621106EA57}" destId="{1F78B81A-ADFF-4ADA-BCE1-9ED2CBE78C33}" srcOrd="0" destOrd="0" presId="urn:microsoft.com/office/officeart/2009/3/layout/StepUpProcess"/>
    <dgm:cxn modelId="{27A58136-70C7-4651-B6BB-5D6042094CB7}" type="presOf" srcId="{C014DFAE-A747-4773-8A55-05D5AD1E2367}" destId="{2D77E28A-C074-448D-92A6-8CDE6BC497B3}" srcOrd="0" destOrd="0" presId="urn:microsoft.com/office/officeart/2009/3/layout/StepUpProcess"/>
    <dgm:cxn modelId="{805123B9-CEF3-4D16-ACEB-B27956FB73B2}" srcId="{C014DFAE-A747-4773-8A55-05D5AD1E2367}" destId="{010B5B8A-4474-4551-9E67-F345DC7DC460}" srcOrd="1" destOrd="0" parTransId="{6C0A16E2-B9CD-4CE7-A9FB-682D9DE161B8}" sibTransId="{2ADBD1D4-ED48-4E47-9813-B1028DFB9724}"/>
    <dgm:cxn modelId="{002CF379-E80D-4D37-841D-AA21F7874639}" srcId="{C014DFAE-A747-4773-8A55-05D5AD1E2367}" destId="{D314FDBC-AE74-4264-A69D-72621106EA57}" srcOrd="4" destOrd="0" parTransId="{6ADEF4ED-D375-4369-9B2C-BF6066127D71}" sibTransId="{BE6D8033-4869-45AA-A681-FB50EA530B2D}"/>
    <dgm:cxn modelId="{1B177E65-B608-4480-B0BE-86A0A63AF005}" srcId="{C014DFAE-A747-4773-8A55-05D5AD1E2367}" destId="{A79F5182-7BF9-4EBD-A954-F6F8A918CD70}" srcOrd="3" destOrd="0" parTransId="{15239468-E2B0-4A13-99DF-04C7497DCF5E}" sibTransId="{C804CBB9-3249-42DB-AF07-529712619C57}"/>
    <dgm:cxn modelId="{73709F57-3191-45ED-A0A8-B5D132274BBE}" srcId="{C014DFAE-A747-4773-8A55-05D5AD1E2367}" destId="{16307F77-9965-4A7B-B85F-9D6D26A2070C}" srcOrd="0" destOrd="0" parTransId="{B6D96AA3-B3E8-4356-9BA7-5C27A393C10C}" sibTransId="{2DCC6C12-9D18-4A57-A41B-1F09B89E6FCA}"/>
    <dgm:cxn modelId="{C3C99816-B246-4E79-AE0C-159EFFEFEE96}" type="presOf" srcId="{7FD968A4-AF16-4279-911B-DBCDEB8922C3}" destId="{554D9B42-28F1-4F60-A116-6877276B2DC9}" srcOrd="0" destOrd="0" presId="urn:microsoft.com/office/officeart/2009/3/layout/StepUpProcess"/>
    <dgm:cxn modelId="{BDD1C900-D870-4438-8E84-8CEF1E697DB9}" type="presOf" srcId="{16307F77-9965-4A7B-B85F-9D6D26A2070C}" destId="{0ABCD2AF-3A0E-4863-BCF1-348307427A42}" srcOrd="0" destOrd="0" presId="urn:microsoft.com/office/officeart/2009/3/layout/StepUpProcess"/>
    <dgm:cxn modelId="{8439D96D-170C-4089-9AE9-C1E8732D3326}" type="presParOf" srcId="{2D77E28A-C074-448D-92A6-8CDE6BC497B3}" destId="{41D63C72-E866-4805-ACA9-89217E0CC511}" srcOrd="0" destOrd="0" presId="urn:microsoft.com/office/officeart/2009/3/layout/StepUpProcess"/>
    <dgm:cxn modelId="{B0FF7803-A31E-4220-86CF-501F713BD17B}" type="presParOf" srcId="{41D63C72-E866-4805-ACA9-89217E0CC511}" destId="{E6872DC8-0E24-4D03-BAA2-DD37320057F6}" srcOrd="0" destOrd="0" presId="urn:microsoft.com/office/officeart/2009/3/layout/StepUpProcess"/>
    <dgm:cxn modelId="{E38FF336-0EDE-42FC-ACA6-275030722D11}" type="presParOf" srcId="{41D63C72-E866-4805-ACA9-89217E0CC511}" destId="{0ABCD2AF-3A0E-4863-BCF1-348307427A42}" srcOrd="1" destOrd="0" presId="urn:microsoft.com/office/officeart/2009/3/layout/StepUpProcess"/>
    <dgm:cxn modelId="{424B643E-2FDB-4B51-8B63-D22EE46F3FAE}" type="presParOf" srcId="{41D63C72-E866-4805-ACA9-89217E0CC511}" destId="{73F0056C-6543-4DDA-AB0B-E6E207DCE276}" srcOrd="2" destOrd="0" presId="urn:microsoft.com/office/officeart/2009/3/layout/StepUpProcess"/>
    <dgm:cxn modelId="{90807D95-9F2B-48E7-A5FF-F131812FD032}" type="presParOf" srcId="{2D77E28A-C074-448D-92A6-8CDE6BC497B3}" destId="{2E67A4EB-C63E-446B-A93D-071E59CBD357}" srcOrd="1" destOrd="0" presId="urn:microsoft.com/office/officeart/2009/3/layout/StepUpProcess"/>
    <dgm:cxn modelId="{FED61E2F-DBBE-4FCC-942D-E28C7090CF2B}" type="presParOf" srcId="{2E67A4EB-C63E-446B-A93D-071E59CBD357}" destId="{9E20AF63-36BE-4544-97D5-F243CC311293}" srcOrd="0" destOrd="0" presId="urn:microsoft.com/office/officeart/2009/3/layout/StepUpProcess"/>
    <dgm:cxn modelId="{AB37532A-BC87-42AB-B9B6-030D63DBFB00}" type="presParOf" srcId="{2D77E28A-C074-448D-92A6-8CDE6BC497B3}" destId="{2ABDDD88-81FA-43D3-A6D9-115D8E038791}" srcOrd="2" destOrd="0" presId="urn:microsoft.com/office/officeart/2009/3/layout/StepUpProcess"/>
    <dgm:cxn modelId="{081ACD9A-3459-46EA-B3BA-65C033FB1C43}" type="presParOf" srcId="{2ABDDD88-81FA-43D3-A6D9-115D8E038791}" destId="{8012C667-699A-4AF8-9FD8-578209CFE417}" srcOrd="0" destOrd="0" presId="urn:microsoft.com/office/officeart/2009/3/layout/StepUpProcess"/>
    <dgm:cxn modelId="{CA793C88-7B20-4445-97C8-E514D9162557}" type="presParOf" srcId="{2ABDDD88-81FA-43D3-A6D9-115D8E038791}" destId="{DEC481C3-2A7B-4035-AB9B-8CDD05E4A14C}" srcOrd="1" destOrd="0" presId="urn:microsoft.com/office/officeart/2009/3/layout/StepUpProcess"/>
    <dgm:cxn modelId="{8EBF34E0-1250-42CA-881B-1C2D0C0E9955}" type="presParOf" srcId="{2ABDDD88-81FA-43D3-A6D9-115D8E038791}" destId="{D5B09ED4-3852-4621-95DF-06582A7046A8}" srcOrd="2" destOrd="0" presId="urn:microsoft.com/office/officeart/2009/3/layout/StepUpProcess"/>
    <dgm:cxn modelId="{A31EBC8C-09E7-4C64-8CE7-5CFD6AD0C334}" type="presParOf" srcId="{2D77E28A-C074-448D-92A6-8CDE6BC497B3}" destId="{01060B58-1946-4F66-98B5-9C6174CD1501}" srcOrd="3" destOrd="0" presId="urn:microsoft.com/office/officeart/2009/3/layout/StepUpProcess"/>
    <dgm:cxn modelId="{44FD6201-A1DD-4400-BB45-1D9250596FE0}" type="presParOf" srcId="{01060B58-1946-4F66-98B5-9C6174CD1501}" destId="{C276D6F9-7B41-4ED6-BFE4-4D457F88406C}" srcOrd="0" destOrd="0" presId="urn:microsoft.com/office/officeart/2009/3/layout/StepUpProcess"/>
    <dgm:cxn modelId="{87D3DFB5-DCB9-4BDC-8F90-3E33E579C981}" type="presParOf" srcId="{2D77E28A-C074-448D-92A6-8CDE6BC497B3}" destId="{43C77541-D02D-47EE-873F-000F250551DD}" srcOrd="4" destOrd="0" presId="urn:microsoft.com/office/officeart/2009/3/layout/StepUpProcess"/>
    <dgm:cxn modelId="{32D05DBE-486F-4381-9E96-F0A808DF84B3}" type="presParOf" srcId="{43C77541-D02D-47EE-873F-000F250551DD}" destId="{4122EF37-78F6-4737-A1DA-110B8552387A}" srcOrd="0" destOrd="0" presId="urn:microsoft.com/office/officeart/2009/3/layout/StepUpProcess"/>
    <dgm:cxn modelId="{DF0C7F3C-CAAB-4963-AFF3-50EA0E2DC20D}" type="presParOf" srcId="{43C77541-D02D-47EE-873F-000F250551DD}" destId="{554D9B42-28F1-4F60-A116-6877276B2DC9}" srcOrd="1" destOrd="0" presId="urn:microsoft.com/office/officeart/2009/3/layout/StepUpProcess"/>
    <dgm:cxn modelId="{AF9C52D9-B546-4C41-8C11-2E363FFE96F8}" type="presParOf" srcId="{43C77541-D02D-47EE-873F-000F250551DD}" destId="{54314ADA-7BCD-4B21-9945-613D6AE0CAB5}" srcOrd="2" destOrd="0" presId="urn:microsoft.com/office/officeart/2009/3/layout/StepUpProcess"/>
    <dgm:cxn modelId="{C80B87AA-0EC8-43CE-836C-B8ED1FFACEAE}" type="presParOf" srcId="{2D77E28A-C074-448D-92A6-8CDE6BC497B3}" destId="{4744D74F-0516-4AD8-AF0E-91D6A0D3E03C}" srcOrd="5" destOrd="0" presId="urn:microsoft.com/office/officeart/2009/3/layout/StepUpProcess"/>
    <dgm:cxn modelId="{4277D47C-9196-4C48-B505-8CA700FECDC6}" type="presParOf" srcId="{4744D74F-0516-4AD8-AF0E-91D6A0D3E03C}" destId="{0D5E58F2-FB20-4398-82D1-CF47100BF9F3}" srcOrd="0" destOrd="0" presId="urn:microsoft.com/office/officeart/2009/3/layout/StepUpProcess"/>
    <dgm:cxn modelId="{141178F6-9EB0-4ADE-99D6-53423D1361FC}" type="presParOf" srcId="{2D77E28A-C074-448D-92A6-8CDE6BC497B3}" destId="{DD38A3E8-FE03-45A4-B2CE-1B6996BA830B}" srcOrd="6" destOrd="0" presId="urn:microsoft.com/office/officeart/2009/3/layout/StepUpProcess"/>
    <dgm:cxn modelId="{68AB9C1C-614D-4A3C-BE27-C4A0673E933D}" type="presParOf" srcId="{DD38A3E8-FE03-45A4-B2CE-1B6996BA830B}" destId="{41EBD09D-4F5E-4D6B-AF06-1DD3FC8CB9DC}" srcOrd="0" destOrd="0" presId="urn:microsoft.com/office/officeart/2009/3/layout/StepUpProcess"/>
    <dgm:cxn modelId="{C2F5E88B-1D5C-47F9-BA8D-8B86AC1A2029}" type="presParOf" srcId="{DD38A3E8-FE03-45A4-B2CE-1B6996BA830B}" destId="{E78D07DC-D4A8-4F54-A8D2-B944D1A4084F}" srcOrd="1" destOrd="0" presId="urn:microsoft.com/office/officeart/2009/3/layout/StepUpProcess"/>
    <dgm:cxn modelId="{5E1DC79B-67D8-40C7-9523-42F158A9BFD1}" type="presParOf" srcId="{DD38A3E8-FE03-45A4-B2CE-1B6996BA830B}" destId="{46A2DDB6-5B1E-4FEE-89EF-17E14D75BC2E}" srcOrd="2" destOrd="0" presId="urn:microsoft.com/office/officeart/2009/3/layout/StepUpProcess"/>
    <dgm:cxn modelId="{3699276F-57A1-479D-9308-6033B0DDFE60}" type="presParOf" srcId="{2D77E28A-C074-448D-92A6-8CDE6BC497B3}" destId="{A847A25A-C175-4355-9579-96D198217A40}" srcOrd="7" destOrd="0" presId="urn:microsoft.com/office/officeart/2009/3/layout/StepUpProcess"/>
    <dgm:cxn modelId="{535D05F1-3628-4C85-9BE8-417C697436CD}" type="presParOf" srcId="{A847A25A-C175-4355-9579-96D198217A40}" destId="{0AB05123-B4E8-4993-B815-F370A2C2512A}" srcOrd="0" destOrd="0" presId="urn:microsoft.com/office/officeart/2009/3/layout/StepUpProcess"/>
    <dgm:cxn modelId="{A9E78AC8-94F8-46A0-A140-BBBCB9EE00BA}" type="presParOf" srcId="{2D77E28A-C074-448D-92A6-8CDE6BC497B3}" destId="{F52C5B85-EABE-40EC-B6D4-CA982784398F}" srcOrd="8" destOrd="0" presId="urn:microsoft.com/office/officeart/2009/3/layout/StepUpProcess"/>
    <dgm:cxn modelId="{CEC59BBF-ACBC-4B31-A356-75030B79E352}" type="presParOf" srcId="{F52C5B85-EABE-40EC-B6D4-CA982784398F}" destId="{2A651400-03CA-4FC0-8686-99DB049CFADF}" srcOrd="0" destOrd="0" presId="urn:microsoft.com/office/officeart/2009/3/layout/StepUpProcess"/>
    <dgm:cxn modelId="{07E3C738-09D0-41F8-9F3F-3775748DF599}" type="presParOf" srcId="{F52C5B85-EABE-40EC-B6D4-CA982784398F}" destId="{1F78B81A-ADFF-4ADA-BCE1-9ED2CBE78C33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4FD5AEB-2B3D-4532-86BD-63F3B8821BE1}" type="doc">
      <dgm:prSet loTypeId="urn:microsoft.com/office/officeart/2005/8/layout/hList3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US"/>
        </a:p>
      </dgm:t>
    </dgm:pt>
    <dgm:pt modelId="{8759D13A-56E8-47E1-91E2-933C77A211EA}">
      <dgm:prSet phldrT="[Text]"/>
      <dgm:spPr/>
      <dgm:t>
        <a:bodyPr/>
        <a:lstStyle/>
        <a:p>
          <a:r>
            <a:rPr lang="ru-RU" dirty="0" smtClean="0">
              <a:solidFill>
                <a:schemeClr val="bg1"/>
              </a:solidFill>
              <a:latin typeface="Bookman Old Style" panose="02050604050505020204" pitchFamily="18" charset="0"/>
            </a:rPr>
            <a:t>Признавать собственную идентичность и идентичность других в контексте образования / семьи / общества, изъявляя уверенность в собственных силах и позитивное</a:t>
          </a:r>
          <a:endParaRPr lang="en-US" dirty="0">
            <a:solidFill>
              <a:schemeClr val="bg1"/>
            </a:solidFill>
            <a:latin typeface="Bookman Old Style" panose="02050604050505020204" pitchFamily="18" charset="0"/>
          </a:endParaRPr>
        </a:p>
      </dgm:t>
    </dgm:pt>
    <dgm:pt modelId="{529519FB-34DE-4390-BBFE-E7E37E8A2E66}" type="parTrans" cxnId="{ECAA5B91-CC02-4FD9-8110-ADBDA80E4A61}">
      <dgm:prSet/>
      <dgm:spPr/>
      <dgm:t>
        <a:bodyPr/>
        <a:lstStyle/>
        <a:p>
          <a:endParaRPr lang="en-US"/>
        </a:p>
      </dgm:t>
    </dgm:pt>
    <dgm:pt modelId="{B2731BC6-9809-4D3F-B261-2F6CFC4C44C6}" type="sibTrans" cxnId="{ECAA5B91-CC02-4FD9-8110-ADBDA80E4A61}">
      <dgm:prSet/>
      <dgm:spPr/>
      <dgm:t>
        <a:bodyPr/>
        <a:lstStyle/>
        <a:p>
          <a:endParaRPr lang="en-US"/>
        </a:p>
      </dgm:t>
    </dgm:pt>
    <dgm:pt modelId="{ECC314AD-E74D-4C57-BD99-2D3EC22F7FAD}">
      <dgm:prSet phldrT="[Text]"/>
      <dgm:spPr/>
      <dgm:t>
        <a:bodyPr/>
        <a:lstStyle/>
        <a:p>
          <a:r>
            <a:rPr lang="ru-RU" dirty="0" smtClean="0"/>
            <a:t>Самооценка, самоуважение. самовосприятие</a:t>
          </a:r>
          <a:endParaRPr lang="en-US" dirty="0"/>
        </a:p>
      </dgm:t>
    </dgm:pt>
    <dgm:pt modelId="{9EA98109-3278-4DFD-A8FD-23A6C963F847}" type="parTrans" cxnId="{9BF4353D-AC79-49FB-AC9F-38493BD2C07A}">
      <dgm:prSet/>
      <dgm:spPr/>
      <dgm:t>
        <a:bodyPr/>
        <a:lstStyle/>
        <a:p>
          <a:endParaRPr lang="en-US"/>
        </a:p>
      </dgm:t>
    </dgm:pt>
    <dgm:pt modelId="{7DDE9C91-9F56-46D4-B55F-5DCBFBD043B4}" type="sibTrans" cxnId="{9BF4353D-AC79-49FB-AC9F-38493BD2C07A}">
      <dgm:prSet/>
      <dgm:spPr/>
      <dgm:t>
        <a:bodyPr/>
        <a:lstStyle/>
        <a:p>
          <a:endParaRPr lang="en-US"/>
        </a:p>
      </dgm:t>
    </dgm:pt>
    <dgm:pt modelId="{C9D61A81-6FBA-4685-B089-7BD3541106A2}">
      <dgm:prSet phldrT="[Text]"/>
      <dgm:spPr/>
      <dgm:t>
        <a:bodyPr/>
        <a:lstStyle/>
        <a:p>
          <a:r>
            <a:rPr lang="ru-RU" dirty="0" smtClean="0"/>
            <a:t>Настойчивое, ненасильственное, неконфликтное общение</a:t>
          </a:r>
          <a:endParaRPr lang="ro-RO" dirty="0" smtClean="0"/>
        </a:p>
        <a:p>
          <a:endParaRPr lang="en-US" dirty="0"/>
        </a:p>
      </dgm:t>
    </dgm:pt>
    <dgm:pt modelId="{08DED069-AA4B-415E-A264-95B2504C7C04}" type="parTrans" cxnId="{C963F91E-633A-4C42-941F-BB0D5B52282C}">
      <dgm:prSet/>
      <dgm:spPr/>
      <dgm:t>
        <a:bodyPr/>
        <a:lstStyle/>
        <a:p>
          <a:endParaRPr lang="en-US"/>
        </a:p>
      </dgm:t>
    </dgm:pt>
    <dgm:pt modelId="{76CBDD3E-F8B2-44F6-9A51-E7A56081A142}" type="sibTrans" cxnId="{C963F91E-633A-4C42-941F-BB0D5B52282C}">
      <dgm:prSet/>
      <dgm:spPr/>
      <dgm:t>
        <a:bodyPr/>
        <a:lstStyle/>
        <a:p>
          <a:endParaRPr lang="en-US"/>
        </a:p>
      </dgm:t>
    </dgm:pt>
    <dgm:pt modelId="{F5F085AC-AB43-48CA-9B1A-4322C640E478}">
      <dgm:prSet phldrT="[Text]"/>
      <dgm:spPr/>
      <dgm:t>
        <a:bodyPr/>
        <a:lstStyle/>
        <a:p>
          <a:r>
            <a:rPr lang="ru-RU" dirty="0" smtClean="0"/>
            <a:t>Отношения с окружающими</a:t>
          </a:r>
          <a:r>
            <a:rPr lang="ro-RO" dirty="0" smtClean="0"/>
            <a:t>:</a:t>
          </a:r>
          <a:r>
            <a:rPr lang="ru-RU" dirty="0" smtClean="0"/>
            <a:t> семья, однокласники, общество</a:t>
          </a:r>
          <a:endParaRPr lang="en-US" dirty="0"/>
        </a:p>
      </dgm:t>
    </dgm:pt>
    <dgm:pt modelId="{6F82FF8D-AA0E-4577-AD07-9C80D3B879B0}" type="parTrans" cxnId="{4744D58B-FEE4-49CB-823F-3DD6F69B0A2B}">
      <dgm:prSet/>
      <dgm:spPr/>
      <dgm:t>
        <a:bodyPr/>
        <a:lstStyle/>
        <a:p>
          <a:endParaRPr lang="en-US"/>
        </a:p>
      </dgm:t>
    </dgm:pt>
    <dgm:pt modelId="{DDDD7A7C-56A5-4A0F-AB54-DCAE8F74E396}" type="sibTrans" cxnId="{4744D58B-FEE4-49CB-823F-3DD6F69B0A2B}">
      <dgm:prSet/>
      <dgm:spPr/>
      <dgm:t>
        <a:bodyPr/>
        <a:lstStyle/>
        <a:p>
          <a:endParaRPr lang="en-US"/>
        </a:p>
      </dgm:t>
    </dgm:pt>
    <dgm:pt modelId="{6B5A8481-1EF7-452A-AD66-5F2E38F6C202}" type="pres">
      <dgm:prSet presAssocID="{64FD5AEB-2B3D-4532-86BD-63F3B8821BE1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EBB1095-DFBC-4BC5-A980-3F869126C924}" type="pres">
      <dgm:prSet presAssocID="{8759D13A-56E8-47E1-91E2-933C77A211EA}" presName="roof" presStyleLbl="dkBgShp" presStyleIdx="0" presStyleCnt="2" custScaleY="189652"/>
      <dgm:spPr/>
      <dgm:t>
        <a:bodyPr/>
        <a:lstStyle/>
        <a:p>
          <a:endParaRPr lang="en-US"/>
        </a:p>
      </dgm:t>
    </dgm:pt>
    <dgm:pt modelId="{FBF9DD71-5A9E-4033-ACF9-7A06E47B361A}" type="pres">
      <dgm:prSet presAssocID="{8759D13A-56E8-47E1-91E2-933C77A211EA}" presName="pillars" presStyleCnt="0"/>
      <dgm:spPr/>
    </dgm:pt>
    <dgm:pt modelId="{2F9EC390-0FEE-4D13-9044-90748278193E}" type="pres">
      <dgm:prSet presAssocID="{8759D13A-56E8-47E1-91E2-933C77A211EA}" presName="pillar1" presStyleLbl="node1" presStyleIdx="0" presStyleCnt="3" custScaleY="610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28A69D-918B-499D-9EB1-0251530F2920}" type="pres">
      <dgm:prSet presAssocID="{C9D61A81-6FBA-4685-B089-7BD3541106A2}" presName="pillarX" presStyleLbl="node1" presStyleIdx="1" presStyleCnt="3" custScaleY="610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8A73C1-9279-4099-98B9-DEB81E6D1468}" type="pres">
      <dgm:prSet presAssocID="{F5F085AC-AB43-48CA-9B1A-4322C640E478}" presName="pillarX" presStyleLbl="node1" presStyleIdx="2" presStyleCnt="3" custScaleY="610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9C8D18-711D-4480-B02D-4F694B442646}" type="pres">
      <dgm:prSet presAssocID="{8759D13A-56E8-47E1-91E2-933C77A211EA}" presName="base" presStyleLbl="dkBgShp" presStyleIdx="1" presStyleCnt="2"/>
      <dgm:spPr/>
    </dgm:pt>
  </dgm:ptLst>
  <dgm:cxnLst>
    <dgm:cxn modelId="{F5F325C9-60DD-4504-B6A9-C87045950C0F}" type="presOf" srcId="{C9D61A81-6FBA-4685-B089-7BD3541106A2}" destId="{6E28A69D-918B-499D-9EB1-0251530F2920}" srcOrd="0" destOrd="0" presId="urn:microsoft.com/office/officeart/2005/8/layout/hList3"/>
    <dgm:cxn modelId="{C963F91E-633A-4C42-941F-BB0D5B52282C}" srcId="{8759D13A-56E8-47E1-91E2-933C77A211EA}" destId="{C9D61A81-6FBA-4685-B089-7BD3541106A2}" srcOrd="1" destOrd="0" parTransId="{08DED069-AA4B-415E-A264-95B2504C7C04}" sibTransId="{76CBDD3E-F8B2-44F6-9A51-E7A56081A142}"/>
    <dgm:cxn modelId="{9BF4353D-AC79-49FB-AC9F-38493BD2C07A}" srcId="{8759D13A-56E8-47E1-91E2-933C77A211EA}" destId="{ECC314AD-E74D-4C57-BD99-2D3EC22F7FAD}" srcOrd="0" destOrd="0" parTransId="{9EA98109-3278-4DFD-A8FD-23A6C963F847}" sibTransId="{7DDE9C91-9F56-46D4-B55F-5DCBFBD043B4}"/>
    <dgm:cxn modelId="{CDD168DF-1179-4E70-B1EA-ACF0EA475224}" type="presOf" srcId="{ECC314AD-E74D-4C57-BD99-2D3EC22F7FAD}" destId="{2F9EC390-0FEE-4D13-9044-90748278193E}" srcOrd="0" destOrd="0" presId="urn:microsoft.com/office/officeart/2005/8/layout/hList3"/>
    <dgm:cxn modelId="{CE0E412B-AD56-4FB7-9F3A-0FAD6D5EDD9D}" type="presOf" srcId="{8759D13A-56E8-47E1-91E2-933C77A211EA}" destId="{CEBB1095-DFBC-4BC5-A980-3F869126C924}" srcOrd="0" destOrd="0" presId="urn:microsoft.com/office/officeart/2005/8/layout/hList3"/>
    <dgm:cxn modelId="{06C0413D-375C-4B84-9F07-D496A7C67479}" type="presOf" srcId="{64FD5AEB-2B3D-4532-86BD-63F3B8821BE1}" destId="{6B5A8481-1EF7-452A-AD66-5F2E38F6C202}" srcOrd="0" destOrd="0" presId="urn:microsoft.com/office/officeart/2005/8/layout/hList3"/>
    <dgm:cxn modelId="{ECAA5B91-CC02-4FD9-8110-ADBDA80E4A61}" srcId="{64FD5AEB-2B3D-4532-86BD-63F3B8821BE1}" destId="{8759D13A-56E8-47E1-91E2-933C77A211EA}" srcOrd="0" destOrd="0" parTransId="{529519FB-34DE-4390-BBFE-E7E37E8A2E66}" sibTransId="{B2731BC6-9809-4D3F-B261-2F6CFC4C44C6}"/>
    <dgm:cxn modelId="{4744D58B-FEE4-49CB-823F-3DD6F69B0A2B}" srcId="{8759D13A-56E8-47E1-91E2-933C77A211EA}" destId="{F5F085AC-AB43-48CA-9B1A-4322C640E478}" srcOrd="2" destOrd="0" parTransId="{6F82FF8D-AA0E-4577-AD07-9C80D3B879B0}" sibTransId="{DDDD7A7C-56A5-4A0F-AB54-DCAE8F74E396}"/>
    <dgm:cxn modelId="{73E3E4B0-63EE-4D17-BF4E-CCF05297F2E1}" type="presOf" srcId="{F5F085AC-AB43-48CA-9B1A-4322C640E478}" destId="{358A73C1-9279-4099-98B9-DEB81E6D1468}" srcOrd="0" destOrd="0" presId="urn:microsoft.com/office/officeart/2005/8/layout/hList3"/>
    <dgm:cxn modelId="{3BE3195D-BFBC-4E17-A8EF-7903FA7C9C04}" type="presParOf" srcId="{6B5A8481-1EF7-452A-AD66-5F2E38F6C202}" destId="{CEBB1095-DFBC-4BC5-A980-3F869126C924}" srcOrd="0" destOrd="0" presId="urn:microsoft.com/office/officeart/2005/8/layout/hList3"/>
    <dgm:cxn modelId="{A4F82225-1920-44A2-A76A-699F55839443}" type="presParOf" srcId="{6B5A8481-1EF7-452A-AD66-5F2E38F6C202}" destId="{FBF9DD71-5A9E-4033-ACF9-7A06E47B361A}" srcOrd="1" destOrd="0" presId="urn:microsoft.com/office/officeart/2005/8/layout/hList3"/>
    <dgm:cxn modelId="{2943D97A-C09F-4EC8-80B4-F71D0C729D69}" type="presParOf" srcId="{FBF9DD71-5A9E-4033-ACF9-7A06E47B361A}" destId="{2F9EC390-0FEE-4D13-9044-90748278193E}" srcOrd="0" destOrd="0" presId="urn:microsoft.com/office/officeart/2005/8/layout/hList3"/>
    <dgm:cxn modelId="{2A074B3A-313D-4825-9E26-298F197B8D5C}" type="presParOf" srcId="{FBF9DD71-5A9E-4033-ACF9-7A06E47B361A}" destId="{6E28A69D-918B-499D-9EB1-0251530F2920}" srcOrd="1" destOrd="0" presId="urn:microsoft.com/office/officeart/2005/8/layout/hList3"/>
    <dgm:cxn modelId="{685E00B1-8942-4663-902E-40A76F2E8AB9}" type="presParOf" srcId="{FBF9DD71-5A9E-4033-ACF9-7A06E47B361A}" destId="{358A73C1-9279-4099-98B9-DEB81E6D1468}" srcOrd="2" destOrd="0" presId="urn:microsoft.com/office/officeart/2005/8/layout/hList3"/>
    <dgm:cxn modelId="{EF3186F8-6021-4322-8207-ACB14C117D56}" type="presParOf" srcId="{6B5A8481-1EF7-452A-AD66-5F2E38F6C202}" destId="{AA9C8D18-711D-4480-B02D-4F694B442646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4FD5AEB-2B3D-4532-86BD-63F3B8821BE1}" type="doc">
      <dgm:prSet loTypeId="urn:microsoft.com/office/officeart/2005/8/layout/hList3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US"/>
        </a:p>
      </dgm:t>
    </dgm:pt>
    <dgm:pt modelId="{8759D13A-56E8-47E1-91E2-933C77A211EA}">
      <dgm:prSet phldrT="[Text]" custT="1"/>
      <dgm:spPr/>
      <dgm:t>
        <a:bodyPr/>
        <a:lstStyle/>
        <a:p>
          <a:r>
            <a:rPr kumimoji="0" lang="ru-RU" altLang="ru-RU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Bookman Old Style" panose="02050604050505020204" pitchFamily="18" charset="0"/>
            </a:rPr>
            <a:t>Спецефическая компетенция: </a:t>
          </a:r>
        </a:p>
        <a:p>
          <a:r>
            <a:rPr kumimoji="0" lang="ru-RU" altLang="ru-RU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Bookman Old Style" panose="02050604050505020204" pitchFamily="18" charset="0"/>
            </a:rPr>
            <a:t>Использовать личные, социальные  ресурсы, а также ресурсы окружающей среды рационально, демонстрируя целостность и ответственность. </a:t>
          </a:r>
          <a:endParaRPr lang="en-US" sz="2700" dirty="0">
            <a:solidFill>
              <a:schemeClr val="bg1"/>
            </a:solidFill>
            <a:latin typeface="Bookman Old Style" panose="02050604050505020204" pitchFamily="18" charset="0"/>
          </a:endParaRPr>
        </a:p>
      </dgm:t>
    </dgm:pt>
    <dgm:pt modelId="{529519FB-34DE-4390-BBFE-E7E37E8A2E66}" type="parTrans" cxnId="{ECAA5B91-CC02-4FD9-8110-ADBDA80E4A61}">
      <dgm:prSet/>
      <dgm:spPr/>
      <dgm:t>
        <a:bodyPr/>
        <a:lstStyle/>
        <a:p>
          <a:endParaRPr lang="en-US"/>
        </a:p>
      </dgm:t>
    </dgm:pt>
    <dgm:pt modelId="{B2731BC6-9809-4D3F-B261-2F6CFC4C44C6}" type="sibTrans" cxnId="{ECAA5B91-CC02-4FD9-8110-ADBDA80E4A61}">
      <dgm:prSet/>
      <dgm:spPr/>
      <dgm:t>
        <a:bodyPr/>
        <a:lstStyle/>
        <a:p>
          <a:endParaRPr lang="en-US"/>
        </a:p>
      </dgm:t>
    </dgm:pt>
    <dgm:pt modelId="{ECC314AD-E74D-4C57-BD99-2D3EC22F7FAD}">
      <dgm:prSet phldrT="[Text]"/>
      <dgm:spPr/>
      <dgm:t>
        <a:bodyPr/>
        <a:lstStyle/>
        <a:p>
          <a:r>
            <a:rPr lang="ru-RU" dirty="0" smtClean="0">
              <a:solidFill>
                <a:srgbClr val="000000"/>
              </a:solidFill>
              <a:latin typeface="Bookman Old Style" panose="02050604050505020204" pitchFamily="18" charset="0"/>
              <a:ea typeface="Times New Roman" panose="02020603050405020304" pitchFamily="18" charset="0"/>
            </a:rPr>
            <a:t>Честность</a:t>
          </a:r>
        </a:p>
        <a:p>
          <a:r>
            <a:rPr lang="ru-RU" dirty="0" smtClean="0">
              <a:solidFill>
                <a:srgbClr val="000000"/>
              </a:solidFill>
              <a:latin typeface="Bookman Old Style" panose="02050604050505020204" pitchFamily="18" charset="0"/>
              <a:ea typeface="Times New Roman" panose="02020603050405020304" pitchFamily="18" charset="0"/>
            </a:rPr>
            <a:t>Вежливость</a:t>
          </a:r>
        </a:p>
        <a:p>
          <a:r>
            <a:rPr lang="ru-RU" dirty="0" smtClean="0">
              <a:solidFill>
                <a:srgbClr val="000000"/>
              </a:solidFill>
              <a:latin typeface="Bookman Old Style" panose="02050604050505020204" pitchFamily="18" charset="0"/>
              <a:ea typeface="Times New Roman" panose="02020603050405020304" pitchFamily="18" charset="0"/>
            </a:rPr>
            <a:t>Обучение</a:t>
          </a:r>
        </a:p>
        <a:p>
          <a:endParaRPr lang="ro-RO" dirty="0" smtClean="0">
            <a:solidFill>
              <a:srgbClr val="000000"/>
            </a:solidFill>
            <a:latin typeface="Bookman Old Style" panose="02050604050505020204" pitchFamily="18" charset="0"/>
            <a:ea typeface="Times New Roman" panose="02020603050405020304" pitchFamily="18" charset="0"/>
          </a:endParaRPr>
        </a:p>
      </dgm:t>
    </dgm:pt>
    <dgm:pt modelId="{9EA98109-3278-4DFD-A8FD-23A6C963F847}" type="parTrans" cxnId="{9BF4353D-AC79-49FB-AC9F-38493BD2C07A}">
      <dgm:prSet/>
      <dgm:spPr/>
      <dgm:t>
        <a:bodyPr/>
        <a:lstStyle/>
        <a:p>
          <a:endParaRPr lang="en-US"/>
        </a:p>
      </dgm:t>
    </dgm:pt>
    <dgm:pt modelId="{7DDE9C91-9F56-46D4-B55F-5DCBFBD043B4}" type="sibTrans" cxnId="{9BF4353D-AC79-49FB-AC9F-38493BD2C07A}">
      <dgm:prSet/>
      <dgm:spPr/>
      <dgm:t>
        <a:bodyPr/>
        <a:lstStyle/>
        <a:p>
          <a:endParaRPr lang="en-US"/>
        </a:p>
      </dgm:t>
    </dgm:pt>
    <dgm:pt modelId="{C9D61A81-6FBA-4685-B089-7BD3541106A2}">
      <dgm:prSet phldrT="[Text]"/>
      <dgm:spPr/>
      <dgm:t>
        <a:bodyPr/>
        <a:lstStyle/>
        <a:p>
          <a:r>
            <a:rPr lang="ru-RU" dirty="0" smtClean="0"/>
            <a:t>Эффективное управление ресурсами</a:t>
          </a:r>
          <a:endParaRPr lang="en-US" dirty="0"/>
        </a:p>
      </dgm:t>
    </dgm:pt>
    <dgm:pt modelId="{08DED069-AA4B-415E-A264-95B2504C7C04}" type="parTrans" cxnId="{C963F91E-633A-4C42-941F-BB0D5B52282C}">
      <dgm:prSet/>
      <dgm:spPr/>
      <dgm:t>
        <a:bodyPr/>
        <a:lstStyle/>
        <a:p>
          <a:endParaRPr lang="en-US"/>
        </a:p>
      </dgm:t>
    </dgm:pt>
    <dgm:pt modelId="{76CBDD3E-F8B2-44F6-9A51-E7A56081A142}" type="sibTrans" cxnId="{C963F91E-633A-4C42-941F-BB0D5B52282C}">
      <dgm:prSet/>
      <dgm:spPr/>
      <dgm:t>
        <a:bodyPr/>
        <a:lstStyle/>
        <a:p>
          <a:endParaRPr lang="en-US"/>
        </a:p>
      </dgm:t>
    </dgm:pt>
    <dgm:pt modelId="{F5F085AC-AB43-48CA-9B1A-4322C640E478}">
      <dgm:prSet phldrT="[Text]"/>
      <dgm:spPr/>
      <dgm:t>
        <a:bodyPr/>
        <a:lstStyle/>
        <a:p>
          <a:r>
            <a:rPr lang="ru-RU" dirty="0" smtClean="0">
              <a:solidFill>
                <a:srgbClr val="000000"/>
              </a:solidFill>
              <a:latin typeface="Bookman Old Style" panose="02050604050505020204" pitchFamily="18" charset="0"/>
              <a:ea typeface="Times New Roman" panose="02020603050405020304" pitchFamily="18" charset="0"/>
            </a:rPr>
            <a:t>Ответственность за устойчивое развитие, эффективное управление</a:t>
          </a:r>
          <a:r>
            <a:rPr lang="ro-RO" dirty="0" smtClean="0">
              <a:solidFill>
                <a:srgbClr val="000000"/>
              </a:solidFill>
              <a:latin typeface="Bookman Old Style" panose="02050604050505020204" pitchFamily="18" charset="0"/>
              <a:ea typeface="Times New Roman" panose="02020603050405020304" pitchFamily="18" charset="0"/>
            </a:rPr>
            <a:t> </a:t>
          </a:r>
          <a:endParaRPr lang="en-US" dirty="0"/>
        </a:p>
      </dgm:t>
    </dgm:pt>
    <dgm:pt modelId="{6F82FF8D-AA0E-4577-AD07-9C80D3B879B0}" type="parTrans" cxnId="{4744D58B-FEE4-49CB-823F-3DD6F69B0A2B}">
      <dgm:prSet/>
      <dgm:spPr/>
      <dgm:t>
        <a:bodyPr/>
        <a:lstStyle/>
        <a:p>
          <a:endParaRPr lang="en-US"/>
        </a:p>
      </dgm:t>
    </dgm:pt>
    <dgm:pt modelId="{DDDD7A7C-56A5-4A0F-AB54-DCAE8F74E396}" type="sibTrans" cxnId="{4744D58B-FEE4-49CB-823F-3DD6F69B0A2B}">
      <dgm:prSet/>
      <dgm:spPr/>
      <dgm:t>
        <a:bodyPr/>
        <a:lstStyle/>
        <a:p>
          <a:endParaRPr lang="en-US"/>
        </a:p>
      </dgm:t>
    </dgm:pt>
    <dgm:pt modelId="{05F41854-AFBA-458F-902A-28E5D14842D9}">
      <dgm:prSet custT="1"/>
      <dgm:spPr/>
      <dgm:t>
        <a:bodyPr/>
        <a:lstStyle/>
        <a:p>
          <a:endParaRPr lang="ru-RU"/>
        </a:p>
      </dgm:t>
    </dgm:pt>
    <dgm:pt modelId="{036259EB-1514-4EF4-AD48-18CBEC1E2391}" type="parTrans" cxnId="{7DF9A5D6-5F6A-4B29-8C1E-A3179CB7B16F}">
      <dgm:prSet/>
      <dgm:spPr/>
      <dgm:t>
        <a:bodyPr/>
        <a:lstStyle/>
        <a:p>
          <a:endParaRPr lang="ro-RO"/>
        </a:p>
      </dgm:t>
    </dgm:pt>
    <dgm:pt modelId="{60449AD6-DD37-4771-8976-D6184F73B5EB}" type="sibTrans" cxnId="{7DF9A5D6-5F6A-4B29-8C1E-A3179CB7B16F}">
      <dgm:prSet/>
      <dgm:spPr/>
      <dgm:t>
        <a:bodyPr/>
        <a:lstStyle/>
        <a:p>
          <a:endParaRPr lang="ro-RO"/>
        </a:p>
      </dgm:t>
    </dgm:pt>
    <dgm:pt modelId="{CEB7D326-C1FE-4B6E-A463-2B4F812FEC0A}">
      <dgm:prSet custT="1"/>
      <dgm:spPr/>
      <dgm:t>
        <a:bodyPr/>
        <a:lstStyle/>
        <a:p>
          <a:endParaRPr lang="ru-RU"/>
        </a:p>
      </dgm:t>
    </dgm:pt>
    <dgm:pt modelId="{27A366A0-9F87-48F4-87A0-B5994235B44B}" type="parTrans" cxnId="{52558D6A-123A-473F-9D3E-449E2C669EA6}">
      <dgm:prSet/>
      <dgm:spPr/>
      <dgm:t>
        <a:bodyPr/>
        <a:lstStyle/>
        <a:p>
          <a:endParaRPr lang="ro-RO"/>
        </a:p>
      </dgm:t>
    </dgm:pt>
    <dgm:pt modelId="{85776F14-B33D-4209-A870-11B3D6978A91}" type="sibTrans" cxnId="{52558D6A-123A-473F-9D3E-449E2C669EA6}">
      <dgm:prSet/>
      <dgm:spPr/>
      <dgm:t>
        <a:bodyPr/>
        <a:lstStyle/>
        <a:p>
          <a:endParaRPr lang="ro-RO"/>
        </a:p>
      </dgm:t>
    </dgm:pt>
    <dgm:pt modelId="{E5BD086A-8EAC-4DFA-8CBB-76F4A456EAD0}">
      <dgm:prSet custT="1"/>
      <dgm:spPr/>
      <dgm:t>
        <a:bodyPr/>
        <a:lstStyle/>
        <a:p>
          <a:endParaRPr lang="ru-RU"/>
        </a:p>
      </dgm:t>
    </dgm:pt>
    <dgm:pt modelId="{429FA559-B92A-48FC-B051-56C3B75E136D}" type="parTrans" cxnId="{5E3BA080-EFC7-47DF-87B1-07DDE1E17A42}">
      <dgm:prSet/>
      <dgm:spPr/>
      <dgm:t>
        <a:bodyPr/>
        <a:lstStyle/>
        <a:p>
          <a:endParaRPr lang="ro-RO"/>
        </a:p>
      </dgm:t>
    </dgm:pt>
    <dgm:pt modelId="{F085B823-EF10-489C-95A4-937DC2DE8468}" type="sibTrans" cxnId="{5E3BA080-EFC7-47DF-87B1-07DDE1E17A42}">
      <dgm:prSet/>
      <dgm:spPr/>
      <dgm:t>
        <a:bodyPr/>
        <a:lstStyle/>
        <a:p>
          <a:endParaRPr lang="ro-RO"/>
        </a:p>
      </dgm:t>
    </dgm:pt>
    <dgm:pt modelId="{6B5A8481-1EF7-452A-AD66-5F2E38F6C202}" type="pres">
      <dgm:prSet presAssocID="{64FD5AEB-2B3D-4532-86BD-63F3B8821BE1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EBB1095-DFBC-4BC5-A980-3F869126C924}" type="pres">
      <dgm:prSet presAssocID="{8759D13A-56E8-47E1-91E2-933C77A211EA}" presName="roof" presStyleLbl="dkBgShp" presStyleIdx="0" presStyleCnt="2" custScaleY="135745"/>
      <dgm:spPr/>
      <dgm:t>
        <a:bodyPr/>
        <a:lstStyle/>
        <a:p>
          <a:endParaRPr lang="en-US"/>
        </a:p>
      </dgm:t>
    </dgm:pt>
    <dgm:pt modelId="{FBF9DD71-5A9E-4033-ACF9-7A06E47B361A}" type="pres">
      <dgm:prSet presAssocID="{8759D13A-56E8-47E1-91E2-933C77A211EA}" presName="pillars" presStyleCnt="0"/>
      <dgm:spPr/>
    </dgm:pt>
    <dgm:pt modelId="{2F9EC390-0FEE-4D13-9044-90748278193E}" type="pres">
      <dgm:prSet presAssocID="{8759D13A-56E8-47E1-91E2-933C77A211EA}" presName="pillar1" presStyleLbl="node1" presStyleIdx="0" presStyleCnt="3" custScaleY="61093" custLinFactNeighborX="-2359" custLinFactNeighborY="-54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28A69D-918B-499D-9EB1-0251530F2920}" type="pres">
      <dgm:prSet presAssocID="{C9D61A81-6FBA-4685-B089-7BD3541106A2}" presName="pillarX" presStyleLbl="node1" presStyleIdx="1" presStyleCnt="3" custScaleY="610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8A73C1-9279-4099-98B9-DEB81E6D1468}" type="pres">
      <dgm:prSet presAssocID="{F5F085AC-AB43-48CA-9B1A-4322C640E478}" presName="pillarX" presStyleLbl="node1" presStyleIdx="2" presStyleCnt="3" custScaleY="610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9C8D18-711D-4480-B02D-4F694B442646}" type="pres">
      <dgm:prSet presAssocID="{8759D13A-56E8-47E1-91E2-933C77A211EA}" presName="base" presStyleLbl="dkBgShp" presStyleIdx="1" presStyleCnt="2"/>
      <dgm:spPr/>
    </dgm:pt>
  </dgm:ptLst>
  <dgm:cxnLst>
    <dgm:cxn modelId="{F5F325C9-60DD-4504-B6A9-C87045950C0F}" type="presOf" srcId="{C9D61A81-6FBA-4685-B089-7BD3541106A2}" destId="{6E28A69D-918B-499D-9EB1-0251530F2920}" srcOrd="0" destOrd="0" presId="urn:microsoft.com/office/officeart/2005/8/layout/hList3"/>
    <dgm:cxn modelId="{C963F91E-633A-4C42-941F-BB0D5B52282C}" srcId="{8759D13A-56E8-47E1-91E2-933C77A211EA}" destId="{C9D61A81-6FBA-4685-B089-7BD3541106A2}" srcOrd="1" destOrd="0" parTransId="{08DED069-AA4B-415E-A264-95B2504C7C04}" sibTransId="{76CBDD3E-F8B2-44F6-9A51-E7A56081A142}"/>
    <dgm:cxn modelId="{52558D6A-123A-473F-9D3E-449E2C669EA6}" srcId="{64FD5AEB-2B3D-4532-86BD-63F3B8821BE1}" destId="{CEB7D326-C1FE-4B6E-A463-2B4F812FEC0A}" srcOrd="2" destOrd="0" parTransId="{27A366A0-9F87-48F4-87A0-B5994235B44B}" sibTransId="{85776F14-B33D-4209-A870-11B3D6978A91}"/>
    <dgm:cxn modelId="{9BF4353D-AC79-49FB-AC9F-38493BD2C07A}" srcId="{8759D13A-56E8-47E1-91E2-933C77A211EA}" destId="{ECC314AD-E74D-4C57-BD99-2D3EC22F7FAD}" srcOrd="0" destOrd="0" parTransId="{9EA98109-3278-4DFD-A8FD-23A6C963F847}" sibTransId="{7DDE9C91-9F56-46D4-B55F-5DCBFBD043B4}"/>
    <dgm:cxn modelId="{CDD168DF-1179-4E70-B1EA-ACF0EA475224}" type="presOf" srcId="{ECC314AD-E74D-4C57-BD99-2D3EC22F7FAD}" destId="{2F9EC390-0FEE-4D13-9044-90748278193E}" srcOrd="0" destOrd="0" presId="urn:microsoft.com/office/officeart/2005/8/layout/hList3"/>
    <dgm:cxn modelId="{CE0E412B-AD56-4FB7-9F3A-0FAD6D5EDD9D}" type="presOf" srcId="{8759D13A-56E8-47E1-91E2-933C77A211EA}" destId="{CEBB1095-DFBC-4BC5-A980-3F869126C924}" srcOrd="0" destOrd="0" presId="urn:microsoft.com/office/officeart/2005/8/layout/hList3"/>
    <dgm:cxn modelId="{5E3BA080-EFC7-47DF-87B1-07DDE1E17A42}" srcId="{64FD5AEB-2B3D-4532-86BD-63F3B8821BE1}" destId="{E5BD086A-8EAC-4DFA-8CBB-76F4A456EAD0}" srcOrd="1" destOrd="0" parTransId="{429FA559-B92A-48FC-B051-56C3B75E136D}" sibTransId="{F085B823-EF10-489C-95A4-937DC2DE8468}"/>
    <dgm:cxn modelId="{06C0413D-375C-4B84-9F07-D496A7C67479}" type="presOf" srcId="{64FD5AEB-2B3D-4532-86BD-63F3B8821BE1}" destId="{6B5A8481-1EF7-452A-AD66-5F2E38F6C202}" srcOrd="0" destOrd="0" presId="urn:microsoft.com/office/officeart/2005/8/layout/hList3"/>
    <dgm:cxn modelId="{ECAA5B91-CC02-4FD9-8110-ADBDA80E4A61}" srcId="{64FD5AEB-2B3D-4532-86BD-63F3B8821BE1}" destId="{8759D13A-56E8-47E1-91E2-933C77A211EA}" srcOrd="0" destOrd="0" parTransId="{529519FB-34DE-4390-BBFE-E7E37E8A2E66}" sibTransId="{B2731BC6-9809-4D3F-B261-2F6CFC4C44C6}"/>
    <dgm:cxn modelId="{4744D58B-FEE4-49CB-823F-3DD6F69B0A2B}" srcId="{8759D13A-56E8-47E1-91E2-933C77A211EA}" destId="{F5F085AC-AB43-48CA-9B1A-4322C640E478}" srcOrd="2" destOrd="0" parTransId="{6F82FF8D-AA0E-4577-AD07-9C80D3B879B0}" sibTransId="{DDDD7A7C-56A5-4A0F-AB54-DCAE8F74E396}"/>
    <dgm:cxn modelId="{73E3E4B0-63EE-4D17-BF4E-CCF05297F2E1}" type="presOf" srcId="{F5F085AC-AB43-48CA-9B1A-4322C640E478}" destId="{358A73C1-9279-4099-98B9-DEB81E6D1468}" srcOrd="0" destOrd="0" presId="urn:microsoft.com/office/officeart/2005/8/layout/hList3"/>
    <dgm:cxn modelId="{7DF9A5D6-5F6A-4B29-8C1E-A3179CB7B16F}" srcId="{64FD5AEB-2B3D-4532-86BD-63F3B8821BE1}" destId="{05F41854-AFBA-458F-902A-28E5D14842D9}" srcOrd="3" destOrd="0" parTransId="{036259EB-1514-4EF4-AD48-18CBEC1E2391}" sibTransId="{60449AD6-DD37-4771-8976-D6184F73B5EB}"/>
    <dgm:cxn modelId="{3BE3195D-BFBC-4E17-A8EF-7903FA7C9C04}" type="presParOf" srcId="{6B5A8481-1EF7-452A-AD66-5F2E38F6C202}" destId="{CEBB1095-DFBC-4BC5-A980-3F869126C924}" srcOrd="0" destOrd="0" presId="urn:microsoft.com/office/officeart/2005/8/layout/hList3"/>
    <dgm:cxn modelId="{A4F82225-1920-44A2-A76A-699F55839443}" type="presParOf" srcId="{6B5A8481-1EF7-452A-AD66-5F2E38F6C202}" destId="{FBF9DD71-5A9E-4033-ACF9-7A06E47B361A}" srcOrd="1" destOrd="0" presId="urn:microsoft.com/office/officeart/2005/8/layout/hList3"/>
    <dgm:cxn modelId="{2943D97A-C09F-4EC8-80B4-F71D0C729D69}" type="presParOf" srcId="{FBF9DD71-5A9E-4033-ACF9-7A06E47B361A}" destId="{2F9EC390-0FEE-4D13-9044-90748278193E}" srcOrd="0" destOrd="0" presId="urn:microsoft.com/office/officeart/2005/8/layout/hList3"/>
    <dgm:cxn modelId="{2A074B3A-313D-4825-9E26-298F197B8D5C}" type="presParOf" srcId="{FBF9DD71-5A9E-4033-ACF9-7A06E47B361A}" destId="{6E28A69D-918B-499D-9EB1-0251530F2920}" srcOrd="1" destOrd="0" presId="urn:microsoft.com/office/officeart/2005/8/layout/hList3"/>
    <dgm:cxn modelId="{685E00B1-8942-4663-902E-40A76F2E8AB9}" type="presParOf" srcId="{FBF9DD71-5A9E-4033-ACF9-7A06E47B361A}" destId="{358A73C1-9279-4099-98B9-DEB81E6D1468}" srcOrd="2" destOrd="0" presId="urn:microsoft.com/office/officeart/2005/8/layout/hList3"/>
    <dgm:cxn modelId="{EF3186F8-6021-4322-8207-ACB14C117D56}" type="presParOf" srcId="{6B5A8481-1EF7-452A-AD66-5F2E38F6C202}" destId="{AA9C8D18-711D-4480-B02D-4F694B442646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4FD5AEB-2B3D-4532-86BD-63F3B8821BE1}" type="doc">
      <dgm:prSet loTypeId="urn:microsoft.com/office/officeart/2005/8/layout/hList3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US"/>
        </a:p>
      </dgm:t>
    </dgm:pt>
    <dgm:pt modelId="{8759D13A-56E8-47E1-91E2-933C77A211EA}">
      <dgm:prSet phldrT="[Text]" custT="1"/>
      <dgm:spPr/>
      <dgm:t>
        <a:bodyPr/>
        <a:lstStyle/>
        <a:p>
          <a:endParaRPr kumimoji="0" lang="ro-MO" altLang="ru-RU" sz="2800" b="1" i="0" u="none" strike="noStrike" cap="none" normalizeH="0" baseline="0" dirty="0" smtClean="0">
            <a:ln>
              <a:noFill/>
            </a:ln>
            <a:solidFill>
              <a:schemeClr val="bg1"/>
            </a:solidFill>
            <a:effectLst/>
            <a:latin typeface="Bookman Old Style" panose="02050604050505020204" pitchFamily="18" charset="0"/>
          </a:endParaRPr>
        </a:p>
        <a:p>
          <a:endParaRPr kumimoji="0" lang="ro-MO" altLang="ru-RU" sz="2800" b="1" i="0" u="none" strike="noStrike" cap="none" normalizeH="0" baseline="0" dirty="0" smtClean="0">
            <a:ln>
              <a:noFill/>
            </a:ln>
            <a:solidFill>
              <a:schemeClr val="bg1"/>
            </a:solidFill>
            <a:effectLst/>
            <a:latin typeface="Bookman Old Style" panose="02050604050505020204" pitchFamily="18" charset="0"/>
          </a:endParaRPr>
        </a:p>
        <a:p>
          <a:r>
            <a:rPr kumimoji="0" lang="ru-RU" altLang="ru-RU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Bookman Old Style" panose="02050604050505020204" pitchFamily="18" charset="0"/>
            </a:rPr>
            <a:t>Специфическая компетенция:</a:t>
          </a:r>
        </a:p>
        <a:p>
          <a:r>
            <a:rPr kumimoji="0" lang="ru-RU" altLang="ru-RU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Bookman Old Style" panose="02050604050505020204" pitchFamily="18" charset="0"/>
            </a:rPr>
            <a:t>Принимать здоровый образ жизни в различных контекстах, проявляя интерес и участвуя в мероприятиях по сохранению собственного здоровья и здоровья </a:t>
          </a:r>
          <a:endParaRPr kumimoji="0" lang="en-US" altLang="ru-RU" sz="2800" b="1" i="0" u="none" strike="noStrike" cap="none" normalizeH="0" baseline="0" dirty="0" smtClean="0">
            <a:ln>
              <a:noFill/>
            </a:ln>
            <a:solidFill>
              <a:schemeClr val="bg1"/>
            </a:solidFill>
            <a:effectLst/>
            <a:latin typeface="Bookman Old Style" panose="02050604050505020204" pitchFamily="18" charset="0"/>
          </a:endParaRPr>
        </a:p>
        <a:p>
          <a:r>
            <a:rPr kumimoji="0" lang="ru-RU" altLang="ru-RU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Bookman Old Style" panose="02050604050505020204" pitchFamily="18" charset="0"/>
            </a:rPr>
            <a:t> </a:t>
          </a:r>
        </a:p>
        <a:p>
          <a:r>
            <a:rPr kumimoji="0" lang="ru-RU" altLang="ru-RU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Bookman Old Style" panose="02050604050505020204" pitchFamily="18" charset="0"/>
            </a:rPr>
            <a:t>. </a:t>
          </a:r>
          <a:endParaRPr lang="en-US" sz="2700" dirty="0">
            <a:solidFill>
              <a:schemeClr val="bg1"/>
            </a:solidFill>
            <a:latin typeface="Bookman Old Style" panose="02050604050505020204" pitchFamily="18" charset="0"/>
          </a:endParaRPr>
        </a:p>
      </dgm:t>
    </dgm:pt>
    <dgm:pt modelId="{529519FB-34DE-4390-BBFE-E7E37E8A2E66}" type="parTrans" cxnId="{ECAA5B91-CC02-4FD9-8110-ADBDA80E4A61}">
      <dgm:prSet/>
      <dgm:spPr/>
      <dgm:t>
        <a:bodyPr/>
        <a:lstStyle/>
        <a:p>
          <a:endParaRPr lang="en-US"/>
        </a:p>
      </dgm:t>
    </dgm:pt>
    <dgm:pt modelId="{B2731BC6-9809-4D3F-B261-2F6CFC4C44C6}" type="sibTrans" cxnId="{ECAA5B91-CC02-4FD9-8110-ADBDA80E4A61}">
      <dgm:prSet/>
      <dgm:spPr/>
      <dgm:t>
        <a:bodyPr/>
        <a:lstStyle/>
        <a:p>
          <a:endParaRPr lang="en-US"/>
        </a:p>
      </dgm:t>
    </dgm:pt>
    <dgm:pt modelId="{ECC314AD-E74D-4C57-BD99-2D3EC22F7FAD}">
      <dgm:prSet phldrT="[Text]"/>
      <dgm:spPr/>
      <dgm:t>
        <a:bodyPr/>
        <a:lstStyle/>
        <a:p>
          <a:r>
            <a:rPr lang="ru-RU" dirty="0" smtClean="0">
              <a:solidFill>
                <a:srgbClr val="000000"/>
              </a:solidFill>
              <a:latin typeface="Bookman Old Style" panose="02050604050505020204" pitchFamily="18" charset="0"/>
            </a:rPr>
            <a:t>Физическое здоровье</a:t>
          </a:r>
        </a:p>
        <a:p>
          <a:r>
            <a:rPr lang="ru-RU" dirty="0" smtClean="0">
              <a:solidFill>
                <a:srgbClr val="000000"/>
              </a:solidFill>
              <a:latin typeface="Bookman Old Style" panose="02050604050505020204" pitchFamily="18" charset="0"/>
            </a:rPr>
            <a:t>Эмоциональное здоровье </a:t>
          </a:r>
          <a:endParaRPr lang="en-US" dirty="0" smtClean="0">
            <a:solidFill>
              <a:srgbClr val="000000"/>
            </a:solidFill>
            <a:latin typeface="Bookman Old Style" panose="02050604050505020204" pitchFamily="18" charset="0"/>
          </a:endParaRPr>
        </a:p>
        <a:p>
          <a:endParaRPr lang="ro-RO" dirty="0" smtClean="0">
            <a:solidFill>
              <a:srgbClr val="000000"/>
            </a:solidFill>
            <a:latin typeface="Bookman Old Style" panose="02050604050505020204" pitchFamily="18" charset="0"/>
            <a:ea typeface="Times New Roman" panose="02020603050405020304" pitchFamily="18" charset="0"/>
          </a:endParaRPr>
        </a:p>
      </dgm:t>
    </dgm:pt>
    <dgm:pt modelId="{9EA98109-3278-4DFD-A8FD-23A6C963F847}" type="parTrans" cxnId="{9BF4353D-AC79-49FB-AC9F-38493BD2C07A}">
      <dgm:prSet/>
      <dgm:spPr/>
      <dgm:t>
        <a:bodyPr/>
        <a:lstStyle/>
        <a:p>
          <a:endParaRPr lang="en-US"/>
        </a:p>
      </dgm:t>
    </dgm:pt>
    <dgm:pt modelId="{7DDE9C91-9F56-46D4-B55F-5DCBFBD043B4}" type="sibTrans" cxnId="{9BF4353D-AC79-49FB-AC9F-38493BD2C07A}">
      <dgm:prSet/>
      <dgm:spPr/>
      <dgm:t>
        <a:bodyPr/>
        <a:lstStyle/>
        <a:p>
          <a:endParaRPr lang="en-US"/>
        </a:p>
      </dgm:t>
    </dgm:pt>
    <dgm:pt modelId="{C9D61A81-6FBA-4685-B089-7BD3541106A2}">
      <dgm:prSet phldrT="[Text]"/>
      <dgm:spPr/>
      <dgm:t>
        <a:bodyPr/>
        <a:lstStyle/>
        <a:p>
          <a:r>
            <a:rPr lang="ru-RU" dirty="0" smtClean="0"/>
            <a:t>Здоровое питание</a:t>
          </a:r>
          <a:endParaRPr lang="en-US" dirty="0" smtClean="0"/>
        </a:p>
      </dgm:t>
    </dgm:pt>
    <dgm:pt modelId="{08DED069-AA4B-415E-A264-95B2504C7C04}" type="parTrans" cxnId="{C963F91E-633A-4C42-941F-BB0D5B52282C}">
      <dgm:prSet/>
      <dgm:spPr/>
      <dgm:t>
        <a:bodyPr/>
        <a:lstStyle/>
        <a:p>
          <a:endParaRPr lang="en-US"/>
        </a:p>
      </dgm:t>
    </dgm:pt>
    <dgm:pt modelId="{76CBDD3E-F8B2-44F6-9A51-E7A56081A142}" type="sibTrans" cxnId="{C963F91E-633A-4C42-941F-BB0D5B52282C}">
      <dgm:prSet/>
      <dgm:spPr/>
      <dgm:t>
        <a:bodyPr/>
        <a:lstStyle/>
        <a:p>
          <a:endParaRPr lang="en-US"/>
        </a:p>
      </dgm:t>
    </dgm:pt>
    <dgm:pt modelId="{F5F085AC-AB43-48CA-9B1A-4322C640E478}">
      <dgm:prSet phldrT="[Text]"/>
      <dgm:spPr/>
      <dgm:t>
        <a:bodyPr/>
        <a:lstStyle/>
        <a:p>
          <a:r>
            <a:rPr lang="ru-RU" dirty="0" smtClean="0">
              <a:solidFill>
                <a:srgbClr val="000000"/>
              </a:solidFill>
              <a:latin typeface="Bookman Old Style" panose="02050604050505020204" pitchFamily="18" charset="0"/>
            </a:rPr>
            <a:t>Противодействие порокам(наркотики, алкоголь, курение)</a:t>
          </a:r>
          <a:endParaRPr lang="en-US" dirty="0" smtClean="0">
            <a:solidFill>
              <a:srgbClr val="000000"/>
            </a:solidFill>
            <a:latin typeface="Bookman Old Style" panose="02050604050505020204" pitchFamily="18" charset="0"/>
          </a:endParaRPr>
        </a:p>
      </dgm:t>
    </dgm:pt>
    <dgm:pt modelId="{6F82FF8D-AA0E-4577-AD07-9C80D3B879B0}" type="parTrans" cxnId="{4744D58B-FEE4-49CB-823F-3DD6F69B0A2B}">
      <dgm:prSet/>
      <dgm:spPr/>
      <dgm:t>
        <a:bodyPr/>
        <a:lstStyle/>
        <a:p>
          <a:endParaRPr lang="en-US"/>
        </a:p>
      </dgm:t>
    </dgm:pt>
    <dgm:pt modelId="{DDDD7A7C-56A5-4A0F-AB54-DCAE8F74E396}" type="sibTrans" cxnId="{4744D58B-FEE4-49CB-823F-3DD6F69B0A2B}">
      <dgm:prSet/>
      <dgm:spPr/>
      <dgm:t>
        <a:bodyPr/>
        <a:lstStyle/>
        <a:p>
          <a:endParaRPr lang="en-US"/>
        </a:p>
      </dgm:t>
    </dgm:pt>
    <dgm:pt modelId="{05F41854-AFBA-458F-902A-28E5D14842D9}">
      <dgm:prSet custT="1"/>
      <dgm:spPr/>
      <dgm:t>
        <a:bodyPr/>
        <a:lstStyle/>
        <a:p>
          <a:endParaRPr lang="ru-RU"/>
        </a:p>
      </dgm:t>
    </dgm:pt>
    <dgm:pt modelId="{036259EB-1514-4EF4-AD48-18CBEC1E2391}" type="parTrans" cxnId="{7DF9A5D6-5F6A-4B29-8C1E-A3179CB7B16F}">
      <dgm:prSet/>
      <dgm:spPr/>
      <dgm:t>
        <a:bodyPr/>
        <a:lstStyle/>
        <a:p>
          <a:endParaRPr lang="ro-RO"/>
        </a:p>
      </dgm:t>
    </dgm:pt>
    <dgm:pt modelId="{60449AD6-DD37-4771-8976-D6184F73B5EB}" type="sibTrans" cxnId="{7DF9A5D6-5F6A-4B29-8C1E-A3179CB7B16F}">
      <dgm:prSet/>
      <dgm:spPr/>
      <dgm:t>
        <a:bodyPr/>
        <a:lstStyle/>
        <a:p>
          <a:endParaRPr lang="ro-RO"/>
        </a:p>
      </dgm:t>
    </dgm:pt>
    <dgm:pt modelId="{CEB7D326-C1FE-4B6E-A463-2B4F812FEC0A}">
      <dgm:prSet custT="1"/>
      <dgm:spPr/>
      <dgm:t>
        <a:bodyPr/>
        <a:lstStyle/>
        <a:p>
          <a:endParaRPr lang="ru-RU"/>
        </a:p>
      </dgm:t>
    </dgm:pt>
    <dgm:pt modelId="{27A366A0-9F87-48F4-87A0-B5994235B44B}" type="parTrans" cxnId="{52558D6A-123A-473F-9D3E-449E2C669EA6}">
      <dgm:prSet/>
      <dgm:spPr/>
      <dgm:t>
        <a:bodyPr/>
        <a:lstStyle/>
        <a:p>
          <a:endParaRPr lang="ro-RO"/>
        </a:p>
      </dgm:t>
    </dgm:pt>
    <dgm:pt modelId="{85776F14-B33D-4209-A870-11B3D6978A91}" type="sibTrans" cxnId="{52558D6A-123A-473F-9D3E-449E2C669EA6}">
      <dgm:prSet/>
      <dgm:spPr/>
      <dgm:t>
        <a:bodyPr/>
        <a:lstStyle/>
        <a:p>
          <a:endParaRPr lang="ro-RO"/>
        </a:p>
      </dgm:t>
    </dgm:pt>
    <dgm:pt modelId="{E5BD086A-8EAC-4DFA-8CBB-76F4A456EAD0}">
      <dgm:prSet custT="1"/>
      <dgm:spPr/>
      <dgm:t>
        <a:bodyPr/>
        <a:lstStyle/>
        <a:p>
          <a:endParaRPr lang="ru-RU"/>
        </a:p>
      </dgm:t>
    </dgm:pt>
    <dgm:pt modelId="{429FA559-B92A-48FC-B051-56C3B75E136D}" type="parTrans" cxnId="{5E3BA080-EFC7-47DF-87B1-07DDE1E17A42}">
      <dgm:prSet/>
      <dgm:spPr/>
      <dgm:t>
        <a:bodyPr/>
        <a:lstStyle/>
        <a:p>
          <a:endParaRPr lang="ro-RO"/>
        </a:p>
      </dgm:t>
    </dgm:pt>
    <dgm:pt modelId="{F085B823-EF10-489C-95A4-937DC2DE8468}" type="sibTrans" cxnId="{5E3BA080-EFC7-47DF-87B1-07DDE1E17A42}">
      <dgm:prSet/>
      <dgm:spPr/>
      <dgm:t>
        <a:bodyPr/>
        <a:lstStyle/>
        <a:p>
          <a:endParaRPr lang="ro-RO"/>
        </a:p>
      </dgm:t>
    </dgm:pt>
    <dgm:pt modelId="{6B5A8481-1EF7-452A-AD66-5F2E38F6C202}" type="pres">
      <dgm:prSet presAssocID="{64FD5AEB-2B3D-4532-86BD-63F3B8821BE1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EBB1095-DFBC-4BC5-A980-3F869126C924}" type="pres">
      <dgm:prSet presAssocID="{8759D13A-56E8-47E1-91E2-933C77A211EA}" presName="roof" presStyleLbl="dkBgShp" presStyleIdx="0" presStyleCnt="2" custScaleY="135745"/>
      <dgm:spPr/>
      <dgm:t>
        <a:bodyPr/>
        <a:lstStyle/>
        <a:p>
          <a:endParaRPr lang="en-US"/>
        </a:p>
      </dgm:t>
    </dgm:pt>
    <dgm:pt modelId="{FBF9DD71-5A9E-4033-ACF9-7A06E47B361A}" type="pres">
      <dgm:prSet presAssocID="{8759D13A-56E8-47E1-91E2-933C77A211EA}" presName="pillars" presStyleCnt="0"/>
      <dgm:spPr/>
    </dgm:pt>
    <dgm:pt modelId="{2F9EC390-0FEE-4D13-9044-90748278193E}" type="pres">
      <dgm:prSet presAssocID="{8759D13A-56E8-47E1-91E2-933C77A211EA}" presName="pillar1" presStyleLbl="node1" presStyleIdx="0" presStyleCnt="3" custScaleY="61093" custLinFactNeighborX="-2359" custLinFactNeighborY="-54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28A69D-918B-499D-9EB1-0251530F2920}" type="pres">
      <dgm:prSet presAssocID="{C9D61A81-6FBA-4685-B089-7BD3541106A2}" presName="pillarX" presStyleLbl="node1" presStyleIdx="1" presStyleCnt="3" custScaleY="610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8A73C1-9279-4099-98B9-DEB81E6D1468}" type="pres">
      <dgm:prSet presAssocID="{F5F085AC-AB43-48CA-9B1A-4322C640E478}" presName="pillarX" presStyleLbl="node1" presStyleIdx="2" presStyleCnt="3" custScaleY="610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9C8D18-711D-4480-B02D-4F694B442646}" type="pres">
      <dgm:prSet presAssocID="{8759D13A-56E8-47E1-91E2-933C77A211EA}" presName="base" presStyleLbl="dkBgShp" presStyleIdx="1" presStyleCnt="2"/>
      <dgm:spPr/>
    </dgm:pt>
  </dgm:ptLst>
  <dgm:cxnLst>
    <dgm:cxn modelId="{C963F91E-633A-4C42-941F-BB0D5B52282C}" srcId="{8759D13A-56E8-47E1-91E2-933C77A211EA}" destId="{C9D61A81-6FBA-4685-B089-7BD3541106A2}" srcOrd="1" destOrd="0" parTransId="{08DED069-AA4B-415E-A264-95B2504C7C04}" sibTransId="{76CBDD3E-F8B2-44F6-9A51-E7A56081A142}"/>
    <dgm:cxn modelId="{52558D6A-123A-473F-9D3E-449E2C669EA6}" srcId="{64FD5AEB-2B3D-4532-86BD-63F3B8821BE1}" destId="{CEB7D326-C1FE-4B6E-A463-2B4F812FEC0A}" srcOrd="2" destOrd="0" parTransId="{27A366A0-9F87-48F4-87A0-B5994235B44B}" sibTransId="{85776F14-B33D-4209-A870-11B3D6978A91}"/>
    <dgm:cxn modelId="{815290D6-1037-4FC9-AF3C-05B714E3F83F}" type="presOf" srcId="{64FD5AEB-2B3D-4532-86BD-63F3B8821BE1}" destId="{6B5A8481-1EF7-452A-AD66-5F2E38F6C202}" srcOrd="0" destOrd="0" presId="urn:microsoft.com/office/officeart/2005/8/layout/hList3"/>
    <dgm:cxn modelId="{9BF4353D-AC79-49FB-AC9F-38493BD2C07A}" srcId="{8759D13A-56E8-47E1-91E2-933C77A211EA}" destId="{ECC314AD-E74D-4C57-BD99-2D3EC22F7FAD}" srcOrd="0" destOrd="0" parTransId="{9EA98109-3278-4DFD-A8FD-23A6C963F847}" sibTransId="{7DDE9C91-9F56-46D4-B55F-5DCBFBD043B4}"/>
    <dgm:cxn modelId="{7F103097-6B45-4E88-8186-D30F9E52480B}" type="presOf" srcId="{C9D61A81-6FBA-4685-B089-7BD3541106A2}" destId="{6E28A69D-918B-499D-9EB1-0251530F2920}" srcOrd="0" destOrd="0" presId="urn:microsoft.com/office/officeart/2005/8/layout/hList3"/>
    <dgm:cxn modelId="{4A08E80D-E910-4306-8CFB-D2EE05014487}" type="presOf" srcId="{F5F085AC-AB43-48CA-9B1A-4322C640E478}" destId="{358A73C1-9279-4099-98B9-DEB81E6D1468}" srcOrd="0" destOrd="0" presId="urn:microsoft.com/office/officeart/2005/8/layout/hList3"/>
    <dgm:cxn modelId="{5E3BA080-EFC7-47DF-87B1-07DDE1E17A42}" srcId="{64FD5AEB-2B3D-4532-86BD-63F3B8821BE1}" destId="{E5BD086A-8EAC-4DFA-8CBB-76F4A456EAD0}" srcOrd="1" destOrd="0" parTransId="{429FA559-B92A-48FC-B051-56C3B75E136D}" sibTransId="{F085B823-EF10-489C-95A4-937DC2DE8468}"/>
    <dgm:cxn modelId="{928743B0-3CCF-46AC-BEE7-0D9213209EB6}" type="presOf" srcId="{ECC314AD-E74D-4C57-BD99-2D3EC22F7FAD}" destId="{2F9EC390-0FEE-4D13-9044-90748278193E}" srcOrd="0" destOrd="0" presId="urn:microsoft.com/office/officeart/2005/8/layout/hList3"/>
    <dgm:cxn modelId="{ECAA5B91-CC02-4FD9-8110-ADBDA80E4A61}" srcId="{64FD5AEB-2B3D-4532-86BD-63F3B8821BE1}" destId="{8759D13A-56E8-47E1-91E2-933C77A211EA}" srcOrd="0" destOrd="0" parTransId="{529519FB-34DE-4390-BBFE-E7E37E8A2E66}" sibTransId="{B2731BC6-9809-4D3F-B261-2F6CFC4C44C6}"/>
    <dgm:cxn modelId="{4744D58B-FEE4-49CB-823F-3DD6F69B0A2B}" srcId="{8759D13A-56E8-47E1-91E2-933C77A211EA}" destId="{F5F085AC-AB43-48CA-9B1A-4322C640E478}" srcOrd="2" destOrd="0" parTransId="{6F82FF8D-AA0E-4577-AD07-9C80D3B879B0}" sibTransId="{DDDD7A7C-56A5-4A0F-AB54-DCAE8F74E396}"/>
    <dgm:cxn modelId="{3AF04B32-CBA7-4AF4-AC8B-29C5D97A5DF5}" type="presOf" srcId="{8759D13A-56E8-47E1-91E2-933C77A211EA}" destId="{CEBB1095-DFBC-4BC5-A980-3F869126C924}" srcOrd="0" destOrd="0" presId="urn:microsoft.com/office/officeart/2005/8/layout/hList3"/>
    <dgm:cxn modelId="{7DF9A5D6-5F6A-4B29-8C1E-A3179CB7B16F}" srcId="{64FD5AEB-2B3D-4532-86BD-63F3B8821BE1}" destId="{05F41854-AFBA-458F-902A-28E5D14842D9}" srcOrd="3" destOrd="0" parTransId="{036259EB-1514-4EF4-AD48-18CBEC1E2391}" sibTransId="{60449AD6-DD37-4771-8976-D6184F73B5EB}"/>
    <dgm:cxn modelId="{E27C9684-5056-4897-9349-F4310EA743FC}" type="presParOf" srcId="{6B5A8481-1EF7-452A-AD66-5F2E38F6C202}" destId="{CEBB1095-DFBC-4BC5-A980-3F869126C924}" srcOrd="0" destOrd="0" presId="urn:microsoft.com/office/officeart/2005/8/layout/hList3"/>
    <dgm:cxn modelId="{F1540252-2BA2-4054-A139-7B170A3E563B}" type="presParOf" srcId="{6B5A8481-1EF7-452A-AD66-5F2E38F6C202}" destId="{FBF9DD71-5A9E-4033-ACF9-7A06E47B361A}" srcOrd="1" destOrd="0" presId="urn:microsoft.com/office/officeart/2005/8/layout/hList3"/>
    <dgm:cxn modelId="{BD13859E-CF1D-4CAB-AC1C-088EEE7C11F9}" type="presParOf" srcId="{FBF9DD71-5A9E-4033-ACF9-7A06E47B361A}" destId="{2F9EC390-0FEE-4D13-9044-90748278193E}" srcOrd="0" destOrd="0" presId="urn:microsoft.com/office/officeart/2005/8/layout/hList3"/>
    <dgm:cxn modelId="{917380E3-116E-4EE9-9FB7-DC7E2B23F725}" type="presParOf" srcId="{FBF9DD71-5A9E-4033-ACF9-7A06E47B361A}" destId="{6E28A69D-918B-499D-9EB1-0251530F2920}" srcOrd="1" destOrd="0" presId="urn:microsoft.com/office/officeart/2005/8/layout/hList3"/>
    <dgm:cxn modelId="{A35FBA33-0D78-4B37-86FA-7E0733B4754F}" type="presParOf" srcId="{FBF9DD71-5A9E-4033-ACF9-7A06E47B361A}" destId="{358A73C1-9279-4099-98B9-DEB81E6D1468}" srcOrd="2" destOrd="0" presId="urn:microsoft.com/office/officeart/2005/8/layout/hList3"/>
    <dgm:cxn modelId="{87A276C2-3087-47E8-837B-CF47E3EAA6ED}" type="presParOf" srcId="{6B5A8481-1EF7-452A-AD66-5F2E38F6C202}" destId="{AA9C8D18-711D-4480-B02D-4F694B442646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4FD5AEB-2B3D-4532-86BD-63F3B8821BE1}" type="doc">
      <dgm:prSet loTypeId="urn:microsoft.com/office/officeart/2005/8/layout/hList3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US"/>
        </a:p>
      </dgm:t>
    </dgm:pt>
    <dgm:pt modelId="{8759D13A-56E8-47E1-91E2-933C77A211EA}">
      <dgm:prSet phldrT="[Text]" custT="1"/>
      <dgm:spPr/>
      <dgm:t>
        <a:bodyPr/>
        <a:lstStyle/>
        <a:p>
          <a:r>
            <a:rPr lang="ru-RU" sz="2800" dirty="0" smtClean="0">
              <a:latin typeface="Bookman Old Style" panose="02050604050505020204" pitchFamily="18" charset="0"/>
            </a:rPr>
            <a:t>Специфическая компетенция: Планировать карьеру с учётом индивидуальных возможностей и профессиональных интересов, проявляя позитивное отношение к личному развитию и учёбе как к основному занятию учащихся.</a:t>
          </a:r>
          <a:endParaRPr lang="en-US" sz="2800" dirty="0">
            <a:latin typeface="Bookman Old Style" panose="02050604050505020204" pitchFamily="18" charset="0"/>
          </a:endParaRPr>
        </a:p>
      </dgm:t>
    </dgm:pt>
    <dgm:pt modelId="{529519FB-34DE-4390-BBFE-E7E37E8A2E66}" type="parTrans" cxnId="{ECAA5B91-CC02-4FD9-8110-ADBDA80E4A61}">
      <dgm:prSet/>
      <dgm:spPr/>
      <dgm:t>
        <a:bodyPr/>
        <a:lstStyle/>
        <a:p>
          <a:endParaRPr lang="en-US"/>
        </a:p>
      </dgm:t>
    </dgm:pt>
    <dgm:pt modelId="{B2731BC6-9809-4D3F-B261-2F6CFC4C44C6}" type="sibTrans" cxnId="{ECAA5B91-CC02-4FD9-8110-ADBDA80E4A61}">
      <dgm:prSet/>
      <dgm:spPr/>
      <dgm:t>
        <a:bodyPr/>
        <a:lstStyle/>
        <a:p>
          <a:endParaRPr lang="en-US"/>
        </a:p>
      </dgm:t>
    </dgm:pt>
    <dgm:pt modelId="{ECC314AD-E74D-4C57-BD99-2D3EC22F7FAD}">
      <dgm:prSet phldrT="[Text]"/>
      <dgm:spPr/>
      <dgm:t>
        <a:bodyPr/>
        <a:lstStyle/>
        <a:p>
          <a:r>
            <a:rPr lang="x-none" dirty="0" smtClean="0"/>
            <a:t>Мир профессий</a:t>
          </a:r>
        </a:p>
        <a:p>
          <a:r>
            <a:rPr lang="x-none" dirty="0" smtClean="0"/>
            <a:t>Личный потенциал</a:t>
          </a:r>
          <a:endParaRPr lang="ro-RO" dirty="0" smtClean="0"/>
        </a:p>
      </dgm:t>
    </dgm:pt>
    <dgm:pt modelId="{9EA98109-3278-4DFD-A8FD-23A6C963F847}" type="parTrans" cxnId="{9BF4353D-AC79-49FB-AC9F-38493BD2C07A}">
      <dgm:prSet/>
      <dgm:spPr/>
      <dgm:t>
        <a:bodyPr/>
        <a:lstStyle/>
        <a:p>
          <a:endParaRPr lang="en-US"/>
        </a:p>
      </dgm:t>
    </dgm:pt>
    <dgm:pt modelId="{7DDE9C91-9F56-46D4-B55F-5DCBFBD043B4}" type="sibTrans" cxnId="{9BF4353D-AC79-49FB-AC9F-38493BD2C07A}">
      <dgm:prSet/>
      <dgm:spPr/>
      <dgm:t>
        <a:bodyPr/>
        <a:lstStyle/>
        <a:p>
          <a:endParaRPr lang="en-US"/>
        </a:p>
      </dgm:t>
    </dgm:pt>
    <dgm:pt modelId="{C9D61A81-6FBA-4685-B089-7BD3541106A2}">
      <dgm:prSet phldrT="[Text]"/>
      <dgm:spPr/>
      <dgm:t>
        <a:bodyPr/>
        <a:lstStyle/>
        <a:p>
          <a:r>
            <a:rPr lang="x-none" dirty="0" smtClean="0"/>
            <a:t>Решения карьеры</a:t>
          </a:r>
        </a:p>
        <a:p>
          <a:r>
            <a:rPr lang="x-none" dirty="0" smtClean="0"/>
            <a:t>Планирование карьеры</a:t>
          </a:r>
          <a:endParaRPr lang="ro-RO" dirty="0" smtClean="0"/>
        </a:p>
      </dgm:t>
    </dgm:pt>
    <dgm:pt modelId="{08DED069-AA4B-415E-A264-95B2504C7C04}" type="parTrans" cxnId="{C963F91E-633A-4C42-941F-BB0D5B52282C}">
      <dgm:prSet/>
      <dgm:spPr/>
      <dgm:t>
        <a:bodyPr/>
        <a:lstStyle/>
        <a:p>
          <a:endParaRPr lang="en-US"/>
        </a:p>
      </dgm:t>
    </dgm:pt>
    <dgm:pt modelId="{76CBDD3E-F8B2-44F6-9A51-E7A56081A142}" type="sibTrans" cxnId="{C963F91E-633A-4C42-941F-BB0D5B52282C}">
      <dgm:prSet/>
      <dgm:spPr/>
      <dgm:t>
        <a:bodyPr/>
        <a:lstStyle/>
        <a:p>
          <a:endParaRPr lang="en-US"/>
        </a:p>
      </dgm:t>
    </dgm:pt>
    <dgm:pt modelId="{F5F085AC-AB43-48CA-9B1A-4322C640E478}">
      <dgm:prSet phldrT="[Text]"/>
      <dgm:spPr/>
      <dgm:t>
        <a:bodyPr/>
        <a:lstStyle/>
        <a:p>
          <a:r>
            <a:rPr lang="x-none" dirty="0" smtClean="0"/>
            <a:t>Развитие предпринимательского духа</a:t>
          </a:r>
          <a:endParaRPr lang="en-US" dirty="0"/>
        </a:p>
      </dgm:t>
    </dgm:pt>
    <dgm:pt modelId="{6F82FF8D-AA0E-4577-AD07-9C80D3B879B0}" type="parTrans" cxnId="{4744D58B-FEE4-49CB-823F-3DD6F69B0A2B}">
      <dgm:prSet/>
      <dgm:spPr/>
      <dgm:t>
        <a:bodyPr/>
        <a:lstStyle/>
        <a:p>
          <a:endParaRPr lang="en-US"/>
        </a:p>
      </dgm:t>
    </dgm:pt>
    <dgm:pt modelId="{DDDD7A7C-56A5-4A0F-AB54-DCAE8F74E396}" type="sibTrans" cxnId="{4744D58B-FEE4-49CB-823F-3DD6F69B0A2B}">
      <dgm:prSet/>
      <dgm:spPr/>
      <dgm:t>
        <a:bodyPr/>
        <a:lstStyle/>
        <a:p>
          <a:endParaRPr lang="en-US"/>
        </a:p>
      </dgm:t>
    </dgm:pt>
    <dgm:pt modelId="{6B5A8481-1EF7-452A-AD66-5F2E38F6C202}" type="pres">
      <dgm:prSet presAssocID="{64FD5AEB-2B3D-4532-86BD-63F3B8821BE1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EBB1095-DFBC-4BC5-A980-3F869126C924}" type="pres">
      <dgm:prSet presAssocID="{8759D13A-56E8-47E1-91E2-933C77A211EA}" presName="roof" presStyleLbl="dkBgShp" presStyleIdx="0" presStyleCnt="2" custScaleY="146011" custLinFactNeighborX="-4734" custLinFactNeighborY="17264"/>
      <dgm:spPr/>
      <dgm:t>
        <a:bodyPr/>
        <a:lstStyle/>
        <a:p>
          <a:endParaRPr lang="en-US"/>
        </a:p>
      </dgm:t>
    </dgm:pt>
    <dgm:pt modelId="{FBF9DD71-5A9E-4033-ACF9-7A06E47B361A}" type="pres">
      <dgm:prSet presAssocID="{8759D13A-56E8-47E1-91E2-933C77A211EA}" presName="pillars" presStyleCnt="0"/>
      <dgm:spPr/>
    </dgm:pt>
    <dgm:pt modelId="{2F9EC390-0FEE-4D13-9044-90748278193E}" type="pres">
      <dgm:prSet presAssocID="{8759D13A-56E8-47E1-91E2-933C77A211EA}" presName="pillar1" presStyleLbl="node1" presStyleIdx="0" presStyleCnt="3" custScaleY="610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28A69D-918B-499D-9EB1-0251530F2920}" type="pres">
      <dgm:prSet presAssocID="{C9D61A81-6FBA-4685-B089-7BD3541106A2}" presName="pillarX" presStyleLbl="node1" presStyleIdx="1" presStyleCnt="3" custScaleY="610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8A73C1-9279-4099-98B9-DEB81E6D1468}" type="pres">
      <dgm:prSet presAssocID="{F5F085AC-AB43-48CA-9B1A-4322C640E478}" presName="pillarX" presStyleLbl="node1" presStyleIdx="2" presStyleCnt="3" custScaleY="61093" custLinFactNeighborX="1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9C8D18-711D-4480-B02D-4F694B442646}" type="pres">
      <dgm:prSet presAssocID="{8759D13A-56E8-47E1-91E2-933C77A211EA}" presName="base" presStyleLbl="dkBgShp" presStyleIdx="1" presStyleCnt="2"/>
      <dgm:spPr/>
    </dgm:pt>
  </dgm:ptLst>
  <dgm:cxnLst>
    <dgm:cxn modelId="{F5F325C9-60DD-4504-B6A9-C87045950C0F}" type="presOf" srcId="{C9D61A81-6FBA-4685-B089-7BD3541106A2}" destId="{6E28A69D-918B-499D-9EB1-0251530F2920}" srcOrd="0" destOrd="0" presId="urn:microsoft.com/office/officeart/2005/8/layout/hList3"/>
    <dgm:cxn modelId="{C963F91E-633A-4C42-941F-BB0D5B52282C}" srcId="{8759D13A-56E8-47E1-91E2-933C77A211EA}" destId="{C9D61A81-6FBA-4685-B089-7BD3541106A2}" srcOrd="1" destOrd="0" parTransId="{08DED069-AA4B-415E-A264-95B2504C7C04}" sibTransId="{76CBDD3E-F8B2-44F6-9A51-E7A56081A142}"/>
    <dgm:cxn modelId="{9BF4353D-AC79-49FB-AC9F-38493BD2C07A}" srcId="{8759D13A-56E8-47E1-91E2-933C77A211EA}" destId="{ECC314AD-E74D-4C57-BD99-2D3EC22F7FAD}" srcOrd="0" destOrd="0" parTransId="{9EA98109-3278-4DFD-A8FD-23A6C963F847}" sibTransId="{7DDE9C91-9F56-46D4-B55F-5DCBFBD043B4}"/>
    <dgm:cxn modelId="{CDD168DF-1179-4E70-B1EA-ACF0EA475224}" type="presOf" srcId="{ECC314AD-E74D-4C57-BD99-2D3EC22F7FAD}" destId="{2F9EC390-0FEE-4D13-9044-90748278193E}" srcOrd="0" destOrd="0" presId="urn:microsoft.com/office/officeart/2005/8/layout/hList3"/>
    <dgm:cxn modelId="{CE0E412B-AD56-4FB7-9F3A-0FAD6D5EDD9D}" type="presOf" srcId="{8759D13A-56E8-47E1-91E2-933C77A211EA}" destId="{CEBB1095-DFBC-4BC5-A980-3F869126C924}" srcOrd="0" destOrd="0" presId="urn:microsoft.com/office/officeart/2005/8/layout/hList3"/>
    <dgm:cxn modelId="{06C0413D-375C-4B84-9F07-D496A7C67479}" type="presOf" srcId="{64FD5AEB-2B3D-4532-86BD-63F3B8821BE1}" destId="{6B5A8481-1EF7-452A-AD66-5F2E38F6C202}" srcOrd="0" destOrd="0" presId="urn:microsoft.com/office/officeart/2005/8/layout/hList3"/>
    <dgm:cxn modelId="{ECAA5B91-CC02-4FD9-8110-ADBDA80E4A61}" srcId="{64FD5AEB-2B3D-4532-86BD-63F3B8821BE1}" destId="{8759D13A-56E8-47E1-91E2-933C77A211EA}" srcOrd="0" destOrd="0" parTransId="{529519FB-34DE-4390-BBFE-E7E37E8A2E66}" sibTransId="{B2731BC6-9809-4D3F-B261-2F6CFC4C44C6}"/>
    <dgm:cxn modelId="{4744D58B-FEE4-49CB-823F-3DD6F69B0A2B}" srcId="{8759D13A-56E8-47E1-91E2-933C77A211EA}" destId="{F5F085AC-AB43-48CA-9B1A-4322C640E478}" srcOrd="2" destOrd="0" parTransId="{6F82FF8D-AA0E-4577-AD07-9C80D3B879B0}" sibTransId="{DDDD7A7C-56A5-4A0F-AB54-DCAE8F74E396}"/>
    <dgm:cxn modelId="{73E3E4B0-63EE-4D17-BF4E-CCF05297F2E1}" type="presOf" srcId="{F5F085AC-AB43-48CA-9B1A-4322C640E478}" destId="{358A73C1-9279-4099-98B9-DEB81E6D1468}" srcOrd="0" destOrd="0" presId="urn:microsoft.com/office/officeart/2005/8/layout/hList3"/>
    <dgm:cxn modelId="{3BE3195D-BFBC-4E17-A8EF-7903FA7C9C04}" type="presParOf" srcId="{6B5A8481-1EF7-452A-AD66-5F2E38F6C202}" destId="{CEBB1095-DFBC-4BC5-A980-3F869126C924}" srcOrd="0" destOrd="0" presId="urn:microsoft.com/office/officeart/2005/8/layout/hList3"/>
    <dgm:cxn modelId="{A4F82225-1920-44A2-A76A-699F55839443}" type="presParOf" srcId="{6B5A8481-1EF7-452A-AD66-5F2E38F6C202}" destId="{FBF9DD71-5A9E-4033-ACF9-7A06E47B361A}" srcOrd="1" destOrd="0" presId="urn:microsoft.com/office/officeart/2005/8/layout/hList3"/>
    <dgm:cxn modelId="{2943D97A-C09F-4EC8-80B4-F71D0C729D69}" type="presParOf" srcId="{FBF9DD71-5A9E-4033-ACF9-7A06E47B361A}" destId="{2F9EC390-0FEE-4D13-9044-90748278193E}" srcOrd="0" destOrd="0" presId="urn:microsoft.com/office/officeart/2005/8/layout/hList3"/>
    <dgm:cxn modelId="{2A074B3A-313D-4825-9E26-298F197B8D5C}" type="presParOf" srcId="{FBF9DD71-5A9E-4033-ACF9-7A06E47B361A}" destId="{6E28A69D-918B-499D-9EB1-0251530F2920}" srcOrd="1" destOrd="0" presId="urn:microsoft.com/office/officeart/2005/8/layout/hList3"/>
    <dgm:cxn modelId="{685E00B1-8942-4663-902E-40A76F2E8AB9}" type="presParOf" srcId="{FBF9DD71-5A9E-4033-ACF9-7A06E47B361A}" destId="{358A73C1-9279-4099-98B9-DEB81E6D1468}" srcOrd="2" destOrd="0" presId="urn:microsoft.com/office/officeart/2005/8/layout/hList3"/>
    <dgm:cxn modelId="{EF3186F8-6021-4322-8207-ACB14C117D56}" type="presParOf" srcId="{6B5A8481-1EF7-452A-AD66-5F2E38F6C202}" destId="{AA9C8D18-711D-4480-B02D-4F694B442646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4FD5AEB-2B3D-4532-86BD-63F3B8821BE1}" type="doc">
      <dgm:prSet loTypeId="urn:microsoft.com/office/officeart/2005/8/layout/hList3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US"/>
        </a:p>
      </dgm:t>
    </dgm:pt>
    <dgm:pt modelId="{8759D13A-56E8-47E1-91E2-933C77A211EA}">
      <dgm:prSet phldrT="[Text]"/>
      <dgm:spPr/>
      <dgm:t>
        <a:bodyPr/>
        <a:lstStyle/>
        <a:p>
          <a:r>
            <a:rPr lang="ru-RU" dirty="0" smtClean="0">
              <a:solidFill>
                <a:schemeClr val="bg1"/>
              </a:solidFill>
              <a:latin typeface="Bookman Old Style" panose="02050604050505020204" pitchFamily="18" charset="0"/>
            </a:rPr>
            <a:t>Специфическая компетенция:</a:t>
          </a:r>
        </a:p>
        <a:p>
          <a:r>
            <a:rPr lang="ru-RU" dirty="0" smtClean="0">
              <a:solidFill>
                <a:schemeClr val="bg1"/>
              </a:solidFill>
              <a:latin typeface="Bookman Old Style" panose="02050604050505020204" pitchFamily="18" charset="0"/>
            </a:rPr>
            <a:t>Адаптировать поведение в отношении личной безопасности и безопасности окружающих в повседневной жизни, проявляя внимание и ответственность к себе и к окружающим.</a:t>
          </a:r>
          <a:endParaRPr lang="en-US" dirty="0">
            <a:solidFill>
              <a:schemeClr val="bg1"/>
            </a:solidFill>
            <a:latin typeface="Bookman Old Style" panose="02050604050505020204" pitchFamily="18" charset="0"/>
          </a:endParaRPr>
        </a:p>
      </dgm:t>
    </dgm:pt>
    <dgm:pt modelId="{529519FB-34DE-4390-BBFE-E7E37E8A2E66}" type="parTrans" cxnId="{ECAA5B91-CC02-4FD9-8110-ADBDA80E4A61}">
      <dgm:prSet/>
      <dgm:spPr/>
      <dgm:t>
        <a:bodyPr/>
        <a:lstStyle/>
        <a:p>
          <a:endParaRPr lang="en-US"/>
        </a:p>
      </dgm:t>
    </dgm:pt>
    <dgm:pt modelId="{B2731BC6-9809-4D3F-B261-2F6CFC4C44C6}" type="sibTrans" cxnId="{ECAA5B91-CC02-4FD9-8110-ADBDA80E4A61}">
      <dgm:prSet/>
      <dgm:spPr/>
      <dgm:t>
        <a:bodyPr/>
        <a:lstStyle/>
        <a:p>
          <a:endParaRPr lang="en-US"/>
        </a:p>
      </dgm:t>
    </dgm:pt>
    <dgm:pt modelId="{ECC314AD-E74D-4C57-BD99-2D3EC22F7FAD}">
      <dgm:prSet phldrT="[Text]"/>
      <dgm:spPr/>
      <dgm:t>
        <a:bodyPr/>
        <a:lstStyle/>
        <a:p>
          <a:r>
            <a:rPr lang="x-none" dirty="0" smtClean="0">
              <a:solidFill>
                <a:srgbClr val="000000"/>
              </a:solidFill>
              <a:latin typeface="Bookman Old Style" panose="02050604050505020204" pitchFamily="18" charset="0"/>
              <a:ea typeface="Times New Roman" panose="02020603050405020304" pitchFamily="18" charset="0"/>
            </a:rPr>
            <a:t>Обеспечение личной безопасности</a:t>
          </a:r>
          <a:r>
            <a:rPr lang="ro-RO" dirty="0" smtClean="0">
              <a:solidFill>
                <a:srgbClr val="000000"/>
              </a:solidFill>
              <a:latin typeface="Bookman Old Style" panose="02050604050505020204" pitchFamily="18" charset="0"/>
              <a:ea typeface="Times New Roman" panose="02020603050405020304" pitchFamily="18" charset="0"/>
            </a:rPr>
            <a:t>  </a:t>
          </a:r>
          <a:endParaRPr lang="en-US" dirty="0"/>
        </a:p>
      </dgm:t>
    </dgm:pt>
    <dgm:pt modelId="{9EA98109-3278-4DFD-A8FD-23A6C963F847}" type="parTrans" cxnId="{9BF4353D-AC79-49FB-AC9F-38493BD2C07A}">
      <dgm:prSet/>
      <dgm:spPr/>
      <dgm:t>
        <a:bodyPr/>
        <a:lstStyle/>
        <a:p>
          <a:endParaRPr lang="en-US"/>
        </a:p>
      </dgm:t>
    </dgm:pt>
    <dgm:pt modelId="{7DDE9C91-9F56-46D4-B55F-5DCBFBD043B4}" type="sibTrans" cxnId="{9BF4353D-AC79-49FB-AC9F-38493BD2C07A}">
      <dgm:prSet/>
      <dgm:spPr/>
      <dgm:t>
        <a:bodyPr/>
        <a:lstStyle/>
        <a:p>
          <a:endParaRPr lang="en-US"/>
        </a:p>
      </dgm:t>
    </dgm:pt>
    <dgm:pt modelId="{C9D61A81-6FBA-4685-B089-7BD3541106A2}">
      <dgm:prSet phldrT="[Text]"/>
      <dgm:spPr/>
      <dgm:t>
        <a:bodyPr/>
        <a:lstStyle/>
        <a:p>
          <a:r>
            <a:rPr lang="x-none" dirty="0" smtClean="0">
              <a:solidFill>
                <a:srgbClr val="000000"/>
              </a:solidFill>
              <a:latin typeface="Bookman Old Style" panose="02050604050505020204" pitchFamily="18" charset="0"/>
              <a:ea typeface="Times New Roman" panose="02020603050405020304" pitchFamily="18" charset="0"/>
            </a:rPr>
            <a:t>Обеспечение безопасности других</a:t>
          </a:r>
          <a:r>
            <a:rPr lang="ro-RO" dirty="0" smtClean="0">
              <a:solidFill>
                <a:srgbClr val="000000"/>
              </a:solidFill>
              <a:latin typeface="Bookman Old Style" panose="02050604050505020204" pitchFamily="18" charset="0"/>
              <a:ea typeface="Times New Roman" panose="02020603050405020304" pitchFamily="18" charset="0"/>
            </a:rPr>
            <a:t> </a:t>
          </a:r>
          <a:endParaRPr lang="en-US" dirty="0"/>
        </a:p>
      </dgm:t>
    </dgm:pt>
    <dgm:pt modelId="{08DED069-AA4B-415E-A264-95B2504C7C04}" type="parTrans" cxnId="{C963F91E-633A-4C42-941F-BB0D5B52282C}">
      <dgm:prSet/>
      <dgm:spPr/>
      <dgm:t>
        <a:bodyPr/>
        <a:lstStyle/>
        <a:p>
          <a:endParaRPr lang="en-US"/>
        </a:p>
      </dgm:t>
    </dgm:pt>
    <dgm:pt modelId="{76CBDD3E-F8B2-44F6-9A51-E7A56081A142}" type="sibTrans" cxnId="{C963F91E-633A-4C42-941F-BB0D5B52282C}">
      <dgm:prSet/>
      <dgm:spPr/>
      <dgm:t>
        <a:bodyPr/>
        <a:lstStyle/>
        <a:p>
          <a:endParaRPr lang="en-US"/>
        </a:p>
      </dgm:t>
    </dgm:pt>
    <dgm:pt modelId="{F5F085AC-AB43-48CA-9B1A-4322C640E478}">
      <dgm:prSet phldrT="[Text]"/>
      <dgm:spPr/>
      <dgm:t>
        <a:bodyPr/>
        <a:lstStyle/>
        <a:p>
          <a:r>
            <a:rPr lang="x-none" dirty="0" smtClean="0"/>
            <a:t>Опасности дома, в школе, в обществе</a:t>
          </a:r>
          <a:r>
            <a:rPr lang="ro-RO" dirty="0" smtClean="0"/>
            <a:t>       </a:t>
          </a:r>
          <a:endParaRPr lang="en-US" dirty="0"/>
        </a:p>
      </dgm:t>
    </dgm:pt>
    <dgm:pt modelId="{6F82FF8D-AA0E-4577-AD07-9C80D3B879B0}" type="parTrans" cxnId="{4744D58B-FEE4-49CB-823F-3DD6F69B0A2B}">
      <dgm:prSet/>
      <dgm:spPr/>
      <dgm:t>
        <a:bodyPr/>
        <a:lstStyle/>
        <a:p>
          <a:endParaRPr lang="en-US"/>
        </a:p>
      </dgm:t>
    </dgm:pt>
    <dgm:pt modelId="{DDDD7A7C-56A5-4A0F-AB54-DCAE8F74E396}" type="sibTrans" cxnId="{4744D58B-FEE4-49CB-823F-3DD6F69B0A2B}">
      <dgm:prSet/>
      <dgm:spPr/>
      <dgm:t>
        <a:bodyPr/>
        <a:lstStyle/>
        <a:p>
          <a:endParaRPr lang="en-US"/>
        </a:p>
      </dgm:t>
    </dgm:pt>
    <dgm:pt modelId="{6B5A8481-1EF7-452A-AD66-5F2E38F6C202}" type="pres">
      <dgm:prSet presAssocID="{64FD5AEB-2B3D-4532-86BD-63F3B8821BE1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EBB1095-DFBC-4BC5-A980-3F869126C924}" type="pres">
      <dgm:prSet presAssocID="{8759D13A-56E8-47E1-91E2-933C77A211EA}" presName="roof" presStyleLbl="dkBgShp" presStyleIdx="0" presStyleCnt="2" custScaleY="142239"/>
      <dgm:spPr/>
      <dgm:t>
        <a:bodyPr/>
        <a:lstStyle/>
        <a:p>
          <a:endParaRPr lang="en-US"/>
        </a:p>
      </dgm:t>
    </dgm:pt>
    <dgm:pt modelId="{FBF9DD71-5A9E-4033-ACF9-7A06E47B361A}" type="pres">
      <dgm:prSet presAssocID="{8759D13A-56E8-47E1-91E2-933C77A211EA}" presName="pillars" presStyleCnt="0"/>
      <dgm:spPr/>
    </dgm:pt>
    <dgm:pt modelId="{2F9EC390-0FEE-4D13-9044-90748278193E}" type="pres">
      <dgm:prSet presAssocID="{8759D13A-56E8-47E1-91E2-933C77A211EA}" presName="pillar1" presStyleLbl="node1" presStyleIdx="0" presStyleCnt="3" custScaleY="610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28A69D-918B-499D-9EB1-0251530F2920}" type="pres">
      <dgm:prSet presAssocID="{C9D61A81-6FBA-4685-B089-7BD3541106A2}" presName="pillarX" presStyleLbl="node1" presStyleIdx="1" presStyleCnt="3" custScaleY="610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8A73C1-9279-4099-98B9-DEB81E6D1468}" type="pres">
      <dgm:prSet presAssocID="{F5F085AC-AB43-48CA-9B1A-4322C640E478}" presName="pillarX" presStyleLbl="node1" presStyleIdx="2" presStyleCnt="3" custScaleY="610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9C8D18-711D-4480-B02D-4F694B442646}" type="pres">
      <dgm:prSet presAssocID="{8759D13A-56E8-47E1-91E2-933C77A211EA}" presName="base" presStyleLbl="dkBgShp" presStyleIdx="1" presStyleCnt="2"/>
      <dgm:spPr/>
    </dgm:pt>
  </dgm:ptLst>
  <dgm:cxnLst>
    <dgm:cxn modelId="{F5F325C9-60DD-4504-B6A9-C87045950C0F}" type="presOf" srcId="{C9D61A81-6FBA-4685-B089-7BD3541106A2}" destId="{6E28A69D-918B-499D-9EB1-0251530F2920}" srcOrd="0" destOrd="0" presId="urn:microsoft.com/office/officeart/2005/8/layout/hList3"/>
    <dgm:cxn modelId="{C963F91E-633A-4C42-941F-BB0D5B52282C}" srcId="{8759D13A-56E8-47E1-91E2-933C77A211EA}" destId="{C9D61A81-6FBA-4685-B089-7BD3541106A2}" srcOrd="1" destOrd="0" parTransId="{08DED069-AA4B-415E-A264-95B2504C7C04}" sibTransId="{76CBDD3E-F8B2-44F6-9A51-E7A56081A142}"/>
    <dgm:cxn modelId="{9BF4353D-AC79-49FB-AC9F-38493BD2C07A}" srcId="{8759D13A-56E8-47E1-91E2-933C77A211EA}" destId="{ECC314AD-E74D-4C57-BD99-2D3EC22F7FAD}" srcOrd="0" destOrd="0" parTransId="{9EA98109-3278-4DFD-A8FD-23A6C963F847}" sibTransId="{7DDE9C91-9F56-46D4-B55F-5DCBFBD043B4}"/>
    <dgm:cxn modelId="{CDD168DF-1179-4E70-B1EA-ACF0EA475224}" type="presOf" srcId="{ECC314AD-E74D-4C57-BD99-2D3EC22F7FAD}" destId="{2F9EC390-0FEE-4D13-9044-90748278193E}" srcOrd="0" destOrd="0" presId="urn:microsoft.com/office/officeart/2005/8/layout/hList3"/>
    <dgm:cxn modelId="{CE0E412B-AD56-4FB7-9F3A-0FAD6D5EDD9D}" type="presOf" srcId="{8759D13A-56E8-47E1-91E2-933C77A211EA}" destId="{CEBB1095-DFBC-4BC5-A980-3F869126C924}" srcOrd="0" destOrd="0" presId="urn:microsoft.com/office/officeart/2005/8/layout/hList3"/>
    <dgm:cxn modelId="{06C0413D-375C-4B84-9F07-D496A7C67479}" type="presOf" srcId="{64FD5AEB-2B3D-4532-86BD-63F3B8821BE1}" destId="{6B5A8481-1EF7-452A-AD66-5F2E38F6C202}" srcOrd="0" destOrd="0" presId="urn:microsoft.com/office/officeart/2005/8/layout/hList3"/>
    <dgm:cxn modelId="{ECAA5B91-CC02-4FD9-8110-ADBDA80E4A61}" srcId="{64FD5AEB-2B3D-4532-86BD-63F3B8821BE1}" destId="{8759D13A-56E8-47E1-91E2-933C77A211EA}" srcOrd="0" destOrd="0" parTransId="{529519FB-34DE-4390-BBFE-E7E37E8A2E66}" sibTransId="{B2731BC6-9809-4D3F-B261-2F6CFC4C44C6}"/>
    <dgm:cxn modelId="{4744D58B-FEE4-49CB-823F-3DD6F69B0A2B}" srcId="{8759D13A-56E8-47E1-91E2-933C77A211EA}" destId="{F5F085AC-AB43-48CA-9B1A-4322C640E478}" srcOrd="2" destOrd="0" parTransId="{6F82FF8D-AA0E-4577-AD07-9C80D3B879B0}" sibTransId="{DDDD7A7C-56A5-4A0F-AB54-DCAE8F74E396}"/>
    <dgm:cxn modelId="{73E3E4B0-63EE-4D17-BF4E-CCF05297F2E1}" type="presOf" srcId="{F5F085AC-AB43-48CA-9B1A-4322C640E478}" destId="{358A73C1-9279-4099-98B9-DEB81E6D1468}" srcOrd="0" destOrd="0" presId="urn:microsoft.com/office/officeart/2005/8/layout/hList3"/>
    <dgm:cxn modelId="{3BE3195D-BFBC-4E17-A8EF-7903FA7C9C04}" type="presParOf" srcId="{6B5A8481-1EF7-452A-AD66-5F2E38F6C202}" destId="{CEBB1095-DFBC-4BC5-A980-3F869126C924}" srcOrd="0" destOrd="0" presId="urn:microsoft.com/office/officeart/2005/8/layout/hList3"/>
    <dgm:cxn modelId="{A4F82225-1920-44A2-A76A-699F55839443}" type="presParOf" srcId="{6B5A8481-1EF7-452A-AD66-5F2E38F6C202}" destId="{FBF9DD71-5A9E-4033-ACF9-7A06E47B361A}" srcOrd="1" destOrd="0" presId="urn:microsoft.com/office/officeart/2005/8/layout/hList3"/>
    <dgm:cxn modelId="{2943D97A-C09F-4EC8-80B4-F71D0C729D69}" type="presParOf" srcId="{FBF9DD71-5A9E-4033-ACF9-7A06E47B361A}" destId="{2F9EC390-0FEE-4D13-9044-90748278193E}" srcOrd="0" destOrd="0" presId="urn:microsoft.com/office/officeart/2005/8/layout/hList3"/>
    <dgm:cxn modelId="{2A074B3A-313D-4825-9E26-298F197B8D5C}" type="presParOf" srcId="{FBF9DD71-5A9E-4033-ACF9-7A06E47B361A}" destId="{6E28A69D-918B-499D-9EB1-0251530F2920}" srcOrd="1" destOrd="0" presId="urn:microsoft.com/office/officeart/2005/8/layout/hList3"/>
    <dgm:cxn modelId="{685E00B1-8942-4663-902E-40A76F2E8AB9}" type="presParOf" srcId="{FBF9DD71-5A9E-4033-ACF9-7A06E47B361A}" destId="{358A73C1-9279-4099-98B9-DEB81E6D1468}" srcOrd="2" destOrd="0" presId="urn:microsoft.com/office/officeart/2005/8/layout/hList3"/>
    <dgm:cxn modelId="{EF3186F8-6021-4322-8207-ACB14C117D56}" type="presParOf" srcId="{6B5A8481-1EF7-452A-AD66-5F2E38F6C202}" destId="{AA9C8D18-711D-4480-B02D-4F694B442646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34B74D2-5A74-4CE8-A489-686C2893C527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6000377-B33E-45C5-9360-0A963ACF29F1}">
      <dgm:prSet phldrT="[Text]" custT="1"/>
      <dgm:spPr/>
      <dgm:t>
        <a:bodyPr/>
        <a:lstStyle/>
        <a:p>
          <a:r>
            <a:rPr lang="x-none" sz="2000" b="1" smtClean="0">
              <a:latin typeface="Bookman Old Style" panose="02050604050505020204" pitchFamily="18" charset="0"/>
            </a:rPr>
            <a:t>Проект личного развития</a:t>
          </a:r>
          <a:endParaRPr lang="en-US" sz="2000" b="1" dirty="0">
            <a:latin typeface="Bookman Old Style" panose="02050604050505020204" pitchFamily="18" charset="0"/>
          </a:endParaRPr>
        </a:p>
      </dgm:t>
    </dgm:pt>
    <dgm:pt modelId="{464B8810-E9EA-4E29-A487-C45E1DF0345E}" type="parTrans" cxnId="{A0A00BE5-D2F8-48A8-AE9E-B2586529D3B4}">
      <dgm:prSet/>
      <dgm:spPr/>
      <dgm:t>
        <a:bodyPr/>
        <a:lstStyle/>
        <a:p>
          <a:endParaRPr lang="en-US"/>
        </a:p>
      </dgm:t>
    </dgm:pt>
    <dgm:pt modelId="{E5171651-4F15-454E-93D9-C776E3544187}" type="sibTrans" cxnId="{A0A00BE5-D2F8-48A8-AE9E-B2586529D3B4}">
      <dgm:prSet/>
      <dgm:spPr/>
      <dgm:t>
        <a:bodyPr/>
        <a:lstStyle/>
        <a:p>
          <a:endParaRPr lang="en-US"/>
        </a:p>
      </dgm:t>
    </dgm:pt>
    <dgm:pt modelId="{0F4119A6-E050-435F-82BE-2F82D62FEE5F}">
      <dgm:prSet phldrT="[Text]" custT="1"/>
      <dgm:spPr/>
      <dgm:t>
        <a:bodyPr/>
        <a:lstStyle/>
        <a:p>
          <a:r>
            <a:rPr lang="x-none" sz="2000" b="1" dirty="0" smtClean="0">
              <a:latin typeface="Bookman Old Style" panose="02050604050505020204" pitchFamily="18" charset="0"/>
            </a:rPr>
            <a:t>Продукты </a:t>
          </a:r>
          <a:r>
            <a:rPr lang="x-none" sz="2000" b="1" smtClean="0">
              <a:latin typeface="Bookman Old Style" panose="02050604050505020204" pitchFamily="18" charset="0"/>
            </a:rPr>
            <a:t>обучения </a:t>
          </a:r>
          <a:r>
            <a:rPr lang="ru-RU" sz="2000" b="1" dirty="0" smtClean="0">
              <a:latin typeface="Bookman Old Style" panose="02050604050505020204" pitchFamily="18" charset="0"/>
            </a:rPr>
            <a:t>в конце </a:t>
          </a:r>
          <a:r>
            <a:rPr lang="x-none" sz="2000" b="1" smtClean="0">
              <a:latin typeface="Bookman Old Style" panose="02050604050505020204" pitchFamily="18" charset="0"/>
            </a:rPr>
            <a:t>каждого </a:t>
          </a:r>
          <a:r>
            <a:rPr lang="x-none" sz="2000" b="1" dirty="0" smtClean="0">
              <a:latin typeface="Bookman Old Style" panose="02050604050505020204" pitchFamily="18" charset="0"/>
            </a:rPr>
            <a:t>модуля</a:t>
          </a:r>
          <a:endParaRPr lang="en-US" sz="2000" b="1" dirty="0">
            <a:latin typeface="Bookman Old Style" panose="02050604050505020204" pitchFamily="18" charset="0"/>
          </a:endParaRPr>
        </a:p>
      </dgm:t>
    </dgm:pt>
    <dgm:pt modelId="{0D9775BD-19AC-4056-81AB-374D0D6F15F8}" type="parTrans" cxnId="{FFE2F599-7806-4FF3-BB4A-E0A803091A3F}">
      <dgm:prSet/>
      <dgm:spPr/>
      <dgm:t>
        <a:bodyPr/>
        <a:lstStyle/>
        <a:p>
          <a:endParaRPr lang="en-US"/>
        </a:p>
      </dgm:t>
    </dgm:pt>
    <dgm:pt modelId="{48E6B2AE-9D3E-43C1-B4C8-1A54760E1ED7}" type="sibTrans" cxnId="{FFE2F599-7806-4FF3-BB4A-E0A803091A3F}">
      <dgm:prSet/>
      <dgm:spPr/>
      <dgm:t>
        <a:bodyPr/>
        <a:lstStyle/>
        <a:p>
          <a:endParaRPr lang="en-US"/>
        </a:p>
      </dgm:t>
    </dgm:pt>
    <dgm:pt modelId="{D5A20FE5-FC0A-4746-BC2C-03B7025E10D1}">
      <dgm:prSet phldrT="[Text]" custT="1"/>
      <dgm:spPr/>
      <dgm:t>
        <a:bodyPr/>
        <a:lstStyle/>
        <a:p>
          <a:r>
            <a:rPr lang="x-none" sz="2000" b="1" dirty="0" smtClean="0">
              <a:latin typeface="Bookman Old Style" panose="02050604050505020204" pitchFamily="18" charset="0"/>
            </a:rPr>
            <a:t>Оценивание и </a:t>
          </a:r>
          <a:r>
            <a:rPr lang="x-none" sz="2000" b="1" dirty="0" err="1" smtClean="0">
              <a:latin typeface="Bookman Old Style" panose="02050604050505020204" pitchFamily="18" charset="0"/>
            </a:rPr>
            <a:t>самооценивание</a:t>
          </a:r>
          <a:r>
            <a:rPr lang="x-none" sz="2000" b="1" dirty="0" smtClean="0">
              <a:latin typeface="Bookman Old Style" panose="02050604050505020204" pitchFamily="18" charset="0"/>
            </a:rPr>
            <a:t> на основе дескрипторов</a:t>
          </a:r>
          <a:endParaRPr lang="en-US" sz="2000" b="1" dirty="0">
            <a:latin typeface="Bookman Old Style" panose="02050604050505020204" pitchFamily="18" charset="0"/>
          </a:endParaRPr>
        </a:p>
      </dgm:t>
    </dgm:pt>
    <dgm:pt modelId="{E58DDB92-AE19-46D7-95F1-4B72E7B000E0}" type="parTrans" cxnId="{5D430766-8E80-4795-98B8-0289C596E6C2}">
      <dgm:prSet/>
      <dgm:spPr/>
      <dgm:t>
        <a:bodyPr/>
        <a:lstStyle/>
        <a:p>
          <a:endParaRPr lang="en-US"/>
        </a:p>
      </dgm:t>
    </dgm:pt>
    <dgm:pt modelId="{2DF16D9D-FBA8-42A1-847A-6E31FD97F879}" type="sibTrans" cxnId="{5D430766-8E80-4795-98B8-0289C596E6C2}">
      <dgm:prSet/>
      <dgm:spPr/>
      <dgm:t>
        <a:bodyPr/>
        <a:lstStyle/>
        <a:p>
          <a:endParaRPr lang="en-US"/>
        </a:p>
      </dgm:t>
    </dgm:pt>
    <dgm:pt modelId="{8B4B5E80-56E3-4AB9-BF63-2E88F4539257}">
      <dgm:prSet/>
      <dgm:spPr/>
      <dgm:t>
        <a:bodyPr/>
        <a:lstStyle/>
        <a:p>
          <a:endParaRPr lang="en-US"/>
        </a:p>
      </dgm:t>
    </dgm:pt>
    <dgm:pt modelId="{B948AC98-6FF4-4B96-BF8F-69E9601E8C7B}" type="parTrans" cxnId="{96A1D9E0-2C7C-4C29-B69C-747E5B742DAB}">
      <dgm:prSet/>
      <dgm:spPr/>
      <dgm:t>
        <a:bodyPr/>
        <a:lstStyle/>
        <a:p>
          <a:endParaRPr lang="en-US"/>
        </a:p>
      </dgm:t>
    </dgm:pt>
    <dgm:pt modelId="{2290D119-E66A-45A4-8C75-0C73DBAA40EA}" type="sibTrans" cxnId="{96A1D9E0-2C7C-4C29-B69C-747E5B742DAB}">
      <dgm:prSet/>
      <dgm:spPr/>
      <dgm:t>
        <a:bodyPr/>
        <a:lstStyle/>
        <a:p>
          <a:endParaRPr lang="en-US"/>
        </a:p>
      </dgm:t>
    </dgm:pt>
    <dgm:pt modelId="{F2A25875-5B5C-4F0D-ACE2-EE98B03EC752}" type="pres">
      <dgm:prSet presAssocID="{234B74D2-5A74-4CE8-A489-686C2893C527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D9A6D638-23E5-4923-B395-2466718D33F1}" type="pres">
      <dgm:prSet presAssocID="{234B74D2-5A74-4CE8-A489-686C2893C527}" presName="pyramid" presStyleLbl="node1" presStyleIdx="0" presStyleCnt="1" custScaleX="207963" custLinFactNeighborX="8889" custLinFactNeighborY="798"/>
      <dgm:spPr/>
    </dgm:pt>
    <dgm:pt modelId="{258AEF7C-6A15-47D8-AEBD-01A6964450B1}" type="pres">
      <dgm:prSet presAssocID="{234B74D2-5A74-4CE8-A489-686C2893C527}" presName="theList" presStyleCnt="0"/>
      <dgm:spPr/>
    </dgm:pt>
    <dgm:pt modelId="{02B6362C-DB68-4A22-B830-04DBE5389B6C}" type="pres">
      <dgm:prSet presAssocID="{26000377-B33E-45C5-9360-0A963ACF29F1}" presName="aNode" presStyleLbl="fgAcc1" presStyleIdx="0" presStyleCnt="4" custScaleX="221368" custScaleY="350599" custLinFactY="-41689" custLinFactNeighborX="-31125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15BE9B-A887-4619-AD18-2F8438B82169}" type="pres">
      <dgm:prSet presAssocID="{26000377-B33E-45C5-9360-0A963ACF29F1}" presName="aSpace" presStyleCnt="0"/>
      <dgm:spPr/>
    </dgm:pt>
    <dgm:pt modelId="{962BCF8F-F3A2-415A-AC68-F70F95F45BF4}" type="pres">
      <dgm:prSet presAssocID="{0F4119A6-E050-435F-82BE-2F82D62FEE5F}" presName="aNode" presStyleLbl="fgAcc1" presStyleIdx="1" presStyleCnt="4" custScaleX="262384" custScaleY="296467" custLinFactY="-43509" custLinFactNeighborX="-43021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57DBC0-7A25-44DA-8DD3-347A48A99B25}" type="pres">
      <dgm:prSet presAssocID="{0F4119A6-E050-435F-82BE-2F82D62FEE5F}" presName="aSpace" presStyleCnt="0"/>
      <dgm:spPr/>
    </dgm:pt>
    <dgm:pt modelId="{393C77BB-F5ED-4D08-A953-FBC182C82660}" type="pres">
      <dgm:prSet presAssocID="{D5A20FE5-FC0A-4746-BC2C-03B7025E10D1}" presName="aNode" presStyleLbl="fgAcc1" presStyleIdx="2" presStyleCnt="4" custScaleX="281765" custScaleY="130593" custLinFactY="-39677" custLinFactNeighborX="-32764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6ADAE5-5734-49F1-8D92-0213E700B9BD}" type="pres">
      <dgm:prSet presAssocID="{D5A20FE5-FC0A-4746-BC2C-03B7025E10D1}" presName="aSpace" presStyleCnt="0"/>
      <dgm:spPr/>
    </dgm:pt>
    <dgm:pt modelId="{54D94650-C264-4625-AFF6-81ED4EA78F36}" type="pres">
      <dgm:prSet presAssocID="{8B4B5E80-56E3-4AB9-BF63-2E88F4539257}" presName="aNode" presStyleLbl="fgAcc1" presStyleIdx="3" presStyleCnt="4" custScaleX="305698" custScaleY="425802" custLinFactY="-57353" custLinFactNeighborX="-34473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477D66-3415-416A-A7AB-2B90FDB3F01C}" type="pres">
      <dgm:prSet presAssocID="{8B4B5E80-56E3-4AB9-BF63-2E88F4539257}" presName="aSpace" presStyleCnt="0"/>
      <dgm:spPr/>
    </dgm:pt>
  </dgm:ptLst>
  <dgm:cxnLst>
    <dgm:cxn modelId="{96A1D9E0-2C7C-4C29-B69C-747E5B742DAB}" srcId="{234B74D2-5A74-4CE8-A489-686C2893C527}" destId="{8B4B5E80-56E3-4AB9-BF63-2E88F4539257}" srcOrd="3" destOrd="0" parTransId="{B948AC98-6FF4-4B96-BF8F-69E9601E8C7B}" sibTransId="{2290D119-E66A-45A4-8C75-0C73DBAA40EA}"/>
    <dgm:cxn modelId="{AE8F16E3-7109-4D45-931A-65DFA096038C}" type="presOf" srcId="{8B4B5E80-56E3-4AB9-BF63-2E88F4539257}" destId="{54D94650-C264-4625-AFF6-81ED4EA78F36}" srcOrd="0" destOrd="0" presId="urn:microsoft.com/office/officeart/2005/8/layout/pyramid2"/>
    <dgm:cxn modelId="{4B65FF74-5490-4BF6-9DDA-895115DE317D}" type="presOf" srcId="{234B74D2-5A74-4CE8-A489-686C2893C527}" destId="{F2A25875-5B5C-4F0D-ACE2-EE98B03EC752}" srcOrd="0" destOrd="0" presId="urn:microsoft.com/office/officeart/2005/8/layout/pyramid2"/>
    <dgm:cxn modelId="{C3BAC163-C047-4ADF-AB0A-43B6C05ACB0B}" type="presOf" srcId="{D5A20FE5-FC0A-4746-BC2C-03B7025E10D1}" destId="{393C77BB-F5ED-4D08-A953-FBC182C82660}" srcOrd="0" destOrd="0" presId="urn:microsoft.com/office/officeart/2005/8/layout/pyramid2"/>
    <dgm:cxn modelId="{FFE2F599-7806-4FF3-BB4A-E0A803091A3F}" srcId="{234B74D2-5A74-4CE8-A489-686C2893C527}" destId="{0F4119A6-E050-435F-82BE-2F82D62FEE5F}" srcOrd="1" destOrd="0" parTransId="{0D9775BD-19AC-4056-81AB-374D0D6F15F8}" sibTransId="{48E6B2AE-9D3E-43C1-B4C8-1A54760E1ED7}"/>
    <dgm:cxn modelId="{DAF22DD3-7F5F-40B2-86CA-7CA58DC61B85}" type="presOf" srcId="{26000377-B33E-45C5-9360-0A963ACF29F1}" destId="{02B6362C-DB68-4A22-B830-04DBE5389B6C}" srcOrd="0" destOrd="0" presId="urn:microsoft.com/office/officeart/2005/8/layout/pyramid2"/>
    <dgm:cxn modelId="{A0A00BE5-D2F8-48A8-AE9E-B2586529D3B4}" srcId="{234B74D2-5A74-4CE8-A489-686C2893C527}" destId="{26000377-B33E-45C5-9360-0A963ACF29F1}" srcOrd="0" destOrd="0" parTransId="{464B8810-E9EA-4E29-A487-C45E1DF0345E}" sibTransId="{E5171651-4F15-454E-93D9-C776E3544187}"/>
    <dgm:cxn modelId="{5D430766-8E80-4795-98B8-0289C596E6C2}" srcId="{234B74D2-5A74-4CE8-A489-686C2893C527}" destId="{D5A20FE5-FC0A-4746-BC2C-03B7025E10D1}" srcOrd="2" destOrd="0" parTransId="{E58DDB92-AE19-46D7-95F1-4B72E7B000E0}" sibTransId="{2DF16D9D-FBA8-42A1-847A-6E31FD97F879}"/>
    <dgm:cxn modelId="{84F7C3C7-E80E-4D2A-ABD6-59C62769D37A}" type="presOf" srcId="{0F4119A6-E050-435F-82BE-2F82D62FEE5F}" destId="{962BCF8F-F3A2-415A-AC68-F70F95F45BF4}" srcOrd="0" destOrd="0" presId="urn:microsoft.com/office/officeart/2005/8/layout/pyramid2"/>
    <dgm:cxn modelId="{1DA9D78B-4027-417A-B711-B294DCF2B03D}" type="presParOf" srcId="{F2A25875-5B5C-4F0D-ACE2-EE98B03EC752}" destId="{D9A6D638-23E5-4923-B395-2466718D33F1}" srcOrd="0" destOrd="0" presId="urn:microsoft.com/office/officeart/2005/8/layout/pyramid2"/>
    <dgm:cxn modelId="{8F8543CF-AA45-4CB7-9395-4A97B10A2024}" type="presParOf" srcId="{F2A25875-5B5C-4F0D-ACE2-EE98B03EC752}" destId="{258AEF7C-6A15-47D8-AEBD-01A6964450B1}" srcOrd="1" destOrd="0" presId="urn:microsoft.com/office/officeart/2005/8/layout/pyramid2"/>
    <dgm:cxn modelId="{0894786B-814D-4B5C-AE5B-38755486EC06}" type="presParOf" srcId="{258AEF7C-6A15-47D8-AEBD-01A6964450B1}" destId="{02B6362C-DB68-4A22-B830-04DBE5389B6C}" srcOrd="0" destOrd="0" presId="urn:microsoft.com/office/officeart/2005/8/layout/pyramid2"/>
    <dgm:cxn modelId="{5D8FE2ED-E9B3-4207-A4D4-BB2819989EF1}" type="presParOf" srcId="{258AEF7C-6A15-47D8-AEBD-01A6964450B1}" destId="{6B15BE9B-A887-4619-AD18-2F8438B82169}" srcOrd="1" destOrd="0" presId="urn:microsoft.com/office/officeart/2005/8/layout/pyramid2"/>
    <dgm:cxn modelId="{EB4C6F34-4573-4DD0-AD6A-69C1E466F9DD}" type="presParOf" srcId="{258AEF7C-6A15-47D8-AEBD-01A6964450B1}" destId="{962BCF8F-F3A2-415A-AC68-F70F95F45BF4}" srcOrd="2" destOrd="0" presId="urn:microsoft.com/office/officeart/2005/8/layout/pyramid2"/>
    <dgm:cxn modelId="{6786CF7B-E4A4-4B08-B431-FC883CB65DC7}" type="presParOf" srcId="{258AEF7C-6A15-47D8-AEBD-01A6964450B1}" destId="{9D57DBC0-7A25-44DA-8DD3-347A48A99B25}" srcOrd="3" destOrd="0" presId="urn:microsoft.com/office/officeart/2005/8/layout/pyramid2"/>
    <dgm:cxn modelId="{4D3B6C48-F22D-4820-96F7-EF6518109F8E}" type="presParOf" srcId="{258AEF7C-6A15-47D8-AEBD-01A6964450B1}" destId="{393C77BB-F5ED-4D08-A953-FBC182C82660}" srcOrd="4" destOrd="0" presId="urn:microsoft.com/office/officeart/2005/8/layout/pyramid2"/>
    <dgm:cxn modelId="{9B50AD21-2F74-4A06-9D3F-0B610A19F1FE}" type="presParOf" srcId="{258AEF7C-6A15-47D8-AEBD-01A6964450B1}" destId="{5D6ADAE5-5734-49F1-8D92-0213E700B9BD}" srcOrd="5" destOrd="0" presId="urn:microsoft.com/office/officeart/2005/8/layout/pyramid2"/>
    <dgm:cxn modelId="{E5EDCCC5-ED82-499A-AA19-C2AC4D6C450D}" type="presParOf" srcId="{258AEF7C-6A15-47D8-AEBD-01A6964450B1}" destId="{54D94650-C264-4625-AFF6-81ED4EA78F36}" srcOrd="6" destOrd="0" presId="urn:microsoft.com/office/officeart/2005/8/layout/pyramid2"/>
    <dgm:cxn modelId="{EB1CF9D9-F402-4D8B-9ADF-90E453A4AFEB}" type="presParOf" srcId="{258AEF7C-6A15-47D8-AEBD-01A6964450B1}" destId="{D7477D66-3415-416A-A7AB-2B90FDB3F01C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388592-266B-4319-B4A3-85D0B4DDA31E}">
      <dsp:nvSpPr>
        <dsp:cNvPr id="0" name=""/>
        <dsp:cNvSpPr/>
      </dsp:nvSpPr>
      <dsp:spPr>
        <a:xfrm>
          <a:off x="2475121" y="-430523"/>
          <a:ext cx="4685850" cy="4685850"/>
        </a:xfrm>
        <a:prstGeom prst="circularArrow">
          <a:avLst>
            <a:gd name="adj1" fmla="val 5544"/>
            <a:gd name="adj2" fmla="val 330680"/>
            <a:gd name="adj3" fmla="val 12401970"/>
            <a:gd name="adj4" fmla="val 18290972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48F697-546E-454A-B4DA-60FC3ABE3D3D}">
      <dsp:nvSpPr>
        <dsp:cNvPr id="0" name=""/>
        <dsp:cNvSpPr/>
      </dsp:nvSpPr>
      <dsp:spPr>
        <a:xfrm>
          <a:off x="3153971" y="55060"/>
          <a:ext cx="3328149" cy="12250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/>
            <a:t>Искусство познания себя и других</a:t>
          </a:r>
          <a:endParaRPr lang="en-US" sz="2200" b="1" kern="1200" dirty="0"/>
        </a:p>
      </dsp:txBody>
      <dsp:txXfrm>
        <a:off x="3213772" y="114861"/>
        <a:ext cx="3208547" cy="1105420"/>
      </dsp:txXfrm>
    </dsp:sp>
    <dsp:sp modelId="{D782B641-DB6E-4DCC-9684-EAFABBF4704C}">
      <dsp:nvSpPr>
        <dsp:cNvPr id="0" name=""/>
        <dsp:cNvSpPr/>
      </dsp:nvSpPr>
      <dsp:spPr>
        <a:xfrm>
          <a:off x="5644561" y="1442007"/>
          <a:ext cx="2916848" cy="126601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/>
            <a:t>Обеспечение качества жизни</a:t>
          </a:r>
          <a:endParaRPr lang="en-US" sz="2200" b="1" kern="1200" dirty="0"/>
        </a:p>
      </dsp:txBody>
      <dsp:txXfrm>
        <a:off x="5706363" y="1503809"/>
        <a:ext cx="2793244" cy="1142412"/>
      </dsp:txXfrm>
    </dsp:sp>
    <dsp:sp modelId="{333637F6-1028-4802-BB46-D3B777115FFC}">
      <dsp:nvSpPr>
        <dsp:cNvPr id="0" name=""/>
        <dsp:cNvSpPr/>
      </dsp:nvSpPr>
      <dsp:spPr>
        <a:xfrm>
          <a:off x="5169721" y="3129361"/>
          <a:ext cx="3029986" cy="134858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/>
            <a:t>Здоровый образ жизни</a:t>
          </a:r>
          <a:endParaRPr lang="en-US" sz="2200" b="1" kern="1200" dirty="0"/>
        </a:p>
      </dsp:txBody>
      <dsp:txXfrm>
        <a:off x="5235553" y="3195193"/>
        <a:ext cx="2898322" cy="1216919"/>
      </dsp:txXfrm>
    </dsp:sp>
    <dsp:sp modelId="{E1497A1B-E83E-456A-A864-4462C7F919B8}">
      <dsp:nvSpPr>
        <dsp:cNvPr id="0" name=""/>
        <dsp:cNvSpPr/>
      </dsp:nvSpPr>
      <dsp:spPr>
        <a:xfrm>
          <a:off x="1582086" y="3109659"/>
          <a:ext cx="3191700" cy="13120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/>
            <a:t>Планирование карьеры и развитие предприимчивости</a:t>
          </a:r>
          <a:endParaRPr lang="en-US" sz="2200" b="1" kern="1200" dirty="0"/>
        </a:p>
      </dsp:txBody>
      <dsp:txXfrm>
        <a:off x="1646134" y="3173707"/>
        <a:ext cx="3063604" cy="1183932"/>
      </dsp:txXfrm>
    </dsp:sp>
    <dsp:sp modelId="{B22A0688-A776-44B2-BCF5-CE62DA0F9130}">
      <dsp:nvSpPr>
        <dsp:cNvPr id="0" name=""/>
        <dsp:cNvSpPr/>
      </dsp:nvSpPr>
      <dsp:spPr>
        <a:xfrm>
          <a:off x="1087171" y="1427666"/>
          <a:ext cx="2954901" cy="12946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/>
            <a:t>Личная безопасность</a:t>
          </a:r>
          <a:endParaRPr lang="en-US" sz="2200" b="1" kern="1200" dirty="0"/>
        </a:p>
      </dsp:txBody>
      <dsp:txXfrm>
        <a:off x="1150371" y="1490866"/>
        <a:ext cx="2828501" cy="116826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872DC8-0E24-4D03-BAA2-DD37320057F6}">
      <dsp:nvSpPr>
        <dsp:cNvPr id="0" name=""/>
        <dsp:cNvSpPr/>
      </dsp:nvSpPr>
      <dsp:spPr>
        <a:xfrm rot="5400000">
          <a:off x="426981" y="2347012"/>
          <a:ext cx="1269837" cy="2112980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BCD2AF-3A0E-4863-BCF1-348307427A42}">
      <dsp:nvSpPr>
        <dsp:cNvPr id="0" name=""/>
        <dsp:cNvSpPr/>
      </dsp:nvSpPr>
      <dsp:spPr>
        <a:xfrm>
          <a:off x="215014" y="2978338"/>
          <a:ext cx="1907611" cy="16721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latin typeface="Bookman Old Style" panose="02050604050505020204" pitchFamily="18" charset="0"/>
            </a:rPr>
            <a:t>СПЕЦИФИЧЕСКАЯ КОМПЕТЕНЦИЯ</a:t>
          </a:r>
          <a:endParaRPr lang="en-US" sz="1200" b="1" kern="1200" dirty="0">
            <a:latin typeface="Bookman Old Style" panose="02050604050505020204" pitchFamily="18" charset="0"/>
          </a:endParaRPr>
        </a:p>
      </dsp:txBody>
      <dsp:txXfrm>
        <a:off x="215014" y="2978338"/>
        <a:ext cx="1907611" cy="1672132"/>
      </dsp:txXfrm>
    </dsp:sp>
    <dsp:sp modelId="{73F0056C-6543-4DDA-AB0B-E6E207DCE276}">
      <dsp:nvSpPr>
        <dsp:cNvPr id="0" name=""/>
        <dsp:cNvSpPr/>
      </dsp:nvSpPr>
      <dsp:spPr>
        <a:xfrm>
          <a:off x="1762698" y="2191452"/>
          <a:ext cx="359926" cy="359926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12C667-699A-4AF8-9FD8-578209CFE417}">
      <dsp:nvSpPr>
        <dsp:cNvPr id="0" name=""/>
        <dsp:cNvSpPr/>
      </dsp:nvSpPr>
      <dsp:spPr>
        <a:xfrm rot="5400000">
          <a:off x="2762270" y="1769142"/>
          <a:ext cx="1269837" cy="2112980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C481C3-2A7B-4035-AB9B-8CDD05E4A14C}">
      <dsp:nvSpPr>
        <dsp:cNvPr id="0" name=""/>
        <dsp:cNvSpPr/>
      </dsp:nvSpPr>
      <dsp:spPr>
        <a:xfrm>
          <a:off x="2550302" y="2400468"/>
          <a:ext cx="1907611" cy="16721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latin typeface="Bookman Old Style" panose="02050604050505020204" pitchFamily="18" charset="0"/>
            </a:rPr>
            <a:t>ЕДИНИЦЫ КОМПЕТЕНЦИИ</a:t>
          </a:r>
          <a:endParaRPr lang="en-US" sz="1200" b="1" kern="1200" dirty="0">
            <a:latin typeface="Bookman Old Style" panose="02050604050505020204" pitchFamily="18" charset="0"/>
          </a:endParaRPr>
        </a:p>
      </dsp:txBody>
      <dsp:txXfrm>
        <a:off x="2550302" y="2400468"/>
        <a:ext cx="1907611" cy="1672132"/>
      </dsp:txXfrm>
    </dsp:sp>
    <dsp:sp modelId="{D5B09ED4-3852-4621-95DF-06582A7046A8}">
      <dsp:nvSpPr>
        <dsp:cNvPr id="0" name=""/>
        <dsp:cNvSpPr/>
      </dsp:nvSpPr>
      <dsp:spPr>
        <a:xfrm>
          <a:off x="4097987" y="1613582"/>
          <a:ext cx="359926" cy="359926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22EF37-78F6-4737-A1DA-110B8552387A}">
      <dsp:nvSpPr>
        <dsp:cNvPr id="0" name=""/>
        <dsp:cNvSpPr/>
      </dsp:nvSpPr>
      <dsp:spPr>
        <a:xfrm rot="5400000">
          <a:off x="5097558" y="1191273"/>
          <a:ext cx="1269837" cy="2112980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4D9B42-28F1-4F60-A116-6877276B2DC9}">
      <dsp:nvSpPr>
        <dsp:cNvPr id="0" name=""/>
        <dsp:cNvSpPr/>
      </dsp:nvSpPr>
      <dsp:spPr>
        <a:xfrm>
          <a:off x="4885591" y="1822599"/>
          <a:ext cx="1907611" cy="16721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latin typeface="Bookman Old Style" panose="02050604050505020204" pitchFamily="18" charset="0"/>
            </a:rPr>
            <a:t>ПРОДУКТЫ ОБУЧЕНИЯ</a:t>
          </a:r>
          <a:endParaRPr lang="en-US" sz="1200" b="1" kern="1200" dirty="0">
            <a:latin typeface="Bookman Old Style" panose="02050604050505020204" pitchFamily="18" charset="0"/>
          </a:endParaRPr>
        </a:p>
      </dsp:txBody>
      <dsp:txXfrm>
        <a:off x="4885591" y="1822599"/>
        <a:ext cx="1907611" cy="1672132"/>
      </dsp:txXfrm>
    </dsp:sp>
    <dsp:sp modelId="{54314ADA-7BCD-4B21-9945-613D6AE0CAB5}">
      <dsp:nvSpPr>
        <dsp:cNvPr id="0" name=""/>
        <dsp:cNvSpPr/>
      </dsp:nvSpPr>
      <dsp:spPr>
        <a:xfrm>
          <a:off x="6433275" y="1035713"/>
          <a:ext cx="359926" cy="359926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EBD09D-4F5E-4D6B-AF06-1DD3FC8CB9DC}">
      <dsp:nvSpPr>
        <dsp:cNvPr id="0" name=""/>
        <dsp:cNvSpPr/>
      </dsp:nvSpPr>
      <dsp:spPr>
        <a:xfrm rot="5400000">
          <a:off x="7432847" y="613403"/>
          <a:ext cx="1269837" cy="2112980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8D07DC-D4A8-4F54-A8D2-B944D1A4084F}">
      <dsp:nvSpPr>
        <dsp:cNvPr id="0" name=""/>
        <dsp:cNvSpPr/>
      </dsp:nvSpPr>
      <dsp:spPr>
        <a:xfrm>
          <a:off x="7220879" y="1244729"/>
          <a:ext cx="1907611" cy="16721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latin typeface="Bookman Old Style" panose="02050604050505020204" pitchFamily="18" charset="0"/>
            </a:rPr>
            <a:t>ЛИЧНЫЙ ПЛАН САМОРАЗВИТИЯ</a:t>
          </a:r>
          <a:endParaRPr lang="en-US" sz="1200" b="1" kern="1200" dirty="0">
            <a:latin typeface="Bookman Old Style" panose="02050604050505020204" pitchFamily="18" charset="0"/>
          </a:endParaRPr>
        </a:p>
      </dsp:txBody>
      <dsp:txXfrm>
        <a:off x="7220879" y="1244729"/>
        <a:ext cx="1907611" cy="1672132"/>
      </dsp:txXfrm>
    </dsp:sp>
    <dsp:sp modelId="{46A2DDB6-5B1E-4FEE-89EF-17E14D75BC2E}">
      <dsp:nvSpPr>
        <dsp:cNvPr id="0" name=""/>
        <dsp:cNvSpPr/>
      </dsp:nvSpPr>
      <dsp:spPr>
        <a:xfrm>
          <a:off x="8768564" y="457843"/>
          <a:ext cx="359926" cy="359926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651400-03CA-4FC0-8686-99DB049CFADF}">
      <dsp:nvSpPr>
        <dsp:cNvPr id="0" name=""/>
        <dsp:cNvSpPr/>
      </dsp:nvSpPr>
      <dsp:spPr>
        <a:xfrm rot="5400000">
          <a:off x="9768135" y="35534"/>
          <a:ext cx="1269837" cy="2112980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78B81A-ADFF-4ADA-BCE1-9ED2CBE78C33}">
      <dsp:nvSpPr>
        <dsp:cNvPr id="0" name=""/>
        <dsp:cNvSpPr/>
      </dsp:nvSpPr>
      <dsp:spPr>
        <a:xfrm>
          <a:off x="9556168" y="666860"/>
          <a:ext cx="1907611" cy="16721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latin typeface="Bookman Old Style" panose="02050604050505020204" pitchFamily="18" charset="0"/>
            </a:rPr>
            <a:t>ДЕСКРИПТОРЫ ОЦЕНИВАНИЯ И САМООЦЕНИВАНИЯ</a:t>
          </a:r>
          <a:endParaRPr lang="en-US" sz="1200" b="1" kern="1200" dirty="0">
            <a:latin typeface="Bookman Old Style" panose="02050604050505020204" pitchFamily="18" charset="0"/>
          </a:endParaRPr>
        </a:p>
      </dsp:txBody>
      <dsp:txXfrm>
        <a:off x="9556168" y="666860"/>
        <a:ext cx="1907611" cy="167213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BB1095-DFBC-4BC5-A980-3F869126C924}">
      <dsp:nvSpPr>
        <dsp:cNvPr id="0" name=""/>
        <dsp:cNvSpPr/>
      </dsp:nvSpPr>
      <dsp:spPr>
        <a:xfrm>
          <a:off x="0" y="-269135"/>
          <a:ext cx="9976259" cy="2277339"/>
        </a:xfrm>
        <a:prstGeom prst="rect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solidFill>
                <a:schemeClr val="bg1"/>
              </a:solidFill>
              <a:latin typeface="Bookman Old Style" panose="02050604050505020204" pitchFamily="18" charset="0"/>
            </a:rPr>
            <a:t>Признавать собственную идентичность и идентичность других в контексте образования / семьи / общества, изъявляя уверенность в собственных силах и позитивное</a:t>
          </a:r>
          <a:endParaRPr lang="en-US" sz="3200" kern="1200" dirty="0">
            <a:solidFill>
              <a:schemeClr val="bg1"/>
            </a:solidFill>
            <a:latin typeface="Bookman Old Style" panose="02050604050505020204" pitchFamily="18" charset="0"/>
          </a:endParaRPr>
        </a:p>
      </dsp:txBody>
      <dsp:txXfrm>
        <a:off x="0" y="-269135"/>
        <a:ext cx="9976259" cy="2277339"/>
      </dsp:txXfrm>
    </dsp:sp>
    <dsp:sp modelId="{2F9EC390-0FEE-4D13-9044-90748278193E}">
      <dsp:nvSpPr>
        <dsp:cNvPr id="0" name=""/>
        <dsp:cNvSpPr/>
      </dsp:nvSpPr>
      <dsp:spPr>
        <a:xfrm>
          <a:off x="4871" y="1960488"/>
          <a:ext cx="3322172" cy="154056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Самооценка, самоуважение. самовосприятие</a:t>
          </a:r>
          <a:endParaRPr lang="en-US" sz="1900" kern="1200" dirty="0"/>
        </a:p>
      </dsp:txBody>
      <dsp:txXfrm>
        <a:off x="4871" y="1960488"/>
        <a:ext cx="3322172" cy="1540568"/>
      </dsp:txXfrm>
    </dsp:sp>
    <dsp:sp modelId="{6E28A69D-918B-499D-9EB1-0251530F2920}">
      <dsp:nvSpPr>
        <dsp:cNvPr id="0" name=""/>
        <dsp:cNvSpPr/>
      </dsp:nvSpPr>
      <dsp:spPr>
        <a:xfrm>
          <a:off x="3327043" y="1960488"/>
          <a:ext cx="3322172" cy="154056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Настойчивое, ненасильственное, неконфликтное общение</a:t>
          </a:r>
          <a:endParaRPr lang="ro-RO" sz="1900" kern="1200" dirty="0" smtClean="0"/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 dirty="0"/>
        </a:p>
      </dsp:txBody>
      <dsp:txXfrm>
        <a:off x="3327043" y="1960488"/>
        <a:ext cx="3322172" cy="1540568"/>
      </dsp:txXfrm>
    </dsp:sp>
    <dsp:sp modelId="{358A73C1-9279-4099-98B9-DEB81E6D1468}">
      <dsp:nvSpPr>
        <dsp:cNvPr id="0" name=""/>
        <dsp:cNvSpPr/>
      </dsp:nvSpPr>
      <dsp:spPr>
        <a:xfrm>
          <a:off x="6649215" y="1960488"/>
          <a:ext cx="3322172" cy="154056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Отношения с окружающими</a:t>
          </a:r>
          <a:r>
            <a:rPr lang="ro-RO" sz="1900" kern="1200" dirty="0" smtClean="0"/>
            <a:t>:</a:t>
          </a:r>
          <a:r>
            <a:rPr lang="ru-RU" sz="1900" kern="1200" dirty="0" smtClean="0"/>
            <a:t> семья, однокласники, общество</a:t>
          </a:r>
          <a:endParaRPr lang="en-US" sz="1900" kern="1200" dirty="0"/>
        </a:p>
      </dsp:txBody>
      <dsp:txXfrm>
        <a:off x="6649215" y="1960488"/>
        <a:ext cx="3322172" cy="1540568"/>
      </dsp:txXfrm>
    </dsp:sp>
    <dsp:sp modelId="{AA9C8D18-711D-4480-B02D-4F694B442646}">
      <dsp:nvSpPr>
        <dsp:cNvPr id="0" name=""/>
        <dsp:cNvSpPr/>
      </dsp:nvSpPr>
      <dsp:spPr>
        <a:xfrm>
          <a:off x="0" y="3991611"/>
          <a:ext cx="9976259" cy="280186"/>
        </a:xfrm>
        <a:prstGeom prst="rect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4593" y="1978166"/>
            <a:ext cx="10560068" cy="378395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Bookman Old Style" panose="020506040505050202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Bookman Old Style" panose="020506040505050202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Bookman Old Style" panose="020506040505050202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Bookman Old Style" panose="020506040505050202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Bookman Old Style" panose="02050604050505020204" pitchFamily="18" charset="0"/>
                <a:cs typeface="Times New Roman" panose="02020603050405020304" pitchFamily="18" charset="0"/>
              </a:rPr>
            </a:br>
            <a:r>
              <a:rPr lang="ru-RU" sz="4900" b="1" dirty="0" smtClean="0">
                <a:latin typeface="Bookman Old Style" panose="02050604050505020204" pitchFamily="18" charset="0"/>
                <a:cs typeface="Times New Roman" panose="02020603050405020304" pitchFamily="18" charset="0"/>
              </a:rPr>
              <a:t>КУРРИКУЛУМНАЯ </a:t>
            </a:r>
            <a:r>
              <a:rPr lang="ru-RU" sz="4900" b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ОБЛАСТЬ</a:t>
            </a:r>
            <a:br>
              <a:rPr lang="ru-RU" sz="4900" b="1" dirty="0">
                <a:latin typeface="Bookman Old Style" panose="02050604050505020204" pitchFamily="18" charset="0"/>
                <a:cs typeface="Times New Roman" panose="02020603050405020304" pitchFamily="18" charset="0"/>
              </a:rPr>
            </a:br>
            <a:r>
              <a:rPr lang="ru-RU" sz="4900" b="1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ШКОЛЬНОЕ КОНСУЛЬТИРОВАНИЕ И ЛИЧНОСТНОЕ РАЗВИТИЕ</a:t>
            </a:r>
            <a:br>
              <a:rPr lang="ru-RU" sz="4900" b="1" dirty="0">
                <a:latin typeface="Bookman Old Style" panose="02050604050505020204" pitchFamily="18" charset="0"/>
                <a:cs typeface="Times New Roman" panose="02020603050405020304" pitchFamily="18" charset="0"/>
              </a:rPr>
            </a:br>
            <a:r>
              <a:rPr lang="ro-RO" b="1" dirty="0" smtClean="0">
                <a:latin typeface="Bookman Old Style" panose="02050604050505020204" pitchFamily="18" charset="0"/>
                <a:cs typeface="Times New Roman" panose="02020603050405020304" pitchFamily="18" charset="0"/>
              </a:rPr>
              <a:t>I-IV </a:t>
            </a:r>
            <a:r>
              <a:rPr lang="ru-RU" b="1" dirty="0" smtClean="0">
                <a:latin typeface="Bookman Old Style" panose="02050604050505020204" pitchFamily="18" charset="0"/>
                <a:cs typeface="Times New Roman" panose="02020603050405020304" pitchFamily="18" charset="0"/>
              </a:rPr>
              <a:t>классы</a:t>
            </a:r>
            <a:endParaRPr lang="ru-RU" dirty="0">
              <a:latin typeface="Bookman Old Style" panose="0205060405050502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6" y="338279"/>
            <a:ext cx="4760912" cy="163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6874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5796598"/>
              </p:ext>
            </p:extLst>
          </p:nvPr>
        </p:nvGraphicFramePr>
        <p:xfrm>
          <a:off x="222578" y="517960"/>
          <a:ext cx="11833929" cy="6098286"/>
        </p:xfrm>
        <a:graphic>
          <a:graphicData uri="http://schemas.openxmlformats.org/drawingml/2006/table">
            <a:tbl>
              <a:tblPr/>
              <a:tblGrid>
                <a:gridCol w="2480429">
                  <a:extLst>
                    <a:ext uri="{9D8B030D-6E8A-4147-A177-3AD203B41FA5}">
                      <a16:colId xmlns="" xmlns:a16="http://schemas.microsoft.com/office/drawing/2014/main" val="3105976489"/>
                    </a:ext>
                  </a:extLst>
                </a:gridCol>
                <a:gridCol w="4923692">
                  <a:extLst>
                    <a:ext uri="{9D8B030D-6E8A-4147-A177-3AD203B41FA5}">
                      <a16:colId xmlns="" xmlns:a16="http://schemas.microsoft.com/office/drawing/2014/main" val="3122737573"/>
                    </a:ext>
                  </a:extLst>
                </a:gridCol>
                <a:gridCol w="4429808">
                  <a:extLst>
                    <a:ext uri="{9D8B030D-6E8A-4147-A177-3AD203B41FA5}">
                      <a16:colId xmlns="" xmlns:a16="http://schemas.microsoft.com/office/drawing/2014/main" val="120844118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Единицы компетенции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o-RO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суб</a:t>
                      </a:r>
                      <a:r>
                        <a:rPr lang="ro-RO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компетенции</a:t>
                      </a:r>
                      <a:r>
                        <a:rPr lang="ro-RO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Единицы содержания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Обучающая деятельность и рекомендованные школьные продукты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401042089"/>
                  </a:ext>
                </a:extLst>
              </a:tr>
              <a:tr h="5296108">
                <a:tc>
                  <a:txBody>
                    <a:bodyPr/>
                    <a:lstStyle/>
                    <a:p>
                      <a:pPr marL="5334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 </a:t>
                      </a: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Распознавание ситуаций унижения, передразнивания, преследования, на основании предложенных характеристик.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5334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Разграничение личного пространства по отношению к сверстникам и взрослым.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5334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Применение некоторых методов решения конфликтов путем общения и контроля над эмоциями.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925" algn="l"/>
                          <a:tab pos="342900" algn="l"/>
                          <a:tab pos="381635" algn="l"/>
                          <a:tab pos="676275" algn="l"/>
                        </a:tabLst>
                      </a:pPr>
                      <a:r>
                        <a:rPr lang="ru-RU" sz="18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</a:t>
                      </a:r>
                      <a:r>
                        <a:rPr lang="ro-RO" sz="18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Уверенность </a:t>
                      </a:r>
                      <a:r>
                        <a:rPr lang="ro-RO" sz="18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себе и в других людях. </a:t>
                      </a:r>
                      <a:r>
                        <a:rPr lang="ro-RO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Потребность в 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неприкосновенности частной/личной жизни</a:t>
                      </a:r>
                      <a:r>
                        <a:rPr lang="ro-RO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Роль и необходимость личного пространства. 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925" algn="l"/>
                          <a:tab pos="342900" algn="l"/>
                          <a:tab pos="381635" algn="l"/>
                          <a:tab pos="676275" algn="l"/>
                        </a:tabLst>
                      </a:pPr>
                      <a:r>
                        <a:rPr lang="ru-RU" sz="18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2.</a:t>
                      </a:r>
                      <a:r>
                        <a:rPr lang="ro-RO" sz="18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Контроль </a:t>
                      </a:r>
                      <a:r>
                        <a:rPr lang="ro-RO" sz="18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 выражение эмоций.</a:t>
                      </a:r>
                      <a:r>
                        <a:rPr lang="ro-RO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Контроль гнева. Расслабление. 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Демонстрация контроля эмоций поведением</a:t>
                      </a:r>
                      <a:r>
                        <a:rPr lang="ro-RO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в школе и </a:t>
                      </a:r>
                      <a:r>
                        <a:rPr lang="ro-RO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дома.</a:t>
                      </a:r>
                      <a:endParaRPr lang="ru-RU" sz="18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925" algn="l"/>
                          <a:tab pos="342900" algn="l"/>
                          <a:tab pos="381635" algn="l"/>
                          <a:tab pos="676275" algn="l"/>
                        </a:tabLst>
                      </a:pPr>
                      <a:r>
                        <a:rPr lang="ru-RU" sz="1800" b="1" i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3.</a:t>
                      </a:r>
                      <a:r>
                        <a:rPr lang="ro-RO" sz="18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Общение </a:t>
                      </a:r>
                      <a:r>
                        <a:rPr lang="ro-RO" sz="18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 конфликты. </a:t>
                      </a:r>
                      <a:r>
                        <a:rPr lang="ro-RO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Причины конфликтов между сверстниками. Эмоции в конфликтных ситуациях. Методы разрешения конфликтов в школе (компромисс, 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уклонение</a:t>
                      </a:r>
                      <a:r>
                        <a:rPr lang="ro-RO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сглаживание) </a:t>
                      </a:r>
                      <a:endParaRPr lang="ru-RU" sz="18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4925" algn="l"/>
                          <a:tab pos="342900" algn="l"/>
                          <a:tab pos="381635" algn="l"/>
                          <a:tab pos="676275" algn="l"/>
                        </a:tabLst>
                      </a:pPr>
                      <a:r>
                        <a:rPr lang="ru-RU" sz="1800" b="1" i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4.</a:t>
                      </a:r>
                      <a:r>
                        <a:rPr lang="ro-RO" sz="18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Жестокое </a:t>
                      </a:r>
                      <a:r>
                        <a:rPr lang="ro-RO" sz="18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обращение со стороны сверстников. </a:t>
                      </a:r>
                      <a:r>
                        <a:rPr lang="ro-RO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Признаки оскорбительного поведения со стороны других. Методы самообороны 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ситуациях унижения, передразнивания, преследования</a:t>
                      </a: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81635" algn="l"/>
                          <a:tab pos="676275" algn="l"/>
                        </a:tabLst>
                      </a:pPr>
                      <a:r>
                        <a:rPr lang="ro-RO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Менеджмент </a:t>
                      </a:r>
                      <a:r>
                        <a:rPr lang="ro-RO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класса: </a:t>
                      </a:r>
                      <a:r>
                        <a:rPr lang="ro-RO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решение конкретных ситуационных задач.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145" algn="l"/>
                          <a:tab pos="342900" algn="l"/>
                          <a:tab pos="381635" algn="l"/>
                          <a:tab pos="676275" algn="l"/>
                        </a:tabLst>
                      </a:pPr>
                      <a:r>
                        <a:rPr lang="ro-RO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lvl="0" indent="-28575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129540" algn="l"/>
                          <a:tab pos="229870" algn="l"/>
                          <a:tab pos="676275" algn="l"/>
                        </a:tabLst>
                      </a:pPr>
                      <a:r>
                        <a:rPr lang="ru-RU" sz="1500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Упражнения</a:t>
                      </a:r>
                      <a:r>
                        <a:rPr lang="ro-RO" sz="1500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  <a:r>
                        <a:rPr lang="ru-RU" sz="1500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o-RO" sz="15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определени</a:t>
                      </a:r>
                      <a:r>
                        <a:rPr lang="ru-RU" sz="15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е</a:t>
                      </a:r>
                      <a:r>
                        <a:rPr lang="ro-RO" sz="15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личного</a:t>
                      </a:r>
                      <a:r>
                        <a:rPr lang="ru-RU" sz="15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15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o-RO" sz="15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физического</a:t>
                      </a:r>
                      <a:r>
                        <a:rPr lang="ro-RO" sz="15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психологического, эмоционального</a:t>
                      </a:r>
                      <a:r>
                        <a:rPr lang="ru-RU" sz="15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и социального пространства</a:t>
                      </a:r>
                      <a:r>
                        <a:rPr lang="ro-RO" sz="15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; </a:t>
                      </a:r>
                      <a:r>
                        <a:rPr lang="ro-RO" sz="15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использовани</a:t>
                      </a:r>
                      <a:r>
                        <a:rPr lang="ru-RU" sz="15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е</a:t>
                      </a:r>
                      <a:r>
                        <a:rPr lang="ro-RO" sz="15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техник контроля гнева, дыхания, расслабления мышц и т. д.; </a:t>
                      </a:r>
                      <a:endParaRPr lang="en-US" sz="15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129540" algn="l"/>
                          <a:tab pos="676275" algn="l"/>
                        </a:tabLst>
                      </a:pPr>
                      <a:r>
                        <a:rPr lang="ru-RU" sz="1500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Ролевые игры</a:t>
                      </a:r>
                      <a:r>
                        <a:rPr lang="ro-RO" sz="1500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  <a:r>
                        <a:rPr lang="ru-RU" sz="15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 </a:t>
                      </a:r>
                      <a:r>
                        <a:rPr lang="ru-RU" sz="15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парах</a:t>
                      </a:r>
                      <a:r>
                        <a:rPr lang="ro-RO" sz="15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/  </a:t>
                      </a:r>
                      <a:r>
                        <a:rPr lang="ru-RU" sz="15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 группах для определения необходимости личного пространства для каждого человека</a:t>
                      </a:r>
                      <a:r>
                        <a:rPr lang="ro-RO" sz="15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;</a:t>
                      </a:r>
                      <a:r>
                        <a:rPr lang="en-US" sz="15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o-RO" sz="15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инсценирование </a:t>
                      </a:r>
                      <a:r>
                        <a:rPr lang="ro-RO" sz="15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некоторых жизненных ситуаций с целью выработки навыков разрешения конфликтов и адекватной реакции на унижение, передразнивание, преследовани</a:t>
                      </a:r>
                      <a:r>
                        <a:rPr lang="ru-RU" sz="15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е</a:t>
                      </a:r>
                      <a:r>
                        <a:rPr lang="ro-RO" sz="15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5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129540" algn="l"/>
                          <a:tab pos="676275" algn="l"/>
                        </a:tabLst>
                      </a:pPr>
                      <a:r>
                        <a:rPr lang="ro-RO" sz="1500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Мини-исследование </a:t>
                      </a:r>
                      <a:r>
                        <a:rPr lang="ro-RO" sz="1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 базе примеров из повседневной жизни: определение причин конфликтов среди сверстников</a:t>
                      </a:r>
                      <a:r>
                        <a:rPr lang="ru-RU" sz="1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; определение и комментарии ситуаций жестокого обращения</a:t>
                      </a:r>
                      <a:r>
                        <a:rPr lang="ro-RO" sz="1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129540" algn="l"/>
                          <a:tab pos="676275" algn="l"/>
                        </a:tabLst>
                      </a:pPr>
                      <a:r>
                        <a:rPr lang="ro-RO" sz="1500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Обучение через задания: </a:t>
                      </a:r>
                      <a:r>
                        <a:rPr lang="ro-RO" sz="1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интервью со взрослыми об уверенности в себе</a:t>
                      </a:r>
                      <a:r>
                        <a:rPr lang="ru-RU" sz="1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о личном пространстве; анализ некоторых ситуаций конфликта между сверстниками</a:t>
                      </a:r>
                      <a:r>
                        <a:rPr lang="ro-RO" sz="15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15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129540" algn="l"/>
                          <a:tab pos="676275" algn="l"/>
                        </a:tabLst>
                      </a:pPr>
                      <a:endParaRPr lang="ru-RU" sz="1500" i="1" dirty="0" smtClean="0">
                        <a:solidFill>
                          <a:srgbClr val="C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129540" algn="l"/>
                          <a:tab pos="676275" algn="l"/>
                        </a:tabLst>
                      </a:pPr>
                      <a:r>
                        <a:rPr lang="ru-RU" sz="1500" i="1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Продукт</a:t>
                      </a:r>
                      <a:r>
                        <a:rPr lang="ro-RO" sz="1500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  <a:r>
                        <a:rPr lang="ro-RO" sz="1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индивидуальный проект; аргументированное сообщение</a:t>
                      </a:r>
                      <a:r>
                        <a:rPr lang="ro-RO" sz="1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534682747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73240" y="109538"/>
            <a:ext cx="1093260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914400"/>
            <a:r>
              <a:rPr lang="ru-RU" altLang="ru-RU" sz="2800" b="1" dirty="0">
                <a:solidFill>
                  <a:prstClr val="black"/>
                </a:solidFill>
                <a:latin typeface="Bookman Old Style" panose="02050604050505020204" pitchFamily="18" charset="0"/>
              </a:rPr>
              <a:t>Искусство познания себя и </a:t>
            </a:r>
            <a:r>
              <a:rPr lang="ru-RU" altLang="ru-RU" sz="2800" b="1" dirty="0" smtClean="0">
                <a:solidFill>
                  <a:prstClr val="black"/>
                </a:solidFill>
                <a:latin typeface="Bookman Old Style" panose="02050604050505020204" pitchFamily="18" charset="0"/>
              </a:rPr>
              <a:t>других 3 класс</a:t>
            </a:r>
          </a:p>
        </p:txBody>
      </p:sp>
    </p:spTree>
    <p:extLst>
      <p:ext uri="{BB962C8B-B14F-4D97-AF65-F5344CB8AC3E}">
        <p14:creationId xmlns:p14="http://schemas.microsoft.com/office/powerpoint/2010/main" val="811675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5187156"/>
              </p:ext>
            </p:extLst>
          </p:nvPr>
        </p:nvGraphicFramePr>
        <p:xfrm>
          <a:off x="222578" y="783816"/>
          <a:ext cx="11763524" cy="5799392"/>
        </p:xfrm>
        <a:graphic>
          <a:graphicData uri="http://schemas.openxmlformats.org/drawingml/2006/table">
            <a:tbl>
              <a:tblPr/>
              <a:tblGrid>
                <a:gridCol w="3960000">
                  <a:extLst>
                    <a:ext uri="{9D8B030D-6E8A-4147-A177-3AD203B41FA5}">
                      <a16:colId xmlns="" xmlns:a16="http://schemas.microsoft.com/office/drawing/2014/main" val="3105976489"/>
                    </a:ext>
                  </a:extLst>
                </a:gridCol>
                <a:gridCol w="3901762">
                  <a:extLst>
                    <a:ext uri="{9D8B030D-6E8A-4147-A177-3AD203B41FA5}">
                      <a16:colId xmlns="" xmlns:a16="http://schemas.microsoft.com/office/drawing/2014/main" val="3122737573"/>
                    </a:ext>
                  </a:extLst>
                </a:gridCol>
                <a:gridCol w="3901762">
                  <a:extLst>
                    <a:ext uri="{9D8B030D-6E8A-4147-A177-3AD203B41FA5}">
                      <a16:colId xmlns="" xmlns:a16="http://schemas.microsoft.com/office/drawing/2014/main" val="120844118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Единицы компетенции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o-RO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суб</a:t>
                      </a:r>
                      <a:r>
                        <a:rPr lang="ro-RO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компетенции</a:t>
                      </a:r>
                      <a:r>
                        <a:rPr lang="ro-RO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Единицы содержания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Обучающая деятельность и рекомендованные школьные продукты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401042089"/>
                  </a:ext>
                </a:extLst>
              </a:tr>
              <a:tr h="5040000">
                <a:tc>
                  <a:txBody>
                    <a:bodyPr/>
                    <a:lstStyle/>
                    <a:p>
                      <a:pPr marL="685800" indent="-2286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Определение 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приоритетов в личностном развитии, связанных с 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собственными возможностями и их 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предел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амии.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85800" indent="-2286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Решение 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школьных проблемных ситуаций 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 основании 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предложенного алгоритма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85800" indent="-2286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Адекватно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 общение со сверстниками на различные темы. 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85800" indent="-2286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Проектирование 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различных вариантов решения проблем, возникающих при переходе в гимназические классы.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233045" algn="l"/>
                        </a:tabLst>
                      </a:pP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286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233045" algn="l"/>
                        </a:tabLst>
                      </a:pPr>
                      <a:r>
                        <a:rPr lang="ro-RO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286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233045" algn="l"/>
                        </a:tabLst>
                      </a:pPr>
                      <a:r>
                        <a:rPr lang="ro-RO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145" algn="l"/>
                          <a:tab pos="342900" algn="l"/>
                          <a:tab pos="381635" algn="l"/>
                          <a:tab pos="676275" algn="l"/>
                        </a:tabLst>
                      </a:pPr>
                      <a:r>
                        <a:rPr lang="ru-RU" sz="12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</a:t>
                      </a:r>
                      <a:r>
                        <a:rPr lang="ro-RO" sz="16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Личный </a:t>
                      </a:r>
                      <a:r>
                        <a:rPr lang="ro-RO" sz="16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потенциал и </a:t>
                      </a:r>
                      <a:r>
                        <a:rPr lang="ro-RO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его предел</a:t>
                      </a:r>
                      <a:r>
                        <a:rPr lang="ru-RU" sz="16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Приоритеты и цели ученика.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145" algn="l"/>
                          <a:tab pos="342900" algn="l"/>
                          <a:tab pos="381635" algn="l"/>
                          <a:tab pos="676275" algn="l"/>
                        </a:tabLst>
                      </a:pPr>
                      <a:r>
                        <a:rPr lang="ru-RU" sz="16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2.Общение </a:t>
                      </a:r>
                      <a:r>
                        <a:rPr lang="ru-RU" sz="16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группе сверстников.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Правила группового общения со сверстниками. Принятие мнений, отличных от собственных. Формулирование просьбы, отказа. Принятие просьбы, отказа.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145" algn="l"/>
                          <a:tab pos="342900" algn="l"/>
                          <a:tab pos="381635" algn="l"/>
                          <a:tab pos="676275" algn="l"/>
                        </a:tabLst>
                      </a:pPr>
                      <a:r>
                        <a:rPr lang="ru-RU" sz="16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3.</a:t>
                      </a:r>
                      <a:r>
                        <a:rPr lang="ro-RO" sz="16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Проблемные </a:t>
                      </a:r>
                      <a:r>
                        <a:rPr lang="ro-RO" sz="16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ситуации в школе.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Альтернатив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ы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решени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я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проблем, ситуаци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й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с негативными эмоциональными эффектами (не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довольство,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разочарование, страх, беспокойство).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145" algn="l"/>
                          <a:tab pos="342900" algn="l"/>
                          <a:tab pos="381635" algn="l"/>
                          <a:tab pos="676275" algn="l"/>
                        </a:tabLst>
                      </a:pPr>
                      <a:r>
                        <a:rPr lang="ru-RU" sz="16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4.</a:t>
                      </a:r>
                      <a:r>
                        <a:rPr lang="ro-RO" sz="16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Изменения </a:t>
                      </a:r>
                      <a:r>
                        <a:rPr lang="ro-RO" sz="16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</a:t>
                      </a:r>
                      <a:r>
                        <a:rPr lang="ru-RU" sz="16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жизни учащегося.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Гимназический ц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икл обучения. Вызовы, эмоции и решения</a:t>
                      </a: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16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145" algn="l"/>
                          <a:tab pos="342900" algn="l"/>
                          <a:tab pos="381635" algn="l"/>
                          <a:tab pos="676275" algn="l"/>
                        </a:tabLst>
                      </a:pP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81635" algn="l"/>
                          <a:tab pos="676275" algn="l"/>
                        </a:tabLst>
                      </a:pPr>
                      <a:r>
                        <a:rPr lang="ro-RO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Менеджмент класса: 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решение конкретных ситуационных задач.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Calibri"/>
                          <a:cs typeface="Arial Unicode MS"/>
                        </a:rPr>
                        <a:t> 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Helvetica Light"/>
                        <a:ea typeface="Calibri"/>
                        <a:cs typeface="Arial Unicode MS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9870" algn="l"/>
                          <a:tab pos="676275" algn="l"/>
                        </a:tabLst>
                      </a:pPr>
                      <a:r>
                        <a:rPr lang="ru-RU" sz="1400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Упражнения</a:t>
                      </a:r>
                      <a:r>
                        <a:rPr lang="ro-RO" sz="1400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  <a:r>
                        <a:rPr lang="ru-RU" sz="1400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определение</a:t>
                      </a:r>
                      <a:r>
                        <a:rPr lang="ro-RO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представление,</a:t>
                      </a:r>
                      <a:endParaRPr lang="ru-RU" sz="140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229870" algn="l"/>
                          <a:tab pos="676275" algn="l"/>
                        </a:tabLst>
                      </a:pPr>
                      <a:r>
                        <a:rPr lang="ro-RO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оценивание </a:t>
                      </a:r>
                      <a:r>
                        <a:rPr lang="ro-RO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собственного потенциала и его границ, социальных ресурсов и возрастных особенностей; 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r>
                        <a:rPr lang="ro-RO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нализ и сравнение Я в настоящее время, Я в прошлом и Я в будущем, изменения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связанные с личностным развитием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;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определение 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приоритетов и формулировка целей личностного развития</a:t>
                      </a:r>
                      <a:r>
                        <a:rPr lang="ro-RO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;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9870" algn="l"/>
                          <a:tab pos="676275" algn="l"/>
                        </a:tabLst>
                      </a:pPr>
                      <a:r>
                        <a:rPr lang="ru-RU" sz="1400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Ролевые игры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моделирование правил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229870" algn="l"/>
                          <a:tab pos="676275" algn="l"/>
                        </a:tabLs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общения группе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;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развитие </a:t>
                      </a:r>
                      <a:r>
                        <a:rPr lang="ro-RO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 способности 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формулировать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просьбу</a:t>
                      </a:r>
                      <a:r>
                        <a:rPr lang="ro-RO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отказ и принят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ь</a:t>
                      </a:r>
                      <a:r>
                        <a:rPr lang="ro-RO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просьбы, отказа, refuzului;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/>
                        <a:buNone/>
                        <a:tabLst>
                          <a:tab pos="229870" algn="l"/>
                          <a:tab pos="676275" algn="l"/>
                        </a:tabLst>
                      </a:pPr>
                      <a:r>
                        <a:rPr lang="ro-RO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драматизация проблемных ситуаций в школе с применением алгоритма 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их эффективного решения; 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развитие </a:t>
                      </a:r>
                      <a:r>
                        <a:rPr lang="ro-RO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способностей решать ситуации, вызывающие негативные эмоции.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9870" algn="l"/>
                          <a:tab pos="676275" algn="l"/>
                        </a:tabLst>
                      </a:pPr>
                      <a:r>
                        <a:rPr lang="ro-RO" sz="1400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Исследование 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случаев решения 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некоторых</a:t>
                      </a:r>
                      <a:endParaRPr lang="ru-RU" sz="14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229870" algn="l"/>
                          <a:tab pos="676275" algn="l"/>
                        </a:tabLst>
                      </a:pP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ситуаций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недопонимания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с включением различных эмоциональных переживаний, на основании повседневных ситуаций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жизненных историй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и т. д.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; </a:t>
                      </a:r>
                      <a:endParaRPr lang="ru-RU" sz="14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229870" algn="l"/>
                          <a:tab pos="676275" algn="l"/>
                        </a:tabLst>
                      </a:pPr>
                      <a:r>
                        <a:rPr lang="ru-RU" sz="1400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Продукт</a:t>
                      </a:r>
                      <a:r>
                        <a:rPr lang="ro-RO" sz="1400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индивидуальный проект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групповой проект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534682747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73240" y="109538"/>
            <a:ext cx="1093260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914400"/>
            <a:r>
              <a:rPr lang="ru-RU" altLang="ru-RU" sz="2800" b="1" dirty="0">
                <a:solidFill>
                  <a:prstClr val="black"/>
                </a:solidFill>
                <a:latin typeface="Bookman Old Style" panose="02050604050505020204" pitchFamily="18" charset="0"/>
              </a:rPr>
              <a:t>Искусство познания себя и </a:t>
            </a:r>
            <a:r>
              <a:rPr lang="ru-RU" altLang="ru-RU" sz="2800" b="1" dirty="0" smtClean="0">
                <a:solidFill>
                  <a:prstClr val="black"/>
                </a:solidFill>
                <a:latin typeface="Bookman Old Style" panose="02050604050505020204" pitchFamily="18" charset="0"/>
              </a:rPr>
              <a:t>других</a:t>
            </a:r>
            <a:r>
              <a:rPr lang="ro-MO" altLang="ru-RU" sz="2800" b="1" dirty="0" smtClean="0">
                <a:solidFill>
                  <a:prstClr val="black"/>
                </a:solidFill>
                <a:latin typeface="Bookman Old Style" panose="02050604050505020204" pitchFamily="18" charset="0"/>
              </a:rPr>
              <a:t> </a:t>
            </a:r>
            <a:r>
              <a:rPr lang="ru-RU" altLang="ru-RU" sz="2800" b="1" dirty="0" smtClean="0">
                <a:solidFill>
                  <a:prstClr val="black"/>
                </a:solidFill>
                <a:latin typeface="Bookman Old Style" panose="02050604050505020204" pitchFamily="18" charset="0"/>
              </a:rPr>
              <a:t>4</a:t>
            </a:r>
            <a:r>
              <a:rPr lang="ro-MO" altLang="ru-RU" sz="2800" b="1" dirty="0" smtClean="0">
                <a:solidFill>
                  <a:prstClr val="black"/>
                </a:solidFill>
                <a:latin typeface="Bookman Old Style" panose="02050604050505020204" pitchFamily="18" charset="0"/>
              </a:rPr>
              <a:t> </a:t>
            </a:r>
            <a:r>
              <a:rPr lang="ru-RU" altLang="ru-RU" sz="2800" b="1" dirty="0" smtClean="0">
                <a:solidFill>
                  <a:prstClr val="black"/>
                </a:solidFill>
                <a:latin typeface="Bookman Old Style" panose="02050604050505020204" pitchFamily="18" charset="0"/>
              </a:rPr>
              <a:t>класс</a:t>
            </a:r>
          </a:p>
        </p:txBody>
      </p:sp>
    </p:spTree>
    <p:extLst>
      <p:ext uri="{BB962C8B-B14F-4D97-AF65-F5344CB8AC3E}">
        <p14:creationId xmlns:p14="http://schemas.microsoft.com/office/powerpoint/2010/main" val="811675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1486" y="349789"/>
            <a:ext cx="8911687" cy="1280890"/>
          </a:xfrm>
        </p:spPr>
        <p:txBody>
          <a:bodyPr/>
          <a:lstStyle/>
          <a:p>
            <a:pPr lvl="0" algn="ctr" defTabSz="914400" eaLnBrk="0" fontAlgn="base" hangingPunct="0">
              <a:spcAft>
                <a:spcPct val="0"/>
              </a:spcAft>
              <a:tabLst>
                <a:tab pos="228600" algn="l"/>
              </a:tabLst>
            </a:pPr>
            <a:r>
              <a:rPr lang="ru-RU" altLang="ru-RU" b="1" dirty="0" smtClean="0">
                <a:solidFill>
                  <a:srgbClr val="00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Обеспечение качества жизни</a:t>
            </a:r>
            <a:endParaRPr lang="ru-RU" altLang="ru-RU" dirty="0">
              <a:solidFill>
                <a:schemeClr val="tx1"/>
              </a:solidFill>
              <a:latin typeface="Bookman Old Style" panose="02050604050505020204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6025006"/>
              </p:ext>
            </p:extLst>
          </p:nvPr>
        </p:nvGraphicFramePr>
        <p:xfrm>
          <a:off x="1528354" y="1256044"/>
          <a:ext cx="9976259" cy="46558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00120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6939698"/>
              </p:ext>
            </p:extLst>
          </p:nvPr>
        </p:nvGraphicFramePr>
        <p:xfrm>
          <a:off x="222578" y="783816"/>
          <a:ext cx="11833929" cy="6098286"/>
        </p:xfrm>
        <a:graphic>
          <a:graphicData uri="http://schemas.openxmlformats.org/drawingml/2006/table">
            <a:tbl>
              <a:tblPr/>
              <a:tblGrid>
                <a:gridCol w="2601009">
                  <a:extLst>
                    <a:ext uri="{9D8B030D-6E8A-4147-A177-3AD203B41FA5}">
                      <a16:colId xmlns="" xmlns:a16="http://schemas.microsoft.com/office/drawing/2014/main" val="3105976489"/>
                    </a:ext>
                  </a:extLst>
                </a:gridCol>
                <a:gridCol w="4803112">
                  <a:extLst>
                    <a:ext uri="{9D8B030D-6E8A-4147-A177-3AD203B41FA5}">
                      <a16:colId xmlns="" xmlns:a16="http://schemas.microsoft.com/office/drawing/2014/main" val="3122737573"/>
                    </a:ext>
                  </a:extLst>
                </a:gridCol>
                <a:gridCol w="4429808">
                  <a:extLst>
                    <a:ext uri="{9D8B030D-6E8A-4147-A177-3AD203B41FA5}">
                      <a16:colId xmlns="" xmlns:a16="http://schemas.microsoft.com/office/drawing/2014/main" val="120844118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Единицы компетенции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o-RO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суб</a:t>
                      </a:r>
                      <a:r>
                        <a:rPr lang="ro-RO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компетенции</a:t>
                      </a:r>
                      <a:r>
                        <a:rPr lang="ro-RO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Единицы содержания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Обучающая деятельность и рекомендованные школьные продукты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401042089"/>
                  </a:ext>
                </a:extLst>
              </a:tr>
              <a:tr h="5051895">
                <a:tc>
                  <a:txBody>
                    <a:bodyPr/>
                    <a:lstStyle/>
                    <a:p>
                      <a:pPr marL="144145" indent="-144145"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150" algn="l"/>
                          <a:tab pos="99060" algn="l"/>
                          <a:tab pos="228600" algn="l"/>
                        </a:tabLst>
                      </a:pPr>
                      <a:r>
                        <a:rPr lang="ru-RU" sz="1600" baseline="0" dirty="0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1.Признание</a:t>
                      </a:r>
                      <a:r>
                        <a:rPr lang="ro-MO" sz="1600" baseline="0" dirty="0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600" baseline="0" dirty="0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корректного поведения, касающегося приветствия, одежды, порядка, взаимоотношений</a:t>
                      </a:r>
                    </a:p>
                    <a:p>
                      <a:pPr marL="144145" indent="-144145"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150" algn="l"/>
                          <a:tab pos="99060" algn="l"/>
                          <a:tab pos="228600" algn="l"/>
                        </a:tabLst>
                      </a:pPr>
                      <a:r>
                        <a:rPr lang="ru-RU" sz="1600" baseline="0" dirty="0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2.Идентификация преимуществ статуса ученика и учебной деятельности на основе предложенных критериев. </a:t>
                      </a:r>
                    </a:p>
                    <a:p>
                      <a:pPr marL="144145" indent="-144145"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150" algn="l"/>
                          <a:tab pos="99060" algn="l"/>
                          <a:tab pos="228600" algn="l"/>
                        </a:tabLst>
                      </a:pPr>
                      <a:r>
                        <a:rPr lang="ru-RU" sz="1600" baseline="0" dirty="0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3. Адаптация поведения к реальным жизненным ситуациям</a:t>
                      </a:r>
                      <a:r>
                        <a:rPr lang="ru-RU" sz="2000" baseline="0" dirty="0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.</a:t>
                      </a:r>
                    </a:p>
                    <a:p>
                      <a:pPr marL="144145" indent="-144145"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150" algn="l"/>
                          <a:tab pos="99060" algn="l"/>
                          <a:tab pos="228600" algn="l"/>
                        </a:tabLst>
                      </a:pP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  <a:tabLst>
                          <a:tab pos="185420" algn="l"/>
                          <a:tab pos="215900" algn="l"/>
                        </a:tabLst>
                      </a:pPr>
                      <a:r>
                        <a:rPr lang="ru-RU" sz="1800" b="1" dirty="0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1.Приветствие.  Способы приветствия в различных ситуациях.</a:t>
                      </a:r>
                    </a:p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  <a:tabLst>
                          <a:tab pos="185420" algn="l"/>
                          <a:tab pos="215900" algn="l"/>
                        </a:tabLst>
                      </a:pPr>
                      <a:r>
                        <a:rPr lang="ru-RU" sz="1800" b="1" dirty="0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2.Внешний вид ученика. Одежда. Выбор одежды для разных жизненных ситуаций. </a:t>
                      </a:r>
                    </a:p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  <a:tabLst>
                          <a:tab pos="185420" algn="l"/>
                          <a:tab pos="215900" algn="l"/>
                        </a:tabLst>
                      </a:pPr>
                      <a:r>
                        <a:rPr lang="ru-RU" sz="1800" b="1" dirty="0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3.Вежливость.  Значение и проявление вежливости.</a:t>
                      </a:r>
                    </a:p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  <a:tabLst>
                          <a:tab pos="185420" algn="l"/>
                          <a:tab pos="215900" algn="l"/>
                        </a:tabLst>
                      </a:pPr>
                      <a:r>
                        <a:rPr lang="ru-RU" sz="1800" b="1" dirty="0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4.Личные вещи. Порядок в личных вещах. Порядок дома и в школе.</a:t>
                      </a:r>
                    </a:p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  <a:tabLst>
                          <a:tab pos="185420" algn="l"/>
                          <a:tab pos="215900" algn="l"/>
                        </a:tabLst>
                      </a:pPr>
                      <a:r>
                        <a:rPr lang="ru-RU" sz="1800" b="1" dirty="0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5.Учёба – главное занятие ученика. Преимущества обучения и учёбы. Желание посещать школу и учиться. Право и обязанность учиться.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185420" algn="l"/>
                          <a:tab pos="215900" algn="l"/>
                        </a:tabLst>
                      </a:pPr>
                      <a:endParaRPr lang="ru-RU" sz="1800" b="1" dirty="0" smtClean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  <a:tabLst>
                          <a:tab pos="185420" algn="l"/>
                          <a:tab pos="215900" algn="l"/>
                        </a:tabLst>
                      </a:pPr>
                      <a:r>
                        <a:rPr lang="ru-RU" sz="1800" b="1" dirty="0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Менеджмент класса: решение конкретных ситуаций</a:t>
                      </a:r>
                      <a:endParaRPr lang="ro-MO" sz="1800" b="1" dirty="0" smtClean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185420" algn="l"/>
                          <a:tab pos="215900" algn="l"/>
                        </a:tabLst>
                      </a:pPr>
                      <a:endParaRPr lang="ru-RU" sz="1800" b="1" dirty="0" smtClean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lvl="0" indent="-17145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215900" algn="l"/>
                          <a:tab pos="267335" algn="l"/>
                        </a:tabLs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Игры-упражнения: </a:t>
                      </a:r>
                      <a:r>
                        <a:rPr lang="ro-MO" sz="1600" dirty="0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знакомство, представление;</a:t>
                      </a:r>
                      <a:r>
                        <a:rPr lang="ro-MO" sz="1600" baseline="0" dirty="0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наведение порядка на парте, в портфеле; дополнение рисунков с ошибками;</a:t>
                      </a:r>
                    </a:p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  <a:tabLst>
                          <a:tab pos="215900" algn="l"/>
                          <a:tab pos="267335" algn="l"/>
                        </a:tabLs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•	Ролевые игры:</a:t>
                      </a:r>
                      <a:r>
                        <a:rPr lang="ro-MO" sz="1600" dirty="0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говорящий-слушающий по поводу различных способов приветствия: вербальные и невербальные;</a:t>
                      </a:r>
                      <a:r>
                        <a:rPr lang="ro-MO" sz="1600" dirty="0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драматизация проявлений воспитанности в различных ситуациях: вербальные и невербальные способы;</a:t>
                      </a:r>
                      <a:endParaRPr lang="ro-MO" sz="1600" dirty="0" smtClean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  <a:tabLst>
                          <a:tab pos="215900" algn="l"/>
                          <a:tab pos="267335" algn="l"/>
                        </a:tabLs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•	Мини-исследованиеz по поводу выбора  одежды для различных жизненных ситуаций: первый день в школе, день рождения у друга, встреча гостей, мне нравится ходить в школу и т. д. </a:t>
                      </a:r>
                      <a:endParaRPr lang="ro-MO" sz="1600" dirty="0" smtClean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  <a:tabLst>
                          <a:tab pos="215900" algn="l"/>
                          <a:tab pos="267335" algn="l"/>
                        </a:tabLs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Продукты:  оценивание/ выражение символами; Моделирование поведения в заданной ситуации.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215900" algn="l"/>
                          <a:tab pos="267335" algn="l"/>
                        </a:tabLst>
                      </a:pPr>
                      <a:endParaRPr lang="ro-RO" sz="1200" dirty="0" smtClean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534682747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73240" y="109538"/>
            <a:ext cx="1093260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 defTabSz="914400"/>
            <a:r>
              <a:rPr lang="ru-RU" altLang="ru-RU" sz="2800" b="1" dirty="0">
                <a:latin typeface="Bookman Old Style" panose="02050604050505020204" pitchFamily="18" charset="0"/>
              </a:rPr>
              <a:t>Обеспечение качества </a:t>
            </a:r>
            <a:r>
              <a:rPr lang="ru-RU" altLang="ru-RU" sz="2800" b="1" dirty="0" smtClean="0">
                <a:latin typeface="Bookman Old Style" panose="02050604050505020204" pitchFamily="18" charset="0"/>
              </a:rPr>
              <a:t>жизни 1класс</a:t>
            </a:r>
          </a:p>
        </p:txBody>
      </p:sp>
    </p:spTree>
    <p:extLst>
      <p:ext uri="{BB962C8B-B14F-4D97-AF65-F5344CB8AC3E}">
        <p14:creationId xmlns:p14="http://schemas.microsoft.com/office/powerpoint/2010/main" val="1154054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8737839"/>
              </p:ext>
            </p:extLst>
          </p:nvPr>
        </p:nvGraphicFramePr>
        <p:xfrm>
          <a:off x="222578" y="783815"/>
          <a:ext cx="11833929" cy="5903391"/>
        </p:xfrm>
        <a:graphic>
          <a:graphicData uri="http://schemas.openxmlformats.org/drawingml/2006/table">
            <a:tbl>
              <a:tblPr/>
              <a:tblGrid>
                <a:gridCol w="2601009">
                  <a:extLst>
                    <a:ext uri="{9D8B030D-6E8A-4147-A177-3AD203B41FA5}">
                      <a16:colId xmlns="" xmlns:a16="http://schemas.microsoft.com/office/drawing/2014/main" val="3105976489"/>
                    </a:ext>
                  </a:extLst>
                </a:gridCol>
                <a:gridCol w="4803112">
                  <a:extLst>
                    <a:ext uri="{9D8B030D-6E8A-4147-A177-3AD203B41FA5}">
                      <a16:colId xmlns="" xmlns:a16="http://schemas.microsoft.com/office/drawing/2014/main" val="3122737573"/>
                    </a:ext>
                  </a:extLst>
                </a:gridCol>
                <a:gridCol w="4429808">
                  <a:extLst>
                    <a:ext uri="{9D8B030D-6E8A-4147-A177-3AD203B41FA5}">
                      <a16:colId xmlns="" xmlns:a16="http://schemas.microsoft.com/office/drawing/2014/main" val="1208441183"/>
                    </a:ext>
                  </a:extLst>
                </a:gridCol>
              </a:tblGrid>
              <a:tr h="5512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Единицы компетенции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o-RO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суб</a:t>
                      </a:r>
                      <a:r>
                        <a:rPr lang="ro-RO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компетенции</a:t>
                      </a:r>
                      <a:r>
                        <a:rPr lang="ro-RO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Единицы содержания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Обучающая деятельность и рекомендованные школьные продукты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401042089"/>
                  </a:ext>
                </a:extLst>
              </a:tr>
              <a:tr h="53369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150" algn="l"/>
                          <a:tab pos="99060" algn="l"/>
                          <a:tab pos="228600" algn="l"/>
                        </a:tabLs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o-RO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ro-RO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o-RO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Определение правильного поведения в школьной группе и природной сред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е.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150" algn="l"/>
                          <a:tab pos="99060" algn="l"/>
                          <a:tab pos="228600" algn="l"/>
                        </a:tabLs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o-RO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2.</a:t>
                      </a:r>
                      <a:r>
                        <a:rPr lang="ro-RO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Взаимоотношения </a:t>
                      </a:r>
                      <a:r>
                        <a:rPr lang="ro-RO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разных контекстах с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 сверстниками</a:t>
                      </a:r>
                      <a:r>
                        <a:rPr lang="ro-RO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обои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х</a:t>
                      </a:r>
                      <a:r>
                        <a:rPr lang="ro-RO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пол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ов.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150" algn="l"/>
                          <a:tab pos="99060" algn="l"/>
                          <a:tab pos="228600" algn="l"/>
                        </a:tabLst>
                      </a:pPr>
                      <a:r>
                        <a:rPr lang="ro-RO" sz="18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o-RO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ro-RO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ro-RO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Демонстрация заботливого отношения к собственным личным вещам и личным вещам других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в семье и в школе.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5420" algn="l"/>
                        </a:tabLst>
                      </a:pPr>
                      <a:r>
                        <a:rPr lang="ru-RU" sz="12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</a:t>
                      </a:r>
                      <a:r>
                        <a:rPr lang="ro-RO" sz="16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Ч</a:t>
                      </a:r>
                      <a:r>
                        <a:rPr lang="ru-RU" sz="16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еловеческие качества одноклассников и друзей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Ценность человеческих качеств. Разнообразие человеческих качеств. Взаимное дополнение путём проявления человеческих качеств в группе.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5420" algn="l"/>
                        </a:tabLst>
                      </a:pPr>
                      <a:r>
                        <a:rPr lang="ru-RU" sz="16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2.</a:t>
                      </a:r>
                      <a:r>
                        <a:rPr lang="ro-RO" sz="16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Правильное </a:t>
                      </a:r>
                      <a:r>
                        <a:rPr lang="ro-RO" sz="16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поведение. 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Правила работы в группе.  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5420" algn="l"/>
                        </a:tabLst>
                      </a:pPr>
                      <a:r>
                        <a:rPr lang="ru-RU" sz="16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3.Девочки </a:t>
                      </a:r>
                      <a:r>
                        <a:rPr lang="ru-RU" sz="16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 мальчики. 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Возможности проявления. Общая деятельность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5420" algn="l"/>
                        </a:tabLst>
                      </a:pPr>
                      <a:r>
                        <a:rPr lang="ru-RU" sz="16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4.Забота </a:t>
                      </a:r>
                      <a:r>
                        <a:rPr lang="ru-RU" sz="16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 природе.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Действия по охране природы. Благоприятная среда для  игр и других мероприятий.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5420" algn="l"/>
                        </a:tabLst>
                      </a:pPr>
                      <a:r>
                        <a:rPr lang="ru-RU" sz="16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5.Уважение </a:t>
                      </a:r>
                      <a:r>
                        <a:rPr lang="ru-RU" sz="16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 отношению к собственным личным вещам и к личным вещам одноклассников.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Сохранность личных вещей. Правильное разделение личных вещей: моё, твоё, наше. Уважение к вещам других. 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5420" algn="l"/>
                        </a:tabLst>
                      </a:pP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185420" algn="l"/>
                        </a:tabLst>
                      </a:pPr>
                      <a:r>
                        <a:rPr lang="ro-RO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Менеджмент класса: 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решение конкретных ситуационных задач.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74930" algn="l"/>
                          <a:tab pos="198755" algn="l"/>
                        </a:tabLst>
                      </a:pPr>
                      <a:r>
                        <a:rPr lang="ru-RU" sz="1400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Игры-упражнения: 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представление 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личных 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качеств</a:t>
                      </a:r>
                      <a:r>
                        <a:rPr lang="ru-RU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друзей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одноклассников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;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определение</a:t>
                      </a:r>
                      <a:r>
                        <a:rPr lang="ro-RO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выбор некоторых ситуаций верного поведения из различных источников</a:t>
                      </a:r>
                      <a:r>
                        <a:rPr lang="ro-RO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;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74930" algn="l"/>
                          <a:tab pos="198755" algn="l"/>
                        </a:tabLst>
                      </a:pPr>
                      <a:r>
                        <a:rPr lang="ru-RU" sz="1400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Изготовление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</a:t>
                      </a:r>
                      <a:r>
                        <a:rPr lang="ro-RO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исунков, альбомов с изображениями, 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мини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буклет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 правилами поведения в группе, на природе, на игровой площадке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; постера 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 изображением чистой природной среды</a:t>
                      </a:r>
                      <a:r>
                        <a:rPr lang="ro-RO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;</a:t>
                      </a:r>
                      <a:endParaRPr lang="en-US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74930" algn="l"/>
                          <a:tab pos="198755" algn="l"/>
                        </a:tabLst>
                      </a:pPr>
                      <a:r>
                        <a:rPr lang="ru-RU" sz="1400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Дискуссия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мои личные вещи и личные вещи коллег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/>
                        <a:buChar char=""/>
                        <a:tabLst>
                          <a:tab pos="74930" algn="l"/>
                          <a:tab pos="198755" algn="l"/>
                        </a:tabLst>
                      </a:pPr>
                      <a:r>
                        <a:rPr lang="ro-RO" sz="1400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Мини исследование 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действий и 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возможностей</a:t>
                      </a:r>
                      <a:r>
                        <a:rPr lang="ru-RU" sz="14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проявлениясебя 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для девочек и мальчиков; действии, направленных на охрану природы, сохранность имущества и т. д. на базе и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пользования образовательного программного обеспечения, просмотренных мультфильмов, историй из повседневной жизни, чтений небольших 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текстов.</a:t>
                      </a:r>
                      <a:endParaRPr lang="ru-RU" sz="14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/>
                        <a:buNone/>
                        <a:tabLst>
                          <a:tab pos="74930" algn="l"/>
                          <a:tab pos="198755" algn="l"/>
                        </a:tabLst>
                      </a:pPr>
                      <a:r>
                        <a:rPr lang="ro-RO" sz="1400" i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Продукты</a:t>
                      </a:r>
                      <a:r>
                        <a:rPr lang="ro-RO" sz="14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Моделирование  корректного поведения в группе по отношению к одноклассникам обоего пола, заботливого отношения к своим и чужим личным вещам.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534682747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73240" y="109538"/>
            <a:ext cx="1093260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914400"/>
            <a:r>
              <a:rPr lang="ru-RU" altLang="ru-RU" sz="2800" b="1" dirty="0">
                <a:solidFill>
                  <a:prstClr val="black"/>
                </a:solidFill>
                <a:latin typeface="Bookman Old Style" panose="02050604050505020204" pitchFamily="18" charset="0"/>
              </a:rPr>
              <a:t>Обеспечение качества </a:t>
            </a:r>
            <a:r>
              <a:rPr lang="ru-RU" altLang="ru-RU" sz="2800" b="1" dirty="0" smtClean="0">
                <a:solidFill>
                  <a:prstClr val="black"/>
                </a:solidFill>
                <a:latin typeface="Bookman Old Style" panose="02050604050505020204" pitchFamily="18" charset="0"/>
              </a:rPr>
              <a:t>жизни 2 класс</a:t>
            </a:r>
          </a:p>
        </p:txBody>
      </p:sp>
    </p:spTree>
    <p:extLst>
      <p:ext uri="{BB962C8B-B14F-4D97-AF65-F5344CB8AC3E}">
        <p14:creationId xmlns:p14="http://schemas.microsoft.com/office/powerpoint/2010/main" val="3645279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6866757"/>
              </p:ext>
            </p:extLst>
          </p:nvPr>
        </p:nvGraphicFramePr>
        <p:xfrm>
          <a:off x="222578" y="783816"/>
          <a:ext cx="11833929" cy="5658485"/>
        </p:xfrm>
        <a:graphic>
          <a:graphicData uri="http://schemas.openxmlformats.org/drawingml/2006/table">
            <a:tbl>
              <a:tblPr/>
              <a:tblGrid>
                <a:gridCol w="2601009">
                  <a:extLst>
                    <a:ext uri="{9D8B030D-6E8A-4147-A177-3AD203B41FA5}">
                      <a16:colId xmlns="" xmlns:a16="http://schemas.microsoft.com/office/drawing/2014/main" val="3105976489"/>
                    </a:ext>
                  </a:extLst>
                </a:gridCol>
                <a:gridCol w="4803112">
                  <a:extLst>
                    <a:ext uri="{9D8B030D-6E8A-4147-A177-3AD203B41FA5}">
                      <a16:colId xmlns="" xmlns:a16="http://schemas.microsoft.com/office/drawing/2014/main" val="3122737573"/>
                    </a:ext>
                  </a:extLst>
                </a:gridCol>
                <a:gridCol w="4429808">
                  <a:extLst>
                    <a:ext uri="{9D8B030D-6E8A-4147-A177-3AD203B41FA5}">
                      <a16:colId xmlns="" xmlns:a16="http://schemas.microsoft.com/office/drawing/2014/main" val="120844118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Единицы компетенции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o-RO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суб</a:t>
                      </a:r>
                      <a:r>
                        <a:rPr lang="ro-RO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компетенции</a:t>
                      </a:r>
                      <a:r>
                        <a:rPr lang="ro-RO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Единицы содержания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Обучающая деятельность и рекомендованные школьные продукты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401042089"/>
                  </a:ext>
                </a:extLst>
              </a:tr>
              <a:tr h="50518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52095" algn="l"/>
                        </a:tabLs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ro-RO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o-RO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Определение возможностей преодоления ошибок с помощью людей, которым можно доверять.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52095" algn="l"/>
                        </a:tabLs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52095" algn="l"/>
                        </a:tabLst>
                      </a:pPr>
                      <a:r>
                        <a:rPr lang="ro-RO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ro-RO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Экономное использование ресурсов в школе и дома.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52095" algn="l"/>
                        </a:tabLs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52095" algn="l"/>
                        </a:tabLst>
                      </a:pPr>
                      <a:r>
                        <a:rPr lang="ro-RO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ro-RO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Оценивание возможности учиться у окружающих и на основании примеров из жизни общества.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8895" indent="-48895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150" algn="l"/>
                          <a:tab pos="99060" algn="l"/>
                          <a:tab pos="144145" algn="l"/>
                          <a:tab pos="163195" algn="l"/>
                        </a:tabLst>
                      </a:pPr>
                      <a:r>
                        <a:rPr lang="ru-RU" sz="1800" b="1" i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</a:t>
                      </a:r>
                      <a:r>
                        <a:rPr lang="ru-RU" sz="18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Ресурс </a:t>
                      </a:r>
                      <a:r>
                        <a:rPr lang="ru-RU" sz="18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времени.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Виды деятельности и эффективное дозирование времени. 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8895" indent="-48895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150" algn="l"/>
                          <a:tab pos="99060" algn="l"/>
                          <a:tab pos="144145" algn="l"/>
                          <a:tab pos="163195" algn="l"/>
                        </a:tabLst>
                      </a:pPr>
                      <a:r>
                        <a:rPr lang="ru-RU" sz="1800" b="1" i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2.</a:t>
                      </a:r>
                      <a:r>
                        <a:rPr lang="ru-RU" sz="18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Пути </a:t>
                      </a:r>
                      <a:r>
                        <a:rPr lang="ru-RU" sz="18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получения информации. 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Общение с окружающими, СМИ, </a:t>
                      </a: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библиотека.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8895" indent="-48895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150" algn="l"/>
                          <a:tab pos="99060" algn="l"/>
                          <a:tab pos="144145" algn="l"/>
                          <a:tab pos="163195" algn="l"/>
                        </a:tabLst>
                      </a:pPr>
                      <a:r>
                        <a:rPr lang="ru-RU" sz="1800" b="1" i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3.</a:t>
                      </a:r>
                      <a:r>
                        <a:rPr lang="ru-RU" sz="1800" b="1" i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Людям </a:t>
                      </a:r>
                      <a:r>
                        <a:rPr lang="ru-RU" sz="1800" b="1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свойственно ошибаться.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Признание и принятие ошибок. Преодоление разочарования. Просьба о </a:t>
                      </a: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помощи.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8895" indent="-48895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150" algn="l"/>
                          <a:tab pos="99060" algn="l"/>
                          <a:tab pos="144145" algn="l"/>
                          <a:tab pos="163195" algn="l"/>
                        </a:tabLst>
                      </a:pPr>
                      <a:r>
                        <a:rPr lang="ru-RU" sz="1800" b="1" i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4.</a:t>
                      </a:r>
                      <a:r>
                        <a:rPr lang="ru-RU" sz="1800" b="1" i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Ресурсы</a:t>
                      </a:r>
                      <a:r>
                        <a:rPr lang="ru-RU" sz="1800" b="1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которые необходимо сохранять: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вода, электричество, тепло, предметы обихода и т. д. Способы экономии. </a:t>
                      </a: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Выгоды.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8895" indent="-48895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150" algn="l"/>
                          <a:tab pos="99060" algn="l"/>
                          <a:tab pos="144145" algn="l"/>
                          <a:tab pos="163195" algn="l"/>
                        </a:tabLst>
                      </a:pPr>
                      <a:r>
                        <a:rPr lang="ru-RU" sz="1800" b="1" i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5.</a:t>
                      </a:r>
                      <a:r>
                        <a:rPr lang="ru-RU" sz="1800" b="1" i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Источники </a:t>
                      </a:r>
                      <a:r>
                        <a:rPr lang="ru-RU" sz="1800" b="1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обучения.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Люди из окружения, у которых можно чему-то научиться. </a:t>
                      </a:r>
                      <a:r>
                        <a:rPr lang="ro-RO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617980" algn="l"/>
                        </a:tabLs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	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5420" algn="l"/>
                        </a:tabLst>
                      </a:pPr>
                      <a:r>
                        <a:rPr lang="ro-RO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Менеджмент класса: </a:t>
                      </a:r>
                      <a:r>
                        <a:rPr lang="ro-RO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решение конкретных ситуационных задач.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5420" algn="l"/>
                        </a:tabLst>
                      </a:pPr>
                      <a:r>
                        <a:rPr lang="ro-RO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000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229870" algn="l"/>
                        </a:tabLst>
                      </a:pPr>
                      <a:r>
                        <a:rPr lang="ru-RU" sz="1500" i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Упражнения</a:t>
                      </a:r>
                      <a:r>
                        <a:rPr lang="ro-RO" sz="1500" i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  <a:r>
                        <a:rPr lang="ru-RU" sz="1500" i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5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представление</a:t>
                      </a:r>
                      <a:r>
                        <a:rPr lang="ro-RO" sz="15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; </a:t>
                      </a:r>
                      <a:r>
                        <a:rPr lang="ru-RU" sz="15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классификация</a:t>
                      </a:r>
                    </a:p>
                    <a:p>
                      <a:pPr marL="22860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229870" algn="l"/>
                        </a:tabLst>
                      </a:pPr>
                      <a:r>
                        <a:rPr lang="ru-RU" sz="15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действий, мероприятий</a:t>
                      </a:r>
                      <a:r>
                        <a:rPr lang="ro-RO" sz="15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5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источников информации, запасов, которые необходимо сохранять</a:t>
                      </a:r>
                      <a:r>
                        <a:rPr lang="ro-RO" sz="15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;</a:t>
                      </a:r>
                      <a:r>
                        <a:rPr lang="ru-RU" sz="15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признание </a:t>
                      </a:r>
                      <a:r>
                        <a:rPr lang="ru-RU" sz="15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собственных достижений и ошибок</a:t>
                      </a:r>
                      <a:r>
                        <a:rPr lang="ro-RO" sz="15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; </a:t>
                      </a:r>
                      <a:r>
                        <a:rPr lang="ru-RU" sz="15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распределение </a:t>
                      </a:r>
                      <a:r>
                        <a:rPr lang="ru-RU" sz="15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времени учёбы и отдыха на один день и на неделю</a:t>
                      </a:r>
                      <a:r>
                        <a:rPr lang="ro-RO" sz="15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;</a:t>
                      </a:r>
                      <a:endParaRPr lang="en-US" sz="1500" dirty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110490" algn="l"/>
                          <a:tab pos="215265" algn="l"/>
                        </a:tabLst>
                      </a:pPr>
                      <a:r>
                        <a:rPr lang="ro-RO" sz="1500" i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Мини-исследование  </a:t>
                      </a:r>
                      <a:r>
                        <a:rPr lang="ro-RO" sz="15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положительного опыта </a:t>
                      </a:r>
                      <a:r>
                        <a:rPr lang="ro-RO" sz="15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распределения</a:t>
                      </a:r>
                      <a:r>
                        <a:rPr lang="ru-RU" sz="1500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o-RO" sz="15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 </a:t>
                      </a:r>
                      <a:r>
                        <a:rPr lang="ro-RO" sz="15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использования; </a:t>
                      </a:r>
                      <a:r>
                        <a:rPr lang="ru-RU" sz="15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определения, принятия и исправления допущенных ошибок</a:t>
                      </a:r>
                      <a:r>
                        <a:rPr lang="ro-RO" sz="15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en-US" sz="15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110490" algn="l"/>
                          <a:tab pos="215265" algn="l"/>
                        </a:tabLst>
                      </a:pPr>
                      <a:r>
                        <a:rPr lang="ro-RO" sz="1500" i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Дискуссии </a:t>
                      </a:r>
                      <a:r>
                        <a:rPr lang="ro-RO" sz="15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 необходимости, роли</a:t>
                      </a:r>
                      <a:r>
                        <a:rPr lang="ru-RU" sz="15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и значении экономного использования ресурсов</a:t>
                      </a:r>
                      <a:r>
                        <a:rPr lang="ro-RO" sz="15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r>
                        <a:rPr lang="ro-RO" sz="1500" i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</a:t>
                      </a:r>
                      <a:endParaRPr lang="en-US" sz="15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110490" algn="l"/>
                          <a:tab pos="215265" algn="l"/>
                        </a:tabLst>
                      </a:pPr>
                      <a:r>
                        <a:rPr lang="ru-RU" sz="1500" i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r>
                        <a:rPr lang="ro-RO" sz="1500" i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бучение через задания</a:t>
                      </a:r>
                      <a:r>
                        <a:rPr lang="ro-RO" sz="1500" i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  <a:r>
                        <a:rPr lang="ru-RU" sz="1500" i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o-RO" sz="15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планирование заданий/</a:t>
                      </a:r>
                      <a:endParaRPr lang="ru-RU" sz="15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110490" algn="l"/>
                          <a:tab pos="215265" algn="l"/>
                        </a:tabLst>
                      </a:pPr>
                      <a:r>
                        <a:rPr lang="ro-RO" sz="15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ежедневных </a:t>
                      </a:r>
                      <a:r>
                        <a:rPr lang="ru-RU" sz="15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мероприятий</a:t>
                      </a:r>
                      <a:r>
                        <a:rPr lang="ro-RO" sz="15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соблюдая время, необходимое для </a:t>
                      </a:r>
                      <a:r>
                        <a:rPr lang="ru-RU" sz="15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отдыха</a:t>
                      </a:r>
                      <a:r>
                        <a:rPr lang="ro-RO" sz="15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; </a:t>
                      </a:r>
                      <a:r>
                        <a:rPr lang="ro-RO" sz="15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интервью </a:t>
                      </a:r>
                      <a:r>
                        <a:rPr lang="ro-RO" sz="15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 старшими и с младшими учениками, с родителями, </a:t>
                      </a:r>
                      <a:r>
                        <a:rPr lang="ru-RU" sz="15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 другими взрослыми из данного населённого пункта, об экономном использовании ресурсов, в том числе  времени</a:t>
                      </a:r>
                      <a:r>
                        <a:rPr lang="ro-RO" sz="15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endParaRPr lang="ru-RU" sz="15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110490" algn="l"/>
                          <a:tab pos="215265" algn="l"/>
                        </a:tabLst>
                      </a:pPr>
                      <a:r>
                        <a:rPr lang="ru-RU" sz="1500" i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Продукт</a:t>
                      </a:r>
                      <a:r>
                        <a:rPr lang="ro-RO" sz="1500" i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ru-RU" sz="15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групповой проект</a:t>
                      </a:r>
                      <a:r>
                        <a:rPr lang="ro-RO" sz="15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ru-RU" sz="15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Как экономить школьные ресурсы;</a:t>
                      </a:r>
                      <a:r>
                        <a:rPr lang="ru-RU" sz="1500" i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5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Как экономить домашние ресурсы и т. д.</a:t>
                      </a:r>
                      <a:endParaRPr lang="en-US" sz="15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534682747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73240" y="109538"/>
            <a:ext cx="1093260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914400"/>
            <a:r>
              <a:rPr lang="ru-RU" altLang="ru-RU" sz="2800" b="1" dirty="0">
                <a:solidFill>
                  <a:prstClr val="black"/>
                </a:solidFill>
                <a:latin typeface="Bookman Old Style" panose="02050604050505020204" pitchFamily="18" charset="0"/>
              </a:rPr>
              <a:t>Обеспечение качества </a:t>
            </a:r>
            <a:r>
              <a:rPr lang="ru-RU" altLang="ru-RU" sz="2800" b="1" dirty="0" smtClean="0">
                <a:solidFill>
                  <a:prstClr val="black"/>
                </a:solidFill>
                <a:latin typeface="Bookman Old Style" panose="02050604050505020204" pitchFamily="18" charset="0"/>
              </a:rPr>
              <a:t>жизни 3 класс</a:t>
            </a:r>
          </a:p>
        </p:txBody>
      </p:sp>
    </p:spTree>
    <p:extLst>
      <p:ext uri="{BB962C8B-B14F-4D97-AF65-F5344CB8AC3E}">
        <p14:creationId xmlns:p14="http://schemas.microsoft.com/office/powerpoint/2010/main" val="3645279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6274136"/>
              </p:ext>
            </p:extLst>
          </p:nvPr>
        </p:nvGraphicFramePr>
        <p:xfrm>
          <a:off x="222578" y="783816"/>
          <a:ext cx="11833929" cy="5573738"/>
        </p:xfrm>
        <a:graphic>
          <a:graphicData uri="http://schemas.openxmlformats.org/drawingml/2006/table">
            <a:tbl>
              <a:tblPr/>
              <a:tblGrid>
                <a:gridCol w="2601009">
                  <a:extLst>
                    <a:ext uri="{9D8B030D-6E8A-4147-A177-3AD203B41FA5}">
                      <a16:colId xmlns="" xmlns:a16="http://schemas.microsoft.com/office/drawing/2014/main" val="3105976489"/>
                    </a:ext>
                  </a:extLst>
                </a:gridCol>
                <a:gridCol w="4803112">
                  <a:extLst>
                    <a:ext uri="{9D8B030D-6E8A-4147-A177-3AD203B41FA5}">
                      <a16:colId xmlns="" xmlns:a16="http://schemas.microsoft.com/office/drawing/2014/main" val="3122737573"/>
                    </a:ext>
                  </a:extLst>
                </a:gridCol>
                <a:gridCol w="4429808">
                  <a:extLst>
                    <a:ext uri="{9D8B030D-6E8A-4147-A177-3AD203B41FA5}">
                      <a16:colId xmlns="" xmlns:a16="http://schemas.microsoft.com/office/drawing/2014/main" val="120844118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Единицы компетенции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o-RO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суб</a:t>
                      </a:r>
                      <a:r>
                        <a:rPr lang="ro-RO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компетенции</a:t>
                      </a:r>
                      <a:r>
                        <a:rPr lang="ro-RO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Единицы содержания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Обучающая деятельность и рекомендованные школьные продукты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401042089"/>
                  </a:ext>
                </a:extLst>
              </a:tr>
              <a:tr h="50518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150" algn="l"/>
                          <a:tab pos="99060" algn="l"/>
                          <a:tab pos="228600" algn="l"/>
                        </a:tabLs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Определение пределов и способов удовлетворения желаний и потребностей на основе имеющихся ресурсов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150" algn="l"/>
                          <a:tab pos="99060" algn="l"/>
                          <a:tab pos="228600" algn="l"/>
                        </a:tabLs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150" algn="l"/>
                          <a:tab pos="99060" algn="l"/>
                          <a:tab pos="228600" algn="l"/>
                        </a:tabLs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Установление соотношения рационального использования природных ресурсов и охраны окружающей среды.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150" algn="l"/>
                          <a:tab pos="99060" algn="l"/>
                          <a:tab pos="228600" algn="l"/>
                        </a:tabLs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150" algn="l"/>
                          <a:tab pos="99060" algn="l"/>
                          <a:tab pos="228600" algn="l"/>
                        </a:tabLs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3. Признание важности уважения достоинства, честности, хороших манер у себя и у окружающих.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7150" algn="l"/>
                          <a:tab pos="99060" algn="l"/>
                          <a:tab pos="215900" algn="l"/>
                          <a:tab pos="252095" algn="l"/>
                        </a:tabLst>
                      </a:pPr>
                      <a:r>
                        <a:rPr lang="ro-RO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85800" indent="-2286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Личное </a:t>
                      </a:r>
                      <a:r>
                        <a:rPr lang="ru-RU" sz="14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достоинство и уважение к другому человеку.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Характеристики достоинства. Способы проявления достоинства и уважения.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85800" indent="-2286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Ресурсы обучения.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Собственные усилия в учёбе. Возможности учиться у учителя, у колле, у родителей.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Верное распределение времени. Разумное использование ресурсов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Последствия списывания.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82575" indent="-2286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-36195" algn="l"/>
                        </a:tabLst>
                      </a:pPr>
                      <a:r>
                        <a:rPr lang="ru-RU" sz="14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Желания и потребности, их взаимозависимость.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Пределы  желаний, потребностей и пути их достижения. Активное участие и реализация желаний учёбой и трудом. 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82575" indent="-2286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-36195" algn="l"/>
                        </a:tabLst>
                      </a:pPr>
                      <a:r>
                        <a:rPr lang="ru-RU" sz="14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Портрет потребителя. 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Выборочное и разумное использование товаров и услуг. Планирование расходов. 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82575" indent="-2286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-36195" algn="l"/>
                        </a:tabLst>
                      </a:pPr>
                      <a:r>
                        <a:rPr lang="ro-RO" sz="14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Экологическая среда.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Вклад каждого в охрану окружающей среды. План мероприятий по сохранению окружающей среды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82575" indent="-2286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-36195" algn="l"/>
                        </a:tabLst>
                      </a:pPr>
                      <a:r>
                        <a:rPr lang="ru-RU" sz="14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Хорошие манеры.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Уважение и преимущества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 marL="53975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-36195" algn="l"/>
                        </a:tabLst>
                      </a:pP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53975"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-36195" algn="l"/>
                        </a:tabLst>
                      </a:pPr>
                      <a:r>
                        <a:rPr lang="ro-RO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Менеджмент класса: 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решение конкретных ситуационных задач</a:t>
                      </a:r>
                      <a:r>
                        <a:rPr lang="ro-RO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28650" indent="-17145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229870" algn="l"/>
                        </a:tabLst>
                      </a:pPr>
                      <a:r>
                        <a:rPr lang="ru-RU" sz="1400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Упражнения</a:t>
                      </a:r>
                      <a:r>
                        <a:rPr lang="ro-RO" sz="1400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  <a:r>
                        <a:rPr lang="ru-RU" sz="1400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Определение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представление</a:t>
                      </a:r>
                      <a:r>
                        <a:rPr lang="ru-RU" sz="14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характеристики 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достойного человека; 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портрета</a:t>
                      </a:r>
                      <a:r>
                        <a:rPr lang="ru-RU" sz="14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потребителя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; взаимосвязи желаний, потребностей и возможностей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; 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моделирование 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реальной жизненной ситуации, которая могла бы продемонстрировать достоинство и 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уважение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создание 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коротких историй, сказок, стихов, загадок о хороших манерах, о людях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которые ведут себя с честью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102235" algn="l"/>
                          <a:tab pos="229870" algn="l"/>
                        </a:tabLst>
                      </a:pPr>
                      <a:r>
                        <a:rPr lang="ru-RU" sz="1400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Изготовление работ</a:t>
                      </a:r>
                      <a:r>
                        <a:rPr lang="ro-RO" sz="1400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  <a:r>
                        <a:rPr lang="ru-RU" sz="1400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Постер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коллаж, панно с иллюстрациями, рисунки дома, комнаты, квартиры, на экологическую тему;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102235" algn="l"/>
                          <a:tab pos="229870" algn="l"/>
                        </a:tabLst>
                      </a:pPr>
                      <a:r>
                        <a:rPr lang="ru-RU" sz="1400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Обучение через задания</a:t>
                      </a:r>
                      <a:r>
                        <a:rPr lang="ro-RO" sz="1400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ro-RO" sz="1400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интервью о способах демонстрации достоинства и уважения; разумное использование 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товаров и услуг; вклад каждого в охрану окружающей 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среды; 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участие в общественных мероприятиях, связанных с охраной окружающей среды; 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229870" algn="l"/>
                        </a:tabLst>
                      </a:pPr>
                      <a:r>
                        <a:rPr lang="ru-RU" sz="1400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Дискуссии 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 последствиях 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списывания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229870" algn="l"/>
                        </a:tabLst>
                      </a:pPr>
                      <a:r>
                        <a:rPr lang="ru-RU" sz="1400" i="1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Продукты</a:t>
                      </a:r>
                      <a:r>
                        <a:rPr lang="ro-RO" sz="1400" i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  <a:r>
                        <a:rPr lang="ro-RO" sz="1400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аргументированное сообщение, индивидуальный проект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534682747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73240" y="109538"/>
            <a:ext cx="1093260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914400"/>
            <a:r>
              <a:rPr lang="ru-RU" altLang="ru-RU" sz="2800" b="1" dirty="0">
                <a:solidFill>
                  <a:prstClr val="black"/>
                </a:solidFill>
                <a:latin typeface="Bookman Old Style" panose="02050604050505020204" pitchFamily="18" charset="0"/>
              </a:rPr>
              <a:t>Обеспечение качества </a:t>
            </a:r>
            <a:r>
              <a:rPr lang="ru-RU" altLang="ru-RU" sz="2800" b="1" dirty="0" smtClean="0">
                <a:solidFill>
                  <a:prstClr val="black"/>
                </a:solidFill>
                <a:latin typeface="Bookman Old Style" panose="02050604050505020204" pitchFamily="18" charset="0"/>
              </a:rPr>
              <a:t>жизни 4 класс</a:t>
            </a:r>
          </a:p>
        </p:txBody>
      </p:sp>
    </p:spTree>
    <p:extLst>
      <p:ext uri="{BB962C8B-B14F-4D97-AF65-F5344CB8AC3E}">
        <p14:creationId xmlns:p14="http://schemas.microsoft.com/office/powerpoint/2010/main" val="3645279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4788" y="349789"/>
            <a:ext cx="10418386" cy="675143"/>
          </a:xfrm>
        </p:spPr>
        <p:txBody>
          <a:bodyPr>
            <a:normAutofit/>
          </a:bodyPr>
          <a:lstStyle/>
          <a:p>
            <a:pPr lvl="0" algn="ctr" defTabSz="914400" eaLnBrk="0" fontAlgn="base" hangingPunct="0">
              <a:spcAft>
                <a:spcPct val="0"/>
              </a:spcAft>
              <a:tabLst>
                <a:tab pos="228600" algn="l"/>
              </a:tabLst>
            </a:pPr>
            <a:r>
              <a:rPr lang="ru-RU" altLang="ru-RU" b="1" dirty="0">
                <a:solidFill>
                  <a:srgbClr val="00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Здоровый образ </a:t>
            </a:r>
            <a:r>
              <a:rPr lang="ru-RU" altLang="ru-RU" b="1" dirty="0" smtClean="0">
                <a:solidFill>
                  <a:srgbClr val="00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жизни</a:t>
            </a:r>
            <a:endParaRPr lang="ru-RU" altLang="ru-RU" dirty="0">
              <a:solidFill>
                <a:schemeClr val="tx1"/>
              </a:solidFill>
              <a:latin typeface="Bookman Old Style" panose="02050604050505020204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3260420"/>
              </p:ext>
            </p:extLst>
          </p:nvPr>
        </p:nvGraphicFramePr>
        <p:xfrm>
          <a:off x="1528354" y="1256044"/>
          <a:ext cx="9976259" cy="46558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28441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0438521"/>
              </p:ext>
            </p:extLst>
          </p:nvPr>
        </p:nvGraphicFramePr>
        <p:xfrm>
          <a:off x="220689" y="888252"/>
          <a:ext cx="11666284" cy="5713516"/>
        </p:xfrm>
        <a:graphic>
          <a:graphicData uri="http://schemas.openxmlformats.org/drawingml/2006/table">
            <a:tbl>
              <a:tblPr/>
              <a:tblGrid>
                <a:gridCol w="2949236">
                  <a:extLst>
                    <a:ext uri="{9D8B030D-6E8A-4147-A177-3AD203B41FA5}">
                      <a16:colId xmlns="" xmlns:a16="http://schemas.microsoft.com/office/drawing/2014/main" val="1662719678"/>
                    </a:ext>
                  </a:extLst>
                </a:gridCol>
                <a:gridCol w="4295625">
                  <a:extLst>
                    <a:ext uri="{9D8B030D-6E8A-4147-A177-3AD203B41FA5}">
                      <a16:colId xmlns="" xmlns:a16="http://schemas.microsoft.com/office/drawing/2014/main" val="3864159113"/>
                    </a:ext>
                  </a:extLst>
                </a:gridCol>
                <a:gridCol w="4421423">
                  <a:extLst>
                    <a:ext uri="{9D8B030D-6E8A-4147-A177-3AD203B41FA5}">
                      <a16:colId xmlns="" xmlns:a16="http://schemas.microsoft.com/office/drawing/2014/main" val="240739725"/>
                    </a:ext>
                  </a:extLst>
                </a:gridCol>
              </a:tblGrid>
              <a:tr h="9228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Единицы компетенции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o-RO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суб</a:t>
                      </a:r>
                      <a:r>
                        <a:rPr lang="ro-RO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компетенции</a:t>
                      </a:r>
                      <a:r>
                        <a:rPr lang="ro-RO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Единицы содержания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Обучающая деятельность и рекомендованные школьные продукты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628024437"/>
                  </a:ext>
                </a:extLst>
              </a:tr>
              <a:tr h="4790675">
                <a:tc>
                  <a:txBody>
                    <a:bodyPr/>
                    <a:lstStyle/>
                    <a:p>
                      <a:pPr marL="228600" lvl="0" indent="-2286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91770" algn="l"/>
                          <a:tab pos="215900" algn="l"/>
                        </a:tabLs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 Описание правил личной гигиены и правильного питания в повседневной жизни. </a:t>
                      </a:r>
                      <a:endParaRPr lang="ro-MO" sz="1600" dirty="0" smtClean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</a:endParaRPr>
                    </a:p>
                    <a:p>
                      <a:pPr marL="228600" lvl="0" indent="-2286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91770" algn="l"/>
                          <a:tab pos="215900" algn="l"/>
                        </a:tabLst>
                      </a:pPr>
                      <a:endParaRPr lang="ro-MO" sz="1600" dirty="0" smtClean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</a:endParaRPr>
                    </a:p>
                    <a:p>
                      <a:pPr marL="228600" lvl="0" indent="-2286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91770" algn="l"/>
                          <a:tab pos="215900" algn="l"/>
                        </a:tabLs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Составление режима дня на основании рекомендаций</a:t>
                      </a:r>
                      <a:endParaRPr lang="ro-MO" sz="1600" dirty="0" smtClean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</a:endParaRPr>
                    </a:p>
                    <a:p>
                      <a:pPr marL="228600" lvl="0" indent="-2286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91770" algn="l"/>
                          <a:tab pos="215900" algn="l"/>
                        </a:tabLst>
                      </a:pPr>
                      <a:endParaRPr lang="ro-MO" sz="1600" dirty="0" smtClean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</a:endParaRPr>
                    </a:p>
                    <a:p>
                      <a:pPr marL="228600" lvl="0" indent="-2286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91770" algn="l"/>
                          <a:tab pos="215900" algn="l"/>
                        </a:tabLs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Оценивание роли физической деятельности и отдыха для сохранения здоровья.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114300" algn="l"/>
                          <a:tab pos="215900" algn="l"/>
                          <a:tab pos="457200" algn="l"/>
                        </a:tabLst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Режим дня ученика I  класса.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114300" algn="l"/>
                          <a:tab pos="215900" algn="l"/>
                          <a:tab pos="457200" algn="l"/>
                        </a:tabLst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Основные понятия личной гигиены: Гигиена полости рта, гигиена рук и ногтей, гигиена тела.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114300" algn="l"/>
                          <a:tab pos="215900" algn="l"/>
                          <a:tab pos="457200" algn="l"/>
                        </a:tabLst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Правила личной гигиены: гигиенические правила дома и в общественных местах.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114300" algn="l"/>
                          <a:tab pos="215900" algn="l"/>
                          <a:tab pos="457200" algn="l"/>
                        </a:tabLst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Здоровье ученика. Время для деятельности и отдыха с целью сохранения здоровья.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114300" algn="l"/>
                          <a:tab pos="215900" algn="l"/>
                          <a:tab pos="457200" algn="l"/>
                        </a:tabLst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Режим питания ученика.	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114300" algn="l"/>
                          <a:tab pos="215900" algn="l"/>
                          <a:tab pos="457200" algn="l"/>
                        </a:tabLst>
                      </a:pPr>
                      <a:endParaRPr lang="ru-RU" sz="1600" b="1" dirty="0" smtClean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114300" algn="l"/>
                          <a:tab pos="215900" algn="l"/>
                          <a:tab pos="457200" algn="l"/>
                        </a:tabLst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Менеджмент класса: решение конкретных ситуационных задач</a:t>
                      </a:r>
                    </a:p>
                    <a:p>
                      <a:pPr indent="-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ro-RO" sz="1600" dirty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  <a:tabLst>
                          <a:tab pos="180340" algn="l"/>
                          <a:tab pos="215900" algn="l"/>
                          <a:tab pos="457200" algn="l"/>
                        </a:tabLs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•	Игры-упражнения:</a:t>
                      </a:r>
                      <a:r>
                        <a:rPr lang="ro-MO" sz="1600" dirty="0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описание  правил гигиены для дома, для школы и для общественных местe;</a:t>
                      </a:r>
                      <a:r>
                        <a:rPr lang="ro-MO" sz="1600" baseline="0" dirty="0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выбор продуктов здорового питания;</a:t>
                      </a:r>
                    </a:p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  <a:tabLst>
                          <a:tab pos="180340" algn="l"/>
                          <a:tab pos="215900" algn="l"/>
                          <a:tab pos="457200" algn="l"/>
                        </a:tabLs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•	Дискуссии о важности гигиены для сохранения здоровья: гигиена полости рта, гигиена рук и ногтей, гигиена тела, гигиена образовательного программного обеспечения, образовательные фильмы: самостоятельность в области гигиены.</a:t>
                      </a:r>
                    </a:p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  <a:tabLst>
                          <a:tab pos="180340" algn="l"/>
                          <a:tab pos="215900" algn="l"/>
                          <a:tab pos="457200" algn="l"/>
                        </a:tabLs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•	Коллективное/ индивидуальное изготовление материалов, карточек на которых представлена деятельность/ занятия детей, продукты питания, постеры «Мероприятия  для сохранения здоровья» и т. д.</a:t>
                      </a:r>
                      <a:endParaRPr lang="ro-MO" sz="1600" dirty="0" smtClean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  <a:tabLst>
                          <a:tab pos="180340" algn="l"/>
                          <a:tab pos="215900" algn="l"/>
                          <a:tab pos="457200" algn="l"/>
                        </a:tabLs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Продукты: принятие правил и их соблюдение.	</a:t>
                      </a:r>
                      <a:endParaRPr lang="ro-RO" sz="1600" dirty="0" smtClean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860662874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62708" y="399539"/>
            <a:ext cx="10982247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 defTabSz="914400"/>
            <a:r>
              <a:rPr lang="ru-RU" altLang="ru-RU" sz="2000" b="1" dirty="0">
                <a:latin typeface="Bookman Old Style" panose="02050604050505020204" pitchFamily="18" charset="0"/>
              </a:rPr>
              <a:t>Здоровый образ </a:t>
            </a:r>
            <a:r>
              <a:rPr lang="ru-RU" altLang="ru-RU" sz="2000" b="1" dirty="0" smtClean="0">
                <a:latin typeface="Bookman Old Style" panose="02050604050505020204" pitchFamily="18" charset="0"/>
              </a:rPr>
              <a:t>жизни 1 класс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</a:tabLst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1201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1386397"/>
              </p:ext>
            </p:extLst>
          </p:nvPr>
        </p:nvGraphicFramePr>
        <p:xfrm>
          <a:off x="220689" y="888252"/>
          <a:ext cx="11666284" cy="5713516"/>
        </p:xfrm>
        <a:graphic>
          <a:graphicData uri="http://schemas.openxmlformats.org/drawingml/2006/table">
            <a:tbl>
              <a:tblPr/>
              <a:tblGrid>
                <a:gridCol w="2949236">
                  <a:extLst>
                    <a:ext uri="{9D8B030D-6E8A-4147-A177-3AD203B41FA5}">
                      <a16:colId xmlns="" xmlns:a16="http://schemas.microsoft.com/office/drawing/2014/main" val="1662719678"/>
                    </a:ext>
                  </a:extLst>
                </a:gridCol>
                <a:gridCol w="4295625">
                  <a:extLst>
                    <a:ext uri="{9D8B030D-6E8A-4147-A177-3AD203B41FA5}">
                      <a16:colId xmlns="" xmlns:a16="http://schemas.microsoft.com/office/drawing/2014/main" val="3864159113"/>
                    </a:ext>
                  </a:extLst>
                </a:gridCol>
                <a:gridCol w="4421423">
                  <a:extLst>
                    <a:ext uri="{9D8B030D-6E8A-4147-A177-3AD203B41FA5}">
                      <a16:colId xmlns="" xmlns:a16="http://schemas.microsoft.com/office/drawing/2014/main" val="240739725"/>
                    </a:ext>
                  </a:extLst>
                </a:gridCol>
              </a:tblGrid>
              <a:tr h="9228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Единицы компетенции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o-RO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суб</a:t>
                      </a:r>
                      <a:r>
                        <a:rPr lang="ro-RO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компетенции</a:t>
                      </a:r>
                      <a:r>
                        <a:rPr lang="ro-RO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Единицы содержания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Обучающая деятельность и рекомендованные школьные продукты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628024437"/>
                  </a:ext>
                </a:extLst>
              </a:tr>
              <a:tr h="47906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68910" algn="l"/>
                          <a:tab pos="233680" algn="l"/>
                          <a:tab pos="416560" algn="l"/>
                        </a:tabLs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o-RO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ro-RO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Распознавание</a:t>
                      </a:r>
                      <a:r>
                        <a:rPr lang="ro-RO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полезных / вредных продуктов для здоровья и опасных продуктов на основе определенных предложенных характеристик. 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68910" algn="l"/>
                          <a:tab pos="233680" algn="l"/>
                          <a:tab pos="416560" algn="l"/>
                        </a:tabLst>
                      </a:pPr>
                      <a:r>
                        <a:rPr lang="ro-RO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ro-RO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Применение правил личной гигиены для поддержания собственного здоровья.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68910" algn="l"/>
                          <a:tab pos="233680" algn="l"/>
                          <a:tab pos="416560" algn="l"/>
                        </a:tabLst>
                      </a:pPr>
                      <a:r>
                        <a:rPr lang="ro-RO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o-RO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ro-RO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Признание разнообразия повседневной деятельности путем чередования обучения, отдыха и спорта.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36855" indent="-236855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68910" algn="l"/>
                          <a:tab pos="233680" algn="l"/>
                          <a:tab pos="416560" algn="l"/>
                        </a:tabLst>
                      </a:pPr>
                      <a:r>
                        <a:rPr lang="ro-RO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14300" algn="l"/>
                          <a:tab pos="457200" algn="l"/>
                        </a:tabLst>
                      </a:pPr>
                      <a:r>
                        <a:rPr lang="ru-RU" sz="12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</a:t>
                      </a:r>
                      <a:r>
                        <a:rPr lang="ro-RO" sz="18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Деятельность </a:t>
                      </a:r>
                      <a:r>
                        <a:rPr lang="ro-RO" sz="18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ученика в течение дня.</a:t>
                      </a:r>
                      <a:r>
                        <a:rPr lang="ro-RO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Чередование обучения, отдыха и спорта для поддержания здоровья. 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14300" algn="l"/>
                          <a:tab pos="457200" algn="l"/>
                        </a:tabLst>
                      </a:pPr>
                      <a:r>
                        <a:rPr lang="ro-RO" sz="1800" b="1" i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i="1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2.</a:t>
                      </a:r>
                      <a:r>
                        <a:rPr lang="ru-RU" sz="18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r>
                        <a:rPr lang="ro-RO" sz="18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равила </a:t>
                      </a:r>
                      <a:r>
                        <a:rPr lang="ru-RU" sz="1800" b="1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гигиены</a:t>
                      </a:r>
                      <a:r>
                        <a:rPr lang="ru-RU" sz="1800" b="1" i="1" dirty="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o-RO" sz="18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повседневных ситуациях. </a:t>
                      </a:r>
                      <a:r>
                        <a:rPr lang="ro-RO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Болезни, вызванные  отсутствием гигиены. 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14300" algn="l"/>
                          <a:tab pos="457200" algn="l"/>
                        </a:tabLst>
                      </a:pPr>
                      <a:r>
                        <a:rPr lang="ru-RU" sz="18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3.</a:t>
                      </a:r>
                      <a:r>
                        <a:rPr lang="ro-RO" sz="18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Питание </a:t>
                      </a:r>
                      <a:r>
                        <a:rPr lang="ro-RO" sz="18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 здоровье учащихся.</a:t>
                      </a:r>
                      <a:r>
                        <a:rPr lang="ro-RO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Пища, полезная для здоровья ученика. Продукты, которые могут вызвать проблемы со здоровьем.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11125" algn="l"/>
                          <a:tab pos="457200" algn="l"/>
                        </a:tabLst>
                      </a:pPr>
                      <a:r>
                        <a:rPr lang="ru-RU" sz="18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4.</a:t>
                      </a:r>
                      <a:r>
                        <a:rPr lang="ro-RO" sz="18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Опасные </a:t>
                      </a:r>
                      <a:r>
                        <a:rPr lang="ro-RO" sz="18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продукты.</a:t>
                      </a:r>
                      <a:r>
                        <a:rPr lang="ro-RO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11125" algn="l"/>
                          <a:tab pos="457200" algn="l"/>
                        </a:tabLst>
                      </a:pP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Продукты питания</a:t>
                      </a:r>
                      <a:r>
                        <a:rPr lang="ro-RO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которые вредны для здоровья ребенка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Менеджмент </a:t>
                      </a:r>
                      <a:r>
                        <a:rPr lang="ro-RO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класса:</a:t>
                      </a:r>
                      <a:r>
                        <a:rPr lang="ro-RO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решение конкретных ситуационных задач.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-39370" algn="l"/>
                          <a:tab pos="74930" algn="l"/>
                        </a:tabLst>
                      </a:pPr>
                      <a:r>
                        <a:rPr lang="ru-RU" sz="15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Игры-упражнения: -</a:t>
                      </a:r>
                      <a:r>
                        <a:rPr lang="ru-RU" sz="1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распознавние </a:t>
                      </a:r>
                      <a:r>
                        <a:rPr lang="ru-RU" sz="15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вредных/токсичных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-39370" algn="l"/>
                          <a:tab pos="74930" algn="l"/>
                        </a:tabLst>
                      </a:pPr>
                      <a:r>
                        <a:rPr lang="ru-RU" sz="15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продуктов</a:t>
                      </a:r>
                      <a:r>
                        <a:rPr lang="ro-RO" sz="1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используемых дома и в школе, представление способов защиты/ предотвращения вреда, который они могут нанести здоровью;  пищевых продуктов растительного и животного происхождения, богатых </a:t>
                      </a:r>
                      <a:r>
                        <a:rPr lang="ro-RO" sz="15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витаминами</a:t>
                      </a:r>
                      <a:r>
                        <a:rPr lang="ru-RU" sz="15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; </a:t>
                      </a:r>
                      <a:r>
                        <a:rPr lang="ro-RO" sz="15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применение </a:t>
                      </a:r>
                      <a:r>
                        <a:rPr lang="ro-RO" sz="1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правил личной гигиены в специально созданных </a:t>
                      </a:r>
                      <a:r>
                        <a:rPr lang="ro-RO" sz="15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ситуациях;</a:t>
                      </a:r>
                      <a:endParaRPr lang="ru-RU" sz="15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-39370" algn="l"/>
                          <a:tab pos="74930" algn="l"/>
                        </a:tabLst>
                      </a:pPr>
                      <a:r>
                        <a:rPr lang="ro-RO" sz="15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Дискуссии </a:t>
                      </a:r>
                      <a:r>
                        <a:rPr lang="ro-RO" sz="1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  соблюдении правил личной гигиены </a:t>
                      </a:r>
                      <a:r>
                        <a:rPr lang="ro-RO" sz="15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  <a:endParaRPr lang="ru-RU" sz="15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-39370" algn="l"/>
                          <a:tab pos="74930" algn="l"/>
                        </a:tabLst>
                      </a:pPr>
                      <a:r>
                        <a:rPr lang="ro-RO" sz="15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повседневной </a:t>
                      </a:r>
                      <a:r>
                        <a:rPr lang="ro-RO" sz="1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жизни; об информации и рекламе в средствах связи по поводу здорового </a:t>
                      </a:r>
                      <a:r>
                        <a:rPr lang="ro-RO" sz="15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питания.</a:t>
                      </a:r>
                      <a:endParaRPr lang="ru-RU" sz="15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-39370" algn="l"/>
                          <a:tab pos="74930" algn="l"/>
                        </a:tabLst>
                      </a:pPr>
                      <a:r>
                        <a:rPr lang="ro-RO" sz="15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Изготовление</a:t>
                      </a:r>
                      <a:r>
                        <a:rPr lang="ro-RO" sz="1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рисунков, альбомов с иллюстрациями, мини-буклетов, постеров с информацией о повседневной деятельности, о здоровой пище,;пирамида </a:t>
                      </a:r>
                      <a:r>
                        <a:rPr lang="ro-RO" sz="15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витаминов.</a:t>
                      </a:r>
                      <a:endParaRPr lang="ru-RU" sz="15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-39370" algn="l"/>
                          <a:tab pos="74930" algn="l"/>
                        </a:tabLst>
                      </a:pPr>
                      <a:r>
                        <a:rPr lang="ro-RO" sz="1500" i="1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Продукты</a:t>
                      </a:r>
                      <a:r>
                        <a:rPr lang="ro-RO" sz="1500" i="1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  <a:r>
                        <a:rPr lang="ro-RO" sz="1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аргументированное сообщение: враги моего здоровья против друзей моего здоровья.</a:t>
                      </a:r>
                      <a:endParaRPr lang="en-US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860662874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62708" y="399539"/>
            <a:ext cx="10982247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914400"/>
            <a:r>
              <a:rPr lang="ru-RU" altLang="ru-RU" sz="2000" b="1" dirty="0">
                <a:solidFill>
                  <a:prstClr val="black"/>
                </a:solidFill>
                <a:latin typeface="Bookman Old Style" panose="02050604050505020204" pitchFamily="18" charset="0"/>
              </a:rPr>
              <a:t>Здоровый образ </a:t>
            </a:r>
            <a:r>
              <a:rPr lang="ru-RU" altLang="ru-RU" sz="2000" b="1" dirty="0" smtClean="0">
                <a:solidFill>
                  <a:prstClr val="black"/>
                </a:solidFill>
                <a:latin typeface="Bookman Old Style" panose="02050604050505020204" pitchFamily="18" charset="0"/>
              </a:rPr>
              <a:t>жизни 2 класс</a:t>
            </a:r>
          </a:p>
          <a:p>
            <a:pPr defTabSz="914400"/>
            <a:endParaRPr lang="ru-RU" altLang="ru-RU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0424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2510976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 smtClean="0">
                <a:latin typeface="Bookman Old Style" panose="02050604050505020204" pitchFamily="18" charset="0"/>
              </a:rPr>
              <a:t>Учебная дисциплина</a:t>
            </a:r>
            <a:br>
              <a:rPr lang="ru-RU" sz="4800" b="1" dirty="0" smtClean="0">
                <a:latin typeface="Bookman Old Style" panose="02050604050505020204" pitchFamily="18" charset="0"/>
              </a:rPr>
            </a:br>
            <a:r>
              <a:rPr lang="ru-RU" sz="4800" b="1" dirty="0" smtClean="0">
                <a:latin typeface="Bookman Old Style" panose="02050604050505020204" pitchFamily="18" charset="0"/>
              </a:rPr>
              <a:t>ЛИЧНОСТНОЕ </a:t>
            </a:r>
            <a:r>
              <a:rPr lang="ru-RU" sz="4800" b="1" dirty="0">
                <a:latin typeface="Bookman Old Style" panose="02050604050505020204" pitchFamily="18" charset="0"/>
              </a:rPr>
              <a:t>РАЗВИТИЕ</a:t>
            </a:r>
            <a:br>
              <a:rPr lang="ru-RU" sz="4800" b="1" dirty="0">
                <a:latin typeface="Bookman Old Style" panose="02050604050505020204" pitchFamily="18" charset="0"/>
              </a:rPr>
            </a:br>
            <a:r>
              <a:rPr lang="en-US" sz="4800" b="1" dirty="0">
                <a:latin typeface="Bookman Old Style" panose="02050604050505020204" pitchFamily="18" charset="0"/>
              </a:rPr>
              <a:t>I-IV </a:t>
            </a:r>
            <a:r>
              <a:rPr lang="ru-RU" sz="4800" b="1" dirty="0">
                <a:latin typeface="Bookman Old Style" panose="02050604050505020204" pitchFamily="18" charset="0"/>
              </a:rPr>
              <a:t>классы</a:t>
            </a:r>
            <a:endParaRPr lang="ru-RU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4497" y="3644536"/>
            <a:ext cx="10570115" cy="226668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b="1" dirty="0" smtClean="0">
                <a:latin typeface="Bookman Old Style" panose="02050604050505020204" pitchFamily="18" charset="0"/>
              </a:rPr>
              <a:t>Модульная структура основана на развитии компетенции</a:t>
            </a:r>
            <a:endParaRPr lang="ro-RO" sz="3600" b="1" dirty="0" smtClean="0">
              <a:latin typeface="Bookman Old Style" panose="02050604050505020204" pitchFamily="18" charset="0"/>
            </a:endParaRPr>
          </a:p>
          <a:p>
            <a:pPr marL="0" indent="0" algn="ctr">
              <a:buNone/>
            </a:pPr>
            <a:endParaRPr lang="ro-RO" sz="4400" b="1" dirty="0" smtClean="0">
              <a:latin typeface="Bookman Old Style" panose="02050604050505020204" pitchFamily="18" charset="0"/>
            </a:endParaRPr>
          </a:p>
          <a:p>
            <a:pPr marL="0" indent="0" algn="ctr">
              <a:buNone/>
            </a:pPr>
            <a:endParaRPr lang="ru-RU" sz="4400" b="1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3840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9248785"/>
              </p:ext>
            </p:extLst>
          </p:nvPr>
        </p:nvGraphicFramePr>
        <p:xfrm>
          <a:off x="220689" y="888252"/>
          <a:ext cx="11666284" cy="5968059"/>
        </p:xfrm>
        <a:graphic>
          <a:graphicData uri="http://schemas.openxmlformats.org/drawingml/2006/table">
            <a:tbl>
              <a:tblPr/>
              <a:tblGrid>
                <a:gridCol w="2949236">
                  <a:extLst>
                    <a:ext uri="{9D8B030D-6E8A-4147-A177-3AD203B41FA5}">
                      <a16:colId xmlns="" xmlns:a16="http://schemas.microsoft.com/office/drawing/2014/main" val="1662719678"/>
                    </a:ext>
                  </a:extLst>
                </a:gridCol>
                <a:gridCol w="4295625">
                  <a:extLst>
                    <a:ext uri="{9D8B030D-6E8A-4147-A177-3AD203B41FA5}">
                      <a16:colId xmlns="" xmlns:a16="http://schemas.microsoft.com/office/drawing/2014/main" val="3864159113"/>
                    </a:ext>
                  </a:extLst>
                </a:gridCol>
                <a:gridCol w="4421423">
                  <a:extLst>
                    <a:ext uri="{9D8B030D-6E8A-4147-A177-3AD203B41FA5}">
                      <a16:colId xmlns="" xmlns:a16="http://schemas.microsoft.com/office/drawing/2014/main" val="240739725"/>
                    </a:ext>
                  </a:extLst>
                </a:gridCol>
              </a:tblGrid>
              <a:tr h="7496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Единицы компетенции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o-RO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суб</a:t>
                      </a:r>
                      <a:r>
                        <a:rPr lang="ro-RO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компетенции</a:t>
                      </a:r>
                      <a:r>
                        <a:rPr lang="ro-RO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Единицы содержания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Обучающая деятельность и рекомендованные школьные продукты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628024437"/>
                  </a:ext>
                </a:extLst>
              </a:tr>
              <a:tr h="4790675"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-36830" algn="l"/>
                          <a:tab pos="53340" algn="l"/>
                          <a:tab pos="351790" algn="l"/>
                        </a:tabLs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Описание преимуществ соблюдения личной гигиены, сбалансированного питания, физической активности и отдыха для здоровья человека.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-36830" algn="l"/>
                          <a:tab pos="53340" algn="l"/>
                          <a:tab pos="351790" algn="l"/>
                        </a:tabLst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Оценивание пользы различных продуктов </a:t>
                      </a: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питания.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-36830" algn="l"/>
                          <a:tab pos="53340" algn="l"/>
                          <a:tab pos="351790" algn="l"/>
                        </a:tabLst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Определение равновесия между  обучением и активным отдыхом.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14300" algn="l"/>
                          <a:tab pos="457200" algn="l"/>
                        </a:tabLst>
                      </a:pPr>
                      <a:r>
                        <a:rPr lang="ru-RU" sz="1800" b="1" i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</a:t>
                      </a:r>
                      <a:r>
                        <a:rPr lang="ro-RO" sz="1800" b="1" i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Личная </a:t>
                      </a:r>
                      <a:r>
                        <a:rPr lang="ro-RO" sz="1800" b="1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гигиена.</a:t>
                      </a:r>
                      <a:r>
                        <a:rPr lang="ro-RO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Поддержание здоровья и профилактика заболеваний. Способы выполнения 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правил</a:t>
                      </a:r>
                      <a:r>
                        <a:rPr lang="ro-RO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гигиен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ы</a:t>
                      </a:r>
                      <a:r>
                        <a:rPr lang="ro-RO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14300" algn="l"/>
                          <a:tab pos="457200" algn="l"/>
                        </a:tabLst>
                      </a:pPr>
                      <a:r>
                        <a:rPr lang="ru-RU" sz="1800" b="1" i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2.</a:t>
                      </a:r>
                      <a:r>
                        <a:rPr lang="ro-RO" sz="1800" b="1" i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Питание</a:t>
                      </a:r>
                      <a:r>
                        <a:rPr lang="ro-RO" sz="1800" b="1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ro-RO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Преимущества сбалансированного питания.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14300" algn="l"/>
                          <a:tab pos="457200" algn="l"/>
                        </a:tabLst>
                      </a:pPr>
                      <a:r>
                        <a:rPr lang="ru-RU" sz="1800" b="1" i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3.Учёба</a:t>
                      </a:r>
                      <a:r>
                        <a:rPr lang="ro-RO" sz="1800" b="1" i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o-RO" sz="1800" b="1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 активный отдых</a:t>
                      </a:r>
                      <a:r>
                        <a:rPr lang="ro-RO" sz="18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o-RO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Возможности и пределы учебной деятельности. Возрастные особенности и формы активного отдыха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14300" algn="l"/>
                          <a:tab pos="457200" algn="l"/>
                        </a:tabLst>
                      </a:pPr>
                      <a:r>
                        <a:rPr lang="ru-RU" sz="18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4.</a:t>
                      </a:r>
                      <a:r>
                        <a:rPr lang="ro-RO" sz="18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Спорт </a:t>
                      </a:r>
                      <a:r>
                        <a:rPr lang="ro-RO" sz="18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 здоровье.</a:t>
                      </a:r>
                      <a:r>
                        <a:rPr lang="ro-RO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Виды спорта. </a:t>
                      </a:r>
                      <a:r>
                        <a:rPr lang="ro-RO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Влияние 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спорта </a:t>
                      </a:r>
                      <a:r>
                        <a:rPr lang="ro-RO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 развитие организма. Любимые виды спорта</a:t>
                      </a:r>
                      <a:r>
                        <a:rPr lang="ro-RO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18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14300" algn="l"/>
                          <a:tab pos="457200" algn="l"/>
                        </a:tabLs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9060" algn="l"/>
                          <a:tab pos="457200" algn="l"/>
                        </a:tabLst>
                      </a:pPr>
                      <a:r>
                        <a:rPr lang="ro-RO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Менеджмент класса: </a:t>
                      </a:r>
                      <a:r>
                        <a:rPr lang="ro-RO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решение конкретных ситуационных задач.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15265" algn="l"/>
                        </a:tabLst>
                      </a:pPr>
                      <a:r>
                        <a:rPr lang="ru-RU" sz="1600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Упражнения</a:t>
                      </a: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o-RO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называть </a:t>
                      </a:r>
                      <a:r>
                        <a:rPr lang="ro-RO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правила </a:t>
                      </a:r>
                      <a:r>
                        <a:rPr lang="ro-RO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личной</a:t>
                      </a:r>
                      <a:endParaRPr lang="ru-RU" sz="1600" baseline="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215265" algn="l"/>
                        </a:tabLst>
                      </a:pPr>
                      <a:r>
                        <a:rPr lang="ro-RO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гигиены</a:t>
                      </a: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; 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режим сбалансированного питания</a:t>
                      </a:r>
                      <a:r>
                        <a:rPr lang="ro-RO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;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представлять </a:t>
                      </a: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собранную информацию о сбалансированном питании</a:t>
                      </a:r>
                      <a:r>
                        <a:rPr lang="ro-RO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15265" algn="l"/>
                        </a:tabLst>
                      </a:pPr>
                      <a:r>
                        <a:rPr lang="ru-RU" sz="1600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Изготовление</a:t>
                      </a: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o-RO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Минит-буклета</a:t>
                      </a:r>
                      <a:r>
                        <a:rPr lang="ro-RO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o-RO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постера,</a:t>
                      </a:r>
                      <a:endParaRPr lang="ru-RU" sz="160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215265" algn="l"/>
                        </a:tabLst>
                      </a:pPr>
                      <a:r>
                        <a:rPr lang="ro-RO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афиши</a:t>
                      </a:r>
                      <a:r>
                        <a:rPr lang="ro-RO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o-RO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объявления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o-RO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 </a:t>
                      </a:r>
                      <a:r>
                        <a:rPr lang="ro-RO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личной гигиене, о сбалансированном питании, о активном отдыхе и занятиях спортом;</a:t>
                      </a: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1590" algn="l"/>
                          <a:tab pos="215265" algn="l"/>
                        </a:tabLst>
                      </a:pPr>
                      <a:r>
                        <a:rPr lang="ru-RU" sz="1600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Упражнения-исследования</a:t>
                      </a:r>
                      <a:r>
                        <a:rPr lang="ro-RO" sz="1600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  <a:r>
                        <a:rPr lang="ru-RU" sz="1600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o-RO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рямые </a:t>
                      </a:r>
                      <a:r>
                        <a:rPr lang="ro-RO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endParaRPr lang="ru-RU" sz="160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21590" algn="l"/>
                          <a:tab pos="215265" algn="l"/>
                        </a:tabLst>
                      </a:pPr>
                      <a:r>
                        <a:rPr lang="ro-RO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косвенные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o-RO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наблюдения </a:t>
                      </a:r>
                      <a:r>
                        <a:rPr lang="ro-RO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 режимом деятельности и отдыха</a:t>
                      </a: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питания, занятий спортом взрослых из семьи или из населённого пункта; 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сравнение режима питания ученика и взрослого</a:t>
                      </a:r>
                      <a:r>
                        <a:rPr lang="ro-RO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;</a:t>
                      </a:r>
                      <a:endParaRPr lang="en-US" sz="1600" dirty="0" smtClean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15265" algn="l"/>
                        </a:tabLst>
                      </a:pPr>
                      <a:r>
                        <a:rPr lang="ro-RO" sz="1600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Дискуссии 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 здоровье, о болезнях, о </a:t>
                      </a: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личной</a:t>
                      </a:r>
                      <a:endParaRPr lang="ru-RU" sz="16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215265" algn="l"/>
                        </a:tabLst>
                      </a:pP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гигиене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спорте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об отдыхе на основании текстов из журналов, опубликованных афиш, визитов в </a:t>
                      </a: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организации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в продуктовый магазин, в поликлинику, в спортивный зал и т. д.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265" algn="l"/>
                        </a:tabLst>
                      </a:pPr>
                      <a:r>
                        <a:rPr lang="ru-RU" sz="1600" i="1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Продукт</a:t>
                      </a:r>
                      <a:r>
                        <a:rPr lang="ro-RO" sz="16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Групповой проект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860662874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62708" y="399539"/>
            <a:ext cx="10982247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914400"/>
            <a:r>
              <a:rPr lang="ru-RU" altLang="ru-RU" sz="2000" b="1" dirty="0">
                <a:solidFill>
                  <a:prstClr val="black"/>
                </a:solidFill>
                <a:latin typeface="Bookman Old Style" panose="02050604050505020204" pitchFamily="18" charset="0"/>
              </a:rPr>
              <a:t>Здоровый образ </a:t>
            </a:r>
            <a:r>
              <a:rPr lang="ru-RU" altLang="ru-RU" sz="2000" b="1" dirty="0" smtClean="0">
                <a:solidFill>
                  <a:prstClr val="black"/>
                </a:solidFill>
                <a:latin typeface="Bookman Old Style" panose="02050604050505020204" pitchFamily="18" charset="0"/>
              </a:rPr>
              <a:t>жизни 3 класс</a:t>
            </a:r>
          </a:p>
          <a:p>
            <a:pPr defTabSz="914400"/>
            <a:endParaRPr lang="ru-RU" altLang="ru-RU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0424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6661542"/>
              </p:ext>
            </p:extLst>
          </p:nvPr>
        </p:nvGraphicFramePr>
        <p:xfrm>
          <a:off x="220689" y="888252"/>
          <a:ext cx="11666284" cy="5827382"/>
        </p:xfrm>
        <a:graphic>
          <a:graphicData uri="http://schemas.openxmlformats.org/drawingml/2006/table">
            <a:tbl>
              <a:tblPr/>
              <a:tblGrid>
                <a:gridCol w="2472269">
                  <a:extLst>
                    <a:ext uri="{9D8B030D-6E8A-4147-A177-3AD203B41FA5}">
                      <a16:colId xmlns="" xmlns:a16="http://schemas.microsoft.com/office/drawing/2014/main" val="1662719678"/>
                    </a:ext>
                  </a:extLst>
                </a:gridCol>
                <a:gridCol w="4632290">
                  <a:extLst>
                    <a:ext uri="{9D8B030D-6E8A-4147-A177-3AD203B41FA5}">
                      <a16:colId xmlns="" xmlns:a16="http://schemas.microsoft.com/office/drawing/2014/main" val="3864159113"/>
                    </a:ext>
                  </a:extLst>
                </a:gridCol>
                <a:gridCol w="4561725">
                  <a:extLst>
                    <a:ext uri="{9D8B030D-6E8A-4147-A177-3AD203B41FA5}">
                      <a16:colId xmlns="" xmlns:a16="http://schemas.microsoft.com/office/drawing/2014/main" val="240739725"/>
                    </a:ext>
                  </a:extLst>
                </a:gridCol>
              </a:tblGrid>
              <a:tr h="6089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Единицы компетенции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o-RO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суб</a:t>
                      </a:r>
                      <a:r>
                        <a:rPr lang="ro-RO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компетенции</a:t>
                      </a:r>
                      <a:r>
                        <a:rPr lang="ro-RO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Единицы содержания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Обучающая деятельность и рекомендованные школьные продукты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628024437"/>
                  </a:ext>
                </a:extLst>
              </a:tr>
              <a:tr h="47906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-36830" algn="l"/>
                          <a:tab pos="416560" algn="l"/>
                        </a:tabLs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Описание изменений тела в период полового созревания, в зависимости от гендерных особенностей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-36830" algn="l"/>
                          <a:tab pos="416560" algn="l"/>
                        </a:tabLs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-36830" algn="l"/>
                          <a:tab pos="416560" algn="l"/>
                        </a:tabLst>
                      </a:pP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Сравнение различных источников информации о здоровом образе жизни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-36830" algn="l"/>
                          <a:tab pos="416560" algn="l"/>
                        </a:tabLs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-36830" algn="l"/>
                          <a:tab pos="416560" algn="l"/>
                        </a:tabLst>
                      </a:pP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Признание важности сбалансированного дозирования физических и умственных усилий в зависимости от возрастных особенностей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286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-127000" algn="l"/>
                          <a:tab pos="-36830" algn="l"/>
                          <a:tab pos="64770" algn="l"/>
                          <a:tab pos="153670" algn="l"/>
                          <a:tab pos="233680" algn="l"/>
                        </a:tabLst>
                      </a:pPr>
                      <a:r>
                        <a:rPr lang="ro-RO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</a:t>
                      </a:r>
                      <a:r>
                        <a:rPr lang="ro-RO" sz="16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Источники </a:t>
                      </a:r>
                      <a:r>
                        <a:rPr lang="ro-RO" sz="16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информации о здоровом образе жизни. </a:t>
                      </a:r>
                      <a:r>
                        <a:rPr lang="ro-RO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Примеры в семье и в обществе. Медиа-кампании. Акции ознакомления с информацией о здоровом образе жизни.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5397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2.</a:t>
                      </a:r>
                      <a:r>
                        <a:rPr lang="ro-RO" sz="1600" b="1" i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Изменения </a:t>
                      </a:r>
                      <a:r>
                        <a:rPr lang="ru-RU" sz="1600" b="1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организме</a:t>
                      </a:r>
                      <a:r>
                        <a:rPr lang="ro-RO" sz="1600" b="1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в период полового созревания</a:t>
                      </a:r>
                      <a:r>
                        <a:rPr lang="ro-RO" sz="16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Физиологические изменения, эмоциональные состояния, особенности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мальчиков и девочек.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5397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3.</a:t>
                      </a:r>
                      <a:r>
                        <a:rPr lang="ro-RO" sz="16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Физические </a:t>
                      </a:r>
                      <a:r>
                        <a:rPr lang="ro-RO" sz="16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 умственные усилия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Равновесие между физической и умственной деятельностью. Правила и рекомендации для предотвращения умственной усталости. Способы снижения </a:t>
                      </a:r>
                      <a:r>
                        <a:rPr lang="ro-RO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физической и умственной </a:t>
                      </a:r>
                      <a:r>
                        <a:rPr lang="ro-RO" sz="16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усталости.</a:t>
                      </a:r>
                      <a:endParaRPr lang="ru-RU" sz="16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5397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4.</a:t>
                      </a:r>
                      <a:r>
                        <a:rPr lang="ru-RU" sz="1600" b="1" i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Здоровье</a:t>
                      </a:r>
                      <a:r>
                        <a:rPr lang="ru-RU" sz="1600" b="1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</a:t>
                      </a:r>
                      <a:r>
                        <a:rPr lang="ru-RU" sz="1600" b="1" i="1" dirty="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o-RO" sz="16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детский труд и права</a:t>
                      </a:r>
                      <a:r>
                        <a:rPr lang="ru-RU" sz="16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ребёнка. 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Предотвращение 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эксплуатации 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детского труда посредством физической работы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 marL="5397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5.</a:t>
                      </a:r>
                      <a:r>
                        <a:rPr lang="ro-RO" sz="16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Здоровая </a:t>
                      </a:r>
                      <a:r>
                        <a:rPr lang="ro-RO" sz="16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диета.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Сочетание продуктов и воздействие на </a:t>
                      </a: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здоровье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 marL="228600" indent="-2286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7200" algn="l"/>
                        </a:tabLst>
                      </a:pPr>
                      <a:r>
                        <a:rPr lang="ro-RO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Менеджмент </a:t>
                      </a:r>
                      <a:r>
                        <a:rPr lang="ro-RO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класса: 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решение конкретных ситуационных задач.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9870" algn="l"/>
                        </a:tabLst>
                      </a:pPr>
                      <a:r>
                        <a:rPr lang="ru-RU" sz="1600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Упражнения</a:t>
                      </a: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самопознание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самооценка </a:t>
                      </a: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  <a:endParaRPr lang="ru-RU" sz="1600" baseline="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229870" algn="l"/>
                        </a:tabLst>
                      </a:pP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плане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возрастных изменений и эмоционального состояния</a:t>
                      </a: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; 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определение этапов роста и развития человека</a:t>
                      </a: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; 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снятие усталости после физической и умственной нагрузки</a:t>
                      </a: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r>
                        <a:rPr lang="ru-RU" sz="16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представление комбинации продуктов, включающих минеральные вещества, витамины, микроэлементы;</a:t>
                      </a:r>
                      <a:endParaRPr lang="en-US" sz="16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121285" algn="l"/>
                          <a:tab pos="229870" algn="l"/>
                        </a:tabLst>
                      </a:pPr>
                      <a:r>
                        <a:rPr lang="ro-RO" sz="1600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Дискуссии</a:t>
                      </a: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 здоровом образе жизни, </a:t>
                      </a: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</a:t>
                      </a:r>
                      <a:endParaRPr lang="ru-RU" sz="16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121285" algn="l"/>
                          <a:tab pos="229870" algn="l"/>
                        </a:tabLst>
                      </a:pP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основе конкретных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ситуаций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использования на базе использования образовательного программного обеспечения, просмотренных мультфильмов; 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121285" algn="l"/>
                          <a:tab pos="229870" algn="l"/>
                        </a:tabLst>
                      </a:pPr>
                      <a:r>
                        <a:rPr lang="ru-RU" sz="1600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Обучение через задания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Анализ 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 </a:t>
                      </a: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сравнение</a:t>
                      </a:r>
                      <a:endParaRPr lang="ru-RU" sz="1600" baseline="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121285" algn="l"/>
                          <a:tab pos="229870" algn="l"/>
                        </a:tabLst>
                      </a:pP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мероприятий,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пропагандирующих  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здоровый образ жизни, предупреждающих эксплуатацию детского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физического 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труда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; </a:t>
                      </a: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реализация 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простого исследования: 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Труд и права ребёнка в 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обществе.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121285" algn="l"/>
                          <a:tab pos="229870" algn="l"/>
                        </a:tabLst>
                      </a:pPr>
                      <a:r>
                        <a:rPr lang="ru-RU" sz="1600" i="1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Продукт</a:t>
                      </a:r>
                      <a:r>
                        <a:rPr lang="ro-RO" sz="16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групповой проект, исследование конкретного случая</a:t>
                      </a: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860662874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62708" y="399539"/>
            <a:ext cx="10982247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914400"/>
            <a:r>
              <a:rPr lang="ru-RU" altLang="ru-RU" sz="2000" b="1" dirty="0">
                <a:solidFill>
                  <a:prstClr val="black"/>
                </a:solidFill>
                <a:latin typeface="Bookman Old Style" panose="02050604050505020204" pitchFamily="18" charset="0"/>
              </a:rPr>
              <a:t>Здоровый образ </a:t>
            </a:r>
            <a:r>
              <a:rPr lang="ru-RU" altLang="ru-RU" sz="2000" b="1" dirty="0" smtClean="0">
                <a:solidFill>
                  <a:prstClr val="black"/>
                </a:solidFill>
                <a:latin typeface="Bookman Old Style" panose="02050604050505020204" pitchFamily="18" charset="0"/>
              </a:rPr>
              <a:t>жизни 4 класс </a:t>
            </a:r>
          </a:p>
          <a:p>
            <a:pPr defTabSz="914400"/>
            <a:endParaRPr lang="ru-RU" altLang="ru-RU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0424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6" y="323664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x-none" b="1" dirty="0" smtClean="0">
                <a:latin typeface="Bookman Old Style" panose="02050604050505020204" pitchFamily="18" charset="0"/>
              </a:rPr>
              <a:t>Планирование карьеры и </a:t>
            </a:r>
            <a:r>
              <a:rPr lang="x-none" b="1" smtClean="0">
                <a:latin typeface="Bookman Old Style" panose="02050604050505020204" pitchFamily="18" charset="0"/>
              </a:rPr>
              <a:t>развитие предпри</a:t>
            </a:r>
            <a:r>
              <a:rPr lang="ru-RU" b="1" dirty="0" smtClean="0">
                <a:latin typeface="Bookman Old Style" panose="02050604050505020204" pitchFamily="18" charset="0"/>
              </a:rPr>
              <a:t>имчивости</a:t>
            </a:r>
            <a:endParaRPr lang="ru-RU" b="1" dirty="0">
              <a:latin typeface="Bookman Old Style" panose="02050604050505020204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8984353"/>
              </p:ext>
            </p:extLst>
          </p:nvPr>
        </p:nvGraphicFramePr>
        <p:xfrm>
          <a:off x="1528354" y="1597688"/>
          <a:ext cx="9976259" cy="50442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78880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11499" y="189652"/>
            <a:ext cx="11726426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defTabSz="914400"/>
            <a:r>
              <a:rPr lang="ru-RU" sz="2800" b="1" dirty="0">
                <a:latin typeface="Bookman Old Style" panose="02050604050505020204" pitchFamily="18" charset="0"/>
              </a:rPr>
              <a:t>Планирование карьеры и развитие </a:t>
            </a:r>
            <a:r>
              <a:rPr lang="ru-RU" sz="2800" b="1" dirty="0" smtClean="0">
                <a:latin typeface="Bookman Old Style" panose="02050604050505020204" pitchFamily="18" charset="0"/>
              </a:rPr>
              <a:t>предприимчивости</a:t>
            </a:r>
          </a:p>
          <a:p>
            <a:pPr lvl="0" algn="ctr" defTabSz="914400"/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1 класс</a:t>
            </a:r>
            <a:endParaRPr kumimoji="0" lang="ro-RO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7178958"/>
              </p:ext>
            </p:extLst>
          </p:nvPr>
        </p:nvGraphicFramePr>
        <p:xfrm>
          <a:off x="231113" y="1102381"/>
          <a:ext cx="11806812" cy="6033008"/>
        </p:xfrm>
        <a:graphic>
          <a:graphicData uri="http://schemas.openxmlformats.org/drawingml/2006/table">
            <a:tbl>
              <a:tblPr/>
              <a:tblGrid>
                <a:gridCol w="2622875">
                  <a:extLst>
                    <a:ext uri="{9D8B030D-6E8A-4147-A177-3AD203B41FA5}">
                      <a16:colId xmlns="" xmlns:a16="http://schemas.microsoft.com/office/drawing/2014/main" val="1928099849"/>
                    </a:ext>
                  </a:extLst>
                </a:gridCol>
                <a:gridCol w="4608242">
                  <a:extLst>
                    <a:ext uri="{9D8B030D-6E8A-4147-A177-3AD203B41FA5}">
                      <a16:colId xmlns="" xmlns:a16="http://schemas.microsoft.com/office/drawing/2014/main" val="1462959162"/>
                    </a:ext>
                  </a:extLst>
                </a:gridCol>
                <a:gridCol w="4575695">
                  <a:extLst>
                    <a:ext uri="{9D8B030D-6E8A-4147-A177-3AD203B41FA5}">
                      <a16:colId xmlns="" xmlns:a16="http://schemas.microsoft.com/office/drawing/2014/main" val="1430169288"/>
                    </a:ext>
                  </a:extLst>
                </a:gridCol>
              </a:tblGrid>
              <a:tr h="3586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Единицы компетенции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o-RO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суб</a:t>
                      </a:r>
                      <a:r>
                        <a:rPr lang="ro-RO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компетенции</a:t>
                      </a:r>
                      <a:r>
                        <a:rPr lang="ro-RO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Единицы содержания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Обучающая деятельность и рекомендованные школьные продукты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215775266"/>
                  </a:ext>
                </a:extLst>
              </a:tr>
              <a:tr h="5217606"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1.Описание различных видов деятельности, предпочитаемых учащимися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215900" algn="l"/>
                          <a:tab pos="457200" algn="l"/>
                        </a:tabLst>
                      </a:pPr>
                      <a:endParaRPr lang="ru-RU" sz="1600" dirty="0" smtClean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215900" algn="l"/>
                          <a:tab pos="457200" algn="l"/>
                        </a:tabLs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2.</a:t>
                      </a:r>
                      <a:r>
                        <a:rPr lang="ru-RU" sz="1600" baseline="0" dirty="0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Классификация желаний и потребностей с точки зрения эффективного использования собственных ресурсов.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215900" algn="l"/>
                          <a:tab pos="457200" algn="l"/>
                        </a:tabLst>
                      </a:pPr>
                      <a:endParaRPr lang="ru-RU" sz="1600" dirty="0" smtClean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215900" algn="l"/>
                          <a:tab pos="457200" algn="l"/>
                        </a:tabLs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3.Оценивание пользы труда на основании примеров семьи и общества. 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215900" algn="l"/>
                          <a:tab pos="457200" algn="l"/>
                        </a:tabLst>
                      </a:pPr>
                      <a:endParaRPr lang="ru-RU" sz="1200" dirty="0" smtClean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66" marR="551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44145" algn="l"/>
                          <a:tab pos="457200" algn="l"/>
                        </a:tabLst>
                      </a:pPr>
                      <a:r>
                        <a:rPr lang="ru-RU" sz="18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Желания </a:t>
                      </a:r>
                      <a:r>
                        <a:rPr lang="ru-RU" sz="18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 индивидуальные </a:t>
                      </a:r>
                      <a:endParaRPr lang="ru-RU" sz="1800" b="1" i="1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44145" algn="l"/>
                          <a:tab pos="457200" algn="l"/>
                        </a:tabLst>
                      </a:pPr>
                      <a:r>
                        <a:rPr lang="ru-RU" sz="18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потребности </a:t>
                      </a:r>
                      <a:r>
                        <a:rPr lang="ru-RU" sz="18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для личностного развития. 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Индивидуальные потребности и желания развивать свои таланты и интересы, используя различные </a:t>
                      </a: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ресурсы.</a:t>
                      </a:r>
                    </a:p>
                    <a:p>
                      <a:pPr mar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44145" algn="l"/>
                          <a:tab pos="457200" algn="l"/>
                        </a:tabLst>
                      </a:pPr>
                      <a:r>
                        <a:rPr lang="ru-RU" sz="18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2.Любимые </a:t>
                      </a:r>
                      <a:r>
                        <a:rPr lang="ru-RU" sz="18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занятия</a:t>
                      </a:r>
                      <a:r>
                        <a:rPr lang="it-IT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Хобби</a:t>
                      </a:r>
                      <a:r>
                        <a:rPr lang="it-IT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Любимые</a:t>
                      </a:r>
                      <a:r>
                        <a:rPr lang="ru-RU" sz="18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занятия 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 необходимые </a:t>
                      </a: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качества.</a:t>
                      </a:r>
                    </a:p>
                    <a:p>
                      <a:pPr mar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44145" algn="l"/>
                          <a:tab pos="457200" algn="l"/>
                        </a:tabLst>
                      </a:pPr>
                      <a:r>
                        <a:rPr lang="ru-RU" sz="18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3.Почему </a:t>
                      </a:r>
                      <a:r>
                        <a:rPr lang="ru-RU" sz="18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люди работают. 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Труд и </a:t>
                      </a: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его</a:t>
                      </a:r>
                      <a:r>
                        <a:rPr lang="ru-RU" sz="18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польза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Труд – способ реализации желаний и потребностей</a:t>
                      </a:r>
                      <a:r>
                        <a:rPr lang="it-IT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Домашние занятия и развитие </a:t>
                      </a: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навыков.</a:t>
                      </a:r>
                    </a:p>
                    <a:p>
                      <a:pPr mar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44145" algn="l"/>
                          <a:tab pos="457200" algn="l"/>
                        </a:tabLst>
                      </a:pPr>
                      <a:r>
                        <a:rPr lang="ru-RU" sz="18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4.Дети </a:t>
                      </a:r>
                      <a:r>
                        <a:rPr lang="ru-RU" sz="18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 ремёсла. 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Известные</a:t>
                      </a:r>
                      <a:r>
                        <a:rPr lang="ru-RU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r>
                        <a:rPr lang="it-IT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емёсла</a:t>
                      </a:r>
                      <a:r>
                        <a:rPr lang="ru-RU" sz="18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t-IT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занятия </a:t>
                      </a:r>
                      <a:r>
                        <a:rPr lang="it-IT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профессии</a:t>
                      </a:r>
                      <a:r>
                        <a:rPr lang="it-IT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Оборудование и инструменты</a:t>
                      </a:r>
                      <a:r>
                        <a:rPr lang="it-IT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Условия развития</a:t>
                      </a:r>
                      <a:r>
                        <a:rPr lang="it-IT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 </a:t>
                      </a:r>
                      <a:endParaRPr lang="ru-RU" sz="18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44145" algn="l"/>
                          <a:tab pos="457200" algn="l"/>
                        </a:tabLst>
                      </a:pPr>
                      <a:r>
                        <a:rPr lang="ru-RU" sz="1800" b="1" i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5.</a:t>
                      </a:r>
                      <a:r>
                        <a:rPr lang="ru-RU" sz="1800" b="1" i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Навыки </a:t>
                      </a:r>
                      <a:r>
                        <a:rPr lang="ru-RU" sz="18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 интересы</a:t>
                      </a:r>
                      <a:r>
                        <a:rPr lang="it-IT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it-IT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Личные навыки. Профессия  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моей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мечты</a:t>
                      </a: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145" algn="l"/>
                          <a:tab pos="457200" algn="l"/>
                        </a:tabLst>
                      </a:pPr>
                      <a:r>
                        <a:rPr lang="it-IT" sz="18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Менеджмент </a:t>
                      </a:r>
                      <a:r>
                        <a:rPr lang="it-IT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класса: </a:t>
                      </a:r>
                      <a:r>
                        <a:rPr lang="it-IT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решение конкретных ситуационных задач.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144145" algn="l"/>
                          <a:tab pos="215900" algn="l"/>
                          <a:tab pos="457200" algn="l"/>
                        </a:tabLs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	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Игры-упражнения: 	определение потребностей и желаний, хобби, любимых занятий, ремёсел, известных профессий; определение и представление некоторых личных  предметов, которые лучше всего выражают то, что нравится делать каждому;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144145" algn="l"/>
                          <a:tab pos="215900" algn="l"/>
                          <a:tab pos="457200" algn="l"/>
                        </a:tabLs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•	Дискуссии о роли труда в жизни каждого человека.  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144145" algn="l"/>
                          <a:tab pos="215900" algn="l"/>
                          <a:tab pos="457200" algn="l"/>
                        </a:tabLs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•	Ролевые игры на представление различных профессий;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144145" algn="l"/>
                          <a:tab pos="215900" algn="l"/>
                          <a:tab pos="457200" algn="l"/>
                        </a:tabLs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•	Изготовление альбомов, постеров, представляющих разные професии (с иллюстрациями, фотографий, визитных карточек). 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144145" algn="l"/>
                          <a:tab pos="215900" algn="l"/>
                          <a:tab pos="457200" algn="l"/>
                        </a:tabLs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•	Конкурс: загадки об инструментах и определение инструментов, относящихся к той или иной профессии.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144145" algn="l"/>
                          <a:tab pos="215900" algn="l"/>
                          <a:tab pos="457200" algn="l"/>
                        </a:tabLs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Bookman Old Style" panose="02050604050505020204" pitchFamily="18" charset="0"/>
                          <a:ea typeface="Times New Roman" panose="02020603050405020304" pitchFamily="18" charset="0"/>
                        </a:rPr>
                        <a:t>Продукт: индивидуальный проект:  Мой вклад в нашу выставку, для чего ребёнок представит изготовленный своими руками предмет, который отражает его талант (рисунок, изделие из пластилина, фографию и т. д.) и объяснит, как он это делал и какие усилия приложил. 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66" marR="551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507762796"/>
                  </a:ext>
                </a:extLst>
              </a:tr>
              <a:tr h="179338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215900" algn="l"/>
                          <a:tab pos="457200" algn="l"/>
                        </a:tabLst>
                      </a:pPr>
                      <a:endParaRPr lang="ru-RU" sz="1200" dirty="0" smtClean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66" marR="551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14300" algn="l"/>
                          <a:tab pos="601345" algn="l"/>
                        </a:tabLs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66" marR="551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2140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11499" y="189652"/>
            <a:ext cx="11726426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/>
            <a:r>
              <a:rPr lang="ru-RU" sz="2800" b="1" dirty="0">
                <a:solidFill>
                  <a:prstClr val="black"/>
                </a:solidFill>
                <a:latin typeface="Bookman Old Style" panose="02050604050505020204" pitchFamily="18" charset="0"/>
              </a:rPr>
              <a:t>Планирование карьеры и развитие </a:t>
            </a:r>
            <a:r>
              <a:rPr lang="ru-RU" sz="2800" b="1" dirty="0" smtClean="0">
                <a:solidFill>
                  <a:prstClr val="black"/>
                </a:solidFill>
                <a:latin typeface="Bookman Old Style" panose="02050604050505020204" pitchFamily="18" charset="0"/>
              </a:rPr>
              <a:t>предприимчивости</a:t>
            </a:r>
          </a:p>
          <a:p>
            <a:pPr algn="ctr" defTabSz="914400"/>
            <a:r>
              <a:rPr lang="ru-RU" altLang="ru-RU" sz="2800" b="1" dirty="0" smtClean="0">
                <a:solidFill>
                  <a:prstClr val="black"/>
                </a:solidFill>
                <a:latin typeface="Bookman Old Style" panose="02050604050505020204" pitchFamily="18" charset="0"/>
              </a:rPr>
              <a:t>2 класс</a:t>
            </a:r>
            <a:endParaRPr lang="ro-RO" altLang="ru-RU" sz="1600" dirty="0" smtClean="0">
              <a:solidFill>
                <a:prstClr val="black"/>
              </a:solidFill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347237"/>
              </p:ext>
            </p:extLst>
          </p:nvPr>
        </p:nvGraphicFramePr>
        <p:xfrm>
          <a:off x="231113" y="1102381"/>
          <a:ext cx="11806812" cy="5935917"/>
        </p:xfrm>
        <a:graphic>
          <a:graphicData uri="http://schemas.openxmlformats.org/drawingml/2006/table">
            <a:tbl>
              <a:tblPr/>
              <a:tblGrid>
                <a:gridCol w="2331217">
                  <a:extLst>
                    <a:ext uri="{9D8B030D-6E8A-4147-A177-3AD203B41FA5}">
                      <a16:colId xmlns="" xmlns:a16="http://schemas.microsoft.com/office/drawing/2014/main" val="1928099849"/>
                    </a:ext>
                  </a:extLst>
                </a:gridCol>
                <a:gridCol w="4582048">
                  <a:extLst>
                    <a:ext uri="{9D8B030D-6E8A-4147-A177-3AD203B41FA5}">
                      <a16:colId xmlns="" xmlns:a16="http://schemas.microsoft.com/office/drawing/2014/main" val="1462959162"/>
                    </a:ext>
                  </a:extLst>
                </a:gridCol>
                <a:gridCol w="4893547">
                  <a:extLst>
                    <a:ext uri="{9D8B030D-6E8A-4147-A177-3AD203B41FA5}">
                      <a16:colId xmlns="" xmlns:a16="http://schemas.microsoft.com/office/drawing/2014/main" val="1430169288"/>
                    </a:ext>
                  </a:extLst>
                </a:gridCol>
              </a:tblGrid>
              <a:tr h="3586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Единицы компетенции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o-RO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суб</a:t>
                      </a:r>
                      <a:r>
                        <a:rPr lang="ro-RO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компетенции</a:t>
                      </a:r>
                      <a:r>
                        <a:rPr lang="ro-RO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Единицы содержания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Обучающая деятельность и рекомендованные школьные продукты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215775266"/>
                  </a:ext>
                </a:extLst>
              </a:tr>
              <a:tr h="52136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Отношение к профессиям людей, с которыми они связаны в семье и в обществе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Правильная оценка личных ресурсов для удовлетворения потребностей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Принятие решений для участия в повседневной деятельности, способствующей развитию  собственного потенциала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33680" indent="-23368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4135" algn="l"/>
                          <a:tab pos="179070" algn="l"/>
                        </a:tabLst>
                      </a:pP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AutoNum type="arabicPeriod"/>
                        <a:tabLst>
                          <a:tab pos="144145" algn="l"/>
                          <a:tab pos="457200" algn="l"/>
                        </a:tabLst>
                      </a:pPr>
                      <a:r>
                        <a:rPr lang="ru-RU" sz="16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Профессии близких людей.</a:t>
                      </a:r>
                      <a:r>
                        <a:rPr lang="ru-RU" sz="1600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Профессии</a:t>
                      </a:r>
                      <a:r>
                        <a:rPr lang="ru-RU" sz="16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членов семьи / близких людей.</a:t>
                      </a:r>
                      <a:r>
                        <a:rPr lang="ru-RU" sz="1600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Роль</a:t>
                      </a:r>
                      <a:r>
                        <a:rPr lang="ru-RU" sz="16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учёбы</a:t>
                      </a:r>
                      <a:r>
                        <a:rPr lang="ru-RU" sz="1600" baseline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для приобретения разных профессий.</a:t>
                      </a:r>
                      <a:endParaRPr lang="en-US" sz="16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ru-RU" sz="16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2. Знания и навыки, необходимые для разных профессий. 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Способы ознакомления с профессиями.</a:t>
                      </a:r>
                      <a:r>
                        <a:rPr lang="ru-RU" sz="1600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en-US" sz="16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ru-RU" sz="16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3.Деньги: что и сколько стоит.</a:t>
                      </a:r>
                      <a:r>
                        <a:rPr lang="ru-RU" sz="1600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Появление ремёсел, денег. Деньги как средство оценки стоимости товаров и удовлетворения потребностей.</a:t>
                      </a:r>
                      <a:endParaRPr lang="en-US" sz="16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ru-RU" sz="16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4.В магазине.</a:t>
                      </a:r>
                      <a:r>
                        <a:rPr lang="ru-RU" sz="1600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Необходимость и желания. Товары и услуги. Продавец и покупатель.</a:t>
                      </a:r>
                      <a:endParaRPr lang="en-US" sz="16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ru-RU" sz="16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5.Ежедневные действия и интересы.</a:t>
                      </a:r>
                      <a:r>
                        <a:rPr lang="ru-RU" sz="1600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Виды повседневной деятельности в семье. Виды деятельности в обществе. Интересы.</a:t>
                      </a:r>
                      <a:r>
                        <a:rPr lang="ru-RU" sz="1600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Деятельность, индивидуальные возможности и профессии.</a:t>
                      </a:r>
                      <a:endParaRPr lang="en-US" sz="16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159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145" algn="l"/>
                          <a:tab pos="457200" algn="l"/>
                        </a:tabLst>
                      </a:pPr>
                      <a:r>
                        <a:rPr lang="it-IT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o-RO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Менеджмент класса</a:t>
                      </a: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решение конкретных ситуационных задач.</a:t>
                      </a:r>
                      <a:endParaRPr lang="en-US" sz="16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-39370" algn="l"/>
                          <a:tab pos="113030" algn="l"/>
                          <a:tab pos="457200" algn="l"/>
                        </a:tabLst>
                      </a:pPr>
                      <a:r>
                        <a:rPr lang="ro-RO" sz="15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Ролевая игра:  распределение денег на повседневные расходы.</a:t>
                      </a:r>
                      <a:endParaRPr lang="ru-RU" sz="15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-39370" algn="l"/>
                          <a:tab pos="113030" algn="l"/>
                          <a:tab pos="457200" algn="l"/>
                        </a:tabLst>
                      </a:pPr>
                      <a:r>
                        <a:rPr lang="ro-RO" sz="15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Моделирование: «В супермаркете/в магазине».</a:t>
                      </a:r>
                      <a:endParaRPr lang="ru-RU" sz="15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-39370" algn="l"/>
                          <a:tab pos="113030" algn="l"/>
                          <a:tab pos="457200" algn="l"/>
                        </a:tabLst>
                      </a:pPr>
                      <a:r>
                        <a:rPr lang="ro-RO" sz="15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Дискуссии о деньгах и их роли в жизни человека; о любимых занятияхи их влиянии на личностное развитие на базе прочитанных сказок, стихотворений, загадок с иллюстрациями</a:t>
                      </a:r>
                      <a:endParaRPr lang="ru-RU" sz="15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-39370" algn="l"/>
                          <a:tab pos="113030" algn="l"/>
                          <a:tab pos="457200" algn="l"/>
                        </a:tabLst>
                      </a:pPr>
                      <a:r>
                        <a:rPr lang="ro-RO" sz="15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Интервью с членами семьи, со знакомыми (бабушками, дедушками, родственниками, соседями и т. Д.) о профессиях/ занятиях, которыми они занимаются или занимались.</a:t>
                      </a:r>
                      <a:endParaRPr lang="ru-RU" sz="15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-39370" algn="l"/>
                          <a:tab pos="113030" algn="l"/>
                          <a:tab pos="457200" algn="l"/>
                        </a:tabLst>
                      </a:pPr>
                      <a:r>
                        <a:rPr lang="ro-RO" sz="15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Посещение различных мест работы, которые находятся близко к школе. </a:t>
                      </a:r>
                      <a:endParaRPr lang="ru-RU" sz="15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-39370" algn="l"/>
                          <a:tab pos="113030" algn="l"/>
                          <a:tab pos="457200" algn="l"/>
                        </a:tabLst>
                      </a:pPr>
                      <a:r>
                        <a:rPr lang="ro-RO" sz="15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Мини-исследование:  Определение важности повседневной деятельности близких и проживающих в данном населённом пункте людей  (мамы, папы, бабушки, дедушки, учителя, директора школы, врача, работника полиции, примара  и т. д.)</a:t>
                      </a:r>
                      <a:endParaRPr lang="ru-RU" sz="15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indent="3937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-39370" algn="l"/>
                          <a:tab pos="113030" algn="l"/>
                          <a:tab pos="198120" algn="l"/>
                        </a:tabLst>
                      </a:pPr>
                      <a:r>
                        <a:rPr lang="ro-RO" sz="1500" i="1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Продукт</a:t>
                      </a:r>
                      <a:r>
                        <a:rPr lang="ro-RO" sz="15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групповой проект: Парад профессий. Ученики одеты в костюмы, изготовленные с помощью взрослых, представляющие различные професии.</a:t>
                      </a:r>
                      <a:endParaRPr lang="en-US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507762796"/>
                  </a:ext>
                </a:extLst>
              </a:tr>
              <a:tr h="179338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215900" algn="l"/>
                          <a:tab pos="457200" algn="l"/>
                        </a:tabLst>
                      </a:pPr>
                      <a:endParaRPr lang="ru-RU" sz="1200" dirty="0" smtClean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66" marR="551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14300" algn="l"/>
                          <a:tab pos="601345" algn="l"/>
                        </a:tabLst>
                      </a:pP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66" marR="551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9801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11499" y="66541"/>
            <a:ext cx="1172642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/>
            <a:r>
              <a:rPr lang="ru-RU" sz="2800" b="1" dirty="0">
                <a:solidFill>
                  <a:prstClr val="black"/>
                </a:solidFill>
                <a:latin typeface="Bookman Old Style" panose="02050604050505020204" pitchFamily="18" charset="0"/>
              </a:rPr>
              <a:t>Планирование карьеры и развитие </a:t>
            </a:r>
            <a:r>
              <a:rPr lang="ru-RU" sz="2800" b="1" dirty="0" smtClean="0">
                <a:solidFill>
                  <a:prstClr val="black"/>
                </a:solidFill>
                <a:latin typeface="Bookman Old Style" panose="02050604050505020204" pitchFamily="18" charset="0"/>
              </a:rPr>
              <a:t>предприимчивости</a:t>
            </a:r>
          </a:p>
          <a:p>
            <a:pPr algn="ctr" defTabSz="914400"/>
            <a:r>
              <a:rPr lang="ru-RU" sz="2800" b="1" dirty="0" smtClean="0">
                <a:solidFill>
                  <a:prstClr val="black"/>
                </a:solidFill>
                <a:latin typeface="Bookman Old Style" panose="02050604050505020204" pitchFamily="18" charset="0"/>
              </a:rPr>
              <a:t>3 класс</a:t>
            </a:r>
          </a:p>
          <a:p>
            <a:pPr algn="ctr" defTabSz="914400"/>
            <a:endParaRPr lang="ro-RO" altLang="ru-RU" sz="1600" dirty="0" smtClean="0">
              <a:solidFill>
                <a:prstClr val="black"/>
              </a:solidFill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6815672"/>
              </p:ext>
            </p:extLst>
          </p:nvPr>
        </p:nvGraphicFramePr>
        <p:xfrm>
          <a:off x="231113" y="1102381"/>
          <a:ext cx="11806812" cy="5792883"/>
        </p:xfrm>
        <a:graphic>
          <a:graphicData uri="http://schemas.openxmlformats.org/drawingml/2006/table">
            <a:tbl>
              <a:tblPr/>
              <a:tblGrid>
                <a:gridCol w="2622875">
                  <a:extLst>
                    <a:ext uri="{9D8B030D-6E8A-4147-A177-3AD203B41FA5}">
                      <a16:colId xmlns="" xmlns:a16="http://schemas.microsoft.com/office/drawing/2014/main" val="1928099849"/>
                    </a:ext>
                  </a:extLst>
                </a:gridCol>
                <a:gridCol w="4608242">
                  <a:extLst>
                    <a:ext uri="{9D8B030D-6E8A-4147-A177-3AD203B41FA5}">
                      <a16:colId xmlns="" xmlns:a16="http://schemas.microsoft.com/office/drawing/2014/main" val="1462959162"/>
                    </a:ext>
                  </a:extLst>
                </a:gridCol>
                <a:gridCol w="4575695">
                  <a:extLst>
                    <a:ext uri="{9D8B030D-6E8A-4147-A177-3AD203B41FA5}">
                      <a16:colId xmlns="" xmlns:a16="http://schemas.microsoft.com/office/drawing/2014/main" val="1430169288"/>
                    </a:ext>
                  </a:extLst>
                </a:gridCol>
              </a:tblGrid>
              <a:tr h="3586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Единицы компетенции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o-RO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суб</a:t>
                      </a:r>
                      <a:r>
                        <a:rPr lang="ro-RO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компетенции</a:t>
                      </a:r>
                      <a:r>
                        <a:rPr lang="ro-RO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Единицы содержания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Обучающая деятельность и рекомендованные школьные продукты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215775266"/>
                  </a:ext>
                </a:extLst>
              </a:tr>
              <a:tr h="5042821">
                <a:tc>
                  <a:txBody>
                    <a:bodyPr/>
                    <a:lstStyle/>
                    <a:p>
                      <a:pPr marL="5334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1.Определение собственных сильных сторон и сторон, требующих развития.</a:t>
                      </a:r>
                      <a:endParaRPr lang="en-US" sz="16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5334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5334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Оценивание значения своего труда и труда других людей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 marL="5334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5334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3.Аргументирование 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принятия решений, касающихся собственного будущего и роль учёбы в данном процессе.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145" algn="l"/>
                          <a:tab pos="457200" algn="l"/>
                        </a:tabLst>
                      </a:pPr>
                      <a:r>
                        <a:rPr lang="ru-RU" sz="1600" b="1" i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</a:t>
                      </a:r>
                      <a:r>
                        <a:rPr lang="ru-RU" sz="16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Личные </a:t>
                      </a:r>
                      <a:r>
                        <a:rPr lang="ru-RU" sz="16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качества, которые раскрываются повседневно. 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Сильные стороны каждого. Способы выявления сильных сторон: самооценка, взаимная оценка. 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ru-RU" sz="16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2.Деятельность </a:t>
                      </a:r>
                      <a:r>
                        <a:rPr lang="ru-RU" sz="16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группе и в одиночку. 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Формы деятельности – </a:t>
                      </a:r>
                      <a:r>
                        <a:rPr lang="it-IT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преимущества, недостатки и риски.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ru-RU" sz="16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3.Учиться</a:t>
                      </a:r>
                      <a:r>
                        <a:rPr lang="it-IT" sz="16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t-IT" sz="16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ru-RU" sz="16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значит трудиться</a:t>
                      </a:r>
                      <a:r>
                        <a:rPr lang="it-IT" sz="16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it-IT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t-IT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Учёба</a:t>
                      </a:r>
                      <a:r>
                        <a:rPr lang="it-IT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– 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это труд</a:t>
                      </a:r>
                      <a:r>
                        <a:rPr lang="it-IT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способ достижения желаемого и развития способностей</a:t>
                      </a:r>
                      <a:r>
                        <a:rPr lang="it-IT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Знания и будущая профессия</a:t>
                      </a:r>
                      <a:r>
                        <a:rPr lang="it-IT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ru-RU" sz="16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4.Любой </a:t>
                      </a:r>
                      <a:r>
                        <a:rPr lang="ru-RU" sz="16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труд прекрасен.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Работа</a:t>
                      </a:r>
                      <a:r>
                        <a:rPr lang="it-IT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занятие</a:t>
                      </a:r>
                      <a:r>
                        <a:rPr lang="it-IT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профессия</a:t>
                      </a:r>
                      <a:r>
                        <a:rPr lang="it-IT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Уважение к труду. Выбор профессии</a:t>
                      </a:r>
                      <a:r>
                        <a:rPr lang="it-IT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Мнение близких людей о выборе профессии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Менеджмент класса: 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решение конкретных ситуационных задач.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215265" algn="l"/>
                        </a:tabLst>
                      </a:pPr>
                      <a:r>
                        <a:rPr lang="ru-RU" sz="1600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Упражнения</a:t>
                      </a: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изучение 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сильных качеств </a:t>
                      </a: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1600" baseline="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215265" algn="l"/>
                        </a:tabLst>
                      </a:pP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сторон;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выражение 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своими </a:t>
                      </a: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словами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изображениями 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того, что нравится и что не нравится учить в школе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дома, на улице, в парке, в театре, в музее, во время каникул, по телевизору, в Интернете и т. д.</a:t>
                      </a: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составление 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плана действий дома, в школе на день/на неделю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215265" algn="l"/>
                        </a:tabLst>
                      </a:pPr>
                      <a:r>
                        <a:rPr lang="ro-RO" sz="1600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Ролевые </a:t>
                      </a:r>
                      <a:r>
                        <a:rPr lang="ro-RO" sz="1600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игры: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о любимых занятиях учеников класса «Продавец», «Телеведущий», «Повар» и </a:t>
                      </a: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др.</a:t>
                      </a:r>
                      <a:endParaRPr lang="ru-RU" sz="16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215265" algn="l"/>
                        </a:tabLst>
                      </a:pPr>
                      <a:r>
                        <a:rPr lang="ro-RO" sz="1600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Дискуссии</a:t>
                      </a:r>
                      <a:r>
                        <a:rPr lang="ro-RO" sz="1600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о работе в группе, как части процесса обучения  (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«Можем учиться вместе?»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); </a:t>
                      </a:r>
                      <a:endParaRPr lang="ru-RU" sz="16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215265" algn="l"/>
                        </a:tabLst>
                      </a:pPr>
                      <a:r>
                        <a:rPr lang="ro-RO" sz="1600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Посещение </a:t>
                      </a:r>
                      <a:r>
                        <a:rPr lang="ro-RO" sz="1600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абочих мест, представляющих интерес для детей (кондитерская фабрика, кабинет стоматолога, примария, редакция новостей, пожарная часть и т. д</a:t>
                      </a: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.);</a:t>
                      </a:r>
                      <a:endParaRPr lang="ru-RU" sz="16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215265" algn="l"/>
                        </a:tabLst>
                      </a:pPr>
                      <a:endParaRPr lang="ru-RU" sz="1600" i="1" dirty="0" smtClean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215265" algn="l"/>
                        </a:tabLst>
                      </a:pPr>
                      <a:r>
                        <a:rPr lang="ru-RU" sz="1600" i="1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Продукт</a:t>
                      </a:r>
                      <a:r>
                        <a:rPr lang="ro-RO" sz="16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групповой проект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Ярмарка профессий</a:t>
                      </a:r>
                      <a:r>
                        <a:rPr lang="ro-RO" sz="1600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507762796"/>
                  </a:ext>
                </a:extLst>
              </a:tr>
              <a:tr h="179338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215900" algn="l"/>
                          <a:tab pos="457200" algn="l"/>
                        </a:tabLst>
                      </a:pPr>
                      <a:endParaRPr lang="ru-RU" sz="1200" dirty="0" smtClean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66" marR="551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14300" algn="l"/>
                          <a:tab pos="601345" algn="l"/>
                        </a:tabLs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66" marR="551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4758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11499" y="189652"/>
            <a:ext cx="11726426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/>
            <a:r>
              <a:rPr lang="ru-RU" sz="2800" b="1" dirty="0">
                <a:solidFill>
                  <a:prstClr val="black"/>
                </a:solidFill>
                <a:latin typeface="Bookman Old Style" panose="02050604050505020204" pitchFamily="18" charset="0"/>
              </a:rPr>
              <a:t>Планирование карьеры и развитие </a:t>
            </a:r>
            <a:r>
              <a:rPr lang="ru-RU" sz="2800" b="1" dirty="0" smtClean="0">
                <a:solidFill>
                  <a:prstClr val="black"/>
                </a:solidFill>
                <a:latin typeface="Bookman Old Style" panose="02050604050505020204" pitchFamily="18" charset="0"/>
              </a:rPr>
              <a:t>предприимчивости</a:t>
            </a:r>
          </a:p>
          <a:p>
            <a:pPr algn="ctr" defTabSz="914400"/>
            <a:r>
              <a:rPr lang="ru-RU" altLang="ru-RU" sz="2800" b="1" dirty="0" smtClean="0">
                <a:solidFill>
                  <a:prstClr val="black"/>
                </a:solidFill>
                <a:latin typeface="Bookman Old Style" panose="02050604050505020204" pitchFamily="18" charset="0"/>
              </a:rPr>
              <a:t>4 класс</a:t>
            </a:r>
            <a:endParaRPr lang="ro-RO" altLang="ru-RU" sz="1600" dirty="0" smtClean="0">
              <a:solidFill>
                <a:prstClr val="black"/>
              </a:solidFill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1488803"/>
              </p:ext>
            </p:extLst>
          </p:nvPr>
        </p:nvGraphicFramePr>
        <p:xfrm>
          <a:off x="231113" y="1102381"/>
          <a:ext cx="11806812" cy="6288253"/>
        </p:xfrm>
        <a:graphic>
          <a:graphicData uri="http://schemas.openxmlformats.org/drawingml/2006/table">
            <a:tbl>
              <a:tblPr/>
              <a:tblGrid>
                <a:gridCol w="2622875">
                  <a:extLst>
                    <a:ext uri="{9D8B030D-6E8A-4147-A177-3AD203B41FA5}">
                      <a16:colId xmlns="" xmlns:a16="http://schemas.microsoft.com/office/drawing/2014/main" val="1928099849"/>
                    </a:ext>
                  </a:extLst>
                </a:gridCol>
                <a:gridCol w="4541599">
                  <a:extLst>
                    <a:ext uri="{9D8B030D-6E8A-4147-A177-3AD203B41FA5}">
                      <a16:colId xmlns="" xmlns:a16="http://schemas.microsoft.com/office/drawing/2014/main" val="1462959162"/>
                    </a:ext>
                  </a:extLst>
                </a:gridCol>
                <a:gridCol w="4642338">
                  <a:extLst>
                    <a:ext uri="{9D8B030D-6E8A-4147-A177-3AD203B41FA5}">
                      <a16:colId xmlns="" xmlns:a16="http://schemas.microsoft.com/office/drawing/2014/main" val="1430169288"/>
                    </a:ext>
                  </a:extLst>
                </a:gridCol>
              </a:tblGrid>
              <a:tr h="5154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Единицы компетенции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o-RO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суб</a:t>
                      </a:r>
                      <a:r>
                        <a:rPr lang="ro-RO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компетенции</a:t>
                      </a:r>
                      <a:r>
                        <a:rPr lang="ro-RO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Единицы содержания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Обучающая деятельность и рекомендованные школьные продукты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215775266"/>
                  </a:ext>
                </a:extLst>
              </a:tr>
              <a:tr h="51949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Описание обязанностей и способностей, характерных для выбранной профессии.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Анализ учебных дисциплин с точки зрения выбора будущей профессии.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Оценивание роли труда и участия в волонтёрском движении для личного  развития.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-127000" algn="l"/>
                          <a:tab pos="457200" algn="l"/>
                        </a:tabLs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52095" algn="l"/>
                          <a:tab pos="457200" algn="l"/>
                        </a:tabLs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145" algn="l"/>
                          <a:tab pos="457200" algn="l"/>
                        </a:tabLst>
                      </a:pPr>
                      <a:r>
                        <a:rPr lang="ru-RU" sz="16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1.Способности </a:t>
                      </a:r>
                      <a:r>
                        <a:rPr lang="ru-RU" sz="16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 предпочтения в учёбе.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145" algn="l"/>
                          <a:tab pos="457200" algn="l"/>
                        </a:tabLs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Любимые учебные дисциплины и компетенции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относящиеся к будущей профессии.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145" algn="l"/>
                          <a:tab pos="457200" algn="l"/>
                        </a:tabLs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2. </a:t>
                      </a:r>
                      <a:r>
                        <a:rPr lang="ru-RU" sz="16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Люди и профессии.</a:t>
                      </a:r>
                      <a:r>
                        <a:rPr lang="it-IT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Незнакомые</a:t>
                      </a:r>
                      <a:r>
                        <a:rPr lang="it-IT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неизвестные профессии. Знания</a:t>
                      </a:r>
                      <a:r>
                        <a:rPr lang="it-IT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навыки</a:t>
                      </a:r>
                      <a:r>
                        <a:rPr lang="it-IT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необходимое образование</a:t>
                      </a:r>
                      <a:r>
                        <a:rPr lang="it-IT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Приобретенный</a:t>
                      </a: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опыт</a:t>
                      </a:r>
                      <a:r>
                        <a:rPr lang="it-IT" sz="16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53975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3975" algn="l"/>
                          <a:tab pos="457200" algn="l"/>
                        </a:tabLst>
                      </a:pPr>
                      <a:r>
                        <a:rPr lang="ru-RU" sz="16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3.</a:t>
                      </a:r>
                      <a:r>
                        <a:rPr lang="ro-RO" sz="16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Профессиональная </a:t>
                      </a:r>
                      <a:r>
                        <a:rPr lang="ro-RO" sz="16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деятельность,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o-RO" sz="16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которая вдохновляет.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Приоритетные профессиональные области. Значение профессий для 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бщества.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53975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3975" algn="l"/>
                          <a:tab pos="457200" algn="l"/>
                        </a:tabLs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4.</a:t>
                      </a: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o-RO" sz="16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Работа и ее оценка.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Значение и важность работы. Работа и 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благосостояние.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Оценка работы. Зарплата.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53975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3975" algn="l"/>
                          <a:tab pos="457200" algn="l"/>
                        </a:tabLs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5.</a:t>
                      </a:r>
                      <a:r>
                        <a:rPr lang="ro-RO" sz="16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Быть </a:t>
                      </a:r>
                      <a:r>
                        <a:rPr lang="ro-RO" sz="16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или не быть волонт</a:t>
                      </a:r>
                      <a:r>
                        <a:rPr lang="ru-RU" sz="16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ё</a:t>
                      </a:r>
                      <a:r>
                        <a:rPr lang="ro-RO" sz="16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ром. 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Суть волонт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ё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рства. Формы и 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виды 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деятельност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добровольной работы. Преимущество волонт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ё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рства для личного </a:t>
                      </a: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развития</a:t>
                      </a:r>
                      <a:endParaRPr lang="ru-RU" sz="16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53975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3975" algn="l"/>
                          <a:tab pos="457200" algn="l"/>
                        </a:tabLst>
                      </a:pP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14300" algn="l"/>
                          <a:tab pos="457200" algn="l"/>
                        </a:tabLst>
                      </a:pPr>
                      <a:r>
                        <a:rPr lang="it-IT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Менеджмент класса: </a:t>
                      </a:r>
                      <a:r>
                        <a:rPr lang="it-IT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решение конкретных ситуационных задач.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286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229870" algn="l"/>
                        </a:tabLst>
                      </a:pPr>
                      <a:r>
                        <a:rPr lang="ru-RU" sz="1600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Упражнения</a:t>
                      </a:r>
                      <a:r>
                        <a:rPr lang="ro-RO" sz="1600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</a:t>
                      </a: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Выражение 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рисунком </a:t>
                      </a: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или</a:t>
                      </a:r>
                      <a:endParaRPr lang="ru-RU" sz="16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45720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229870" algn="l"/>
                        </a:tabLst>
                      </a:pP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словами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как </a:t>
                      </a: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я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учусь, 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чем нравится заниматься, что легко и что трудно в учёбе, кто может оказать помощь в случае необходимости</a:t>
                      </a: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представление опыта волонтёрства, проводимого в школе или в населённом пункте; мaстерства приглашённых специалистов: медика, актёра, механика, художника, работника полиции, пожарника,   исследователя, бухгалтера, работника сельского хозяйства и т. д.;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Изготовление работ</a:t>
                      </a:r>
                      <a:r>
                        <a:rPr lang="ro-RO" sz="1600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  <a:r>
                        <a:rPr lang="ru-RU" sz="1600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создание оригинальных постеров, посвящённых различным профессиям и пользе, которую они приносят обществу;</a:t>
                      </a:r>
                      <a:endParaRPr lang="en-US" sz="16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121285" algn="l"/>
                          <a:tab pos="229870" algn="l"/>
                        </a:tabLst>
                      </a:pPr>
                      <a:r>
                        <a:rPr lang="ro-RO" sz="1600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Обсуждение 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продуктов/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результатов деятельности представителей некоторых профессий и их оценки</a:t>
                      </a: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6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121285" algn="l"/>
                          <a:tab pos="229870" algn="l"/>
                        </a:tabLst>
                      </a:pPr>
                      <a:r>
                        <a:rPr lang="ru-RU" sz="1600" i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Продукт</a:t>
                      </a:r>
                      <a:r>
                        <a:rPr lang="ro-RO" sz="1600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аргументированное сообщение, проект карьеры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 indent="1143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507762796"/>
                  </a:ext>
                </a:extLst>
              </a:tr>
              <a:tr h="179338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215900" algn="l"/>
                          <a:tab pos="457200" algn="l"/>
                        </a:tabLst>
                      </a:pPr>
                      <a:endParaRPr lang="ru-RU" sz="1200" dirty="0" smtClean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66" marR="551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14300" algn="l"/>
                          <a:tab pos="601345" algn="l"/>
                        </a:tabLs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166" marR="551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4758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6" y="323664"/>
            <a:ext cx="7844297" cy="1280890"/>
          </a:xfrm>
        </p:spPr>
        <p:txBody>
          <a:bodyPr/>
          <a:lstStyle/>
          <a:p>
            <a:pPr algn="ctr"/>
            <a:r>
              <a:rPr lang="x-none" b="1" dirty="0" smtClean="0">
                <a:latin typeface="Bookman Old Style" panose="02050604050505020204" pitchFamily="18" charset="0"/>
              </a:rPr>
              <a:t>Личная безопасность</a:t>
            </a:r>
            <a:endParaRPr lang="ru-RU" b="1" dirty="0">
              <a:latin typeface="Bookman Old Style" panose="02050604050505020204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3264213"/>
              </p:ext>
            </p:extLst>
          </p:nvPr>
        </p:nvGraphicFramePr>
        <p:xfrm>
          <a:off x="1528354" y="1195754"/>
          <a:ext cx="9976259" cy="4716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95090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8255129"/>
              </p:ext>
            </p:extLst>
          </p:nvPr>
        </p:nvGraphicFramePr>
        <p:xfrm>
          <a:off x="341644" y="906124"/>
          <a:ext cx="11289323" cy="5886323"/>
        </p:xfrm>
        <a:graphic>
          <a:graphicData uri="http://schemas.openxmlformats.org/drawingml/2006/table">
            <a:tbl>
              <a:tblPr/>
              <a:tblGrid>
                <a:gridCol w="2572378">
                  <a:extLst>
                    <a:ext uri="{9D8B030D-6E8A-4147-A177-3AD203B41FA5}">
                      <a16:colId xmlns="" xmlns:a16="http://schemas.microsoft.com/office/drawing/2014/main" val="1347189909"/>
                    </a:ext>
                  </a:extLst>
                </a:gridCol>
                <a:gridCol w="4765683">
                  <a:extLst>
                    <a:ext uri="{9D8B030D-6E8A-4147-A177-3AD203B41FA5}">
                      <a16:colId xmlns="" xmlns:a16="http://schemas.microsoft.com/office/drawing/2014/main" val="2842697816"/>
                    </a:ext>
                  </a:extLst>
                </a:gridCol>
                <a:gridCol w="3951262">
                  <a:extLst>
                    <a:ext uri="{9D8B030D-6E8A-4147-A177-3AD203B41FA5}">
                      <a16:colId xmlns="" xmlns:a16="http://schemas.microsoft.com/office/drawing/2014/main" val="3109942581"/>
                    </a:ext>
                  </a:extLst>
                </a:gridCol>
              </a:tblGrid>
              <a:tr h="51203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Единицы компетенции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o-RO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суб</a:t>
                      </a:r>
                      <a:r>
                        <a:rPr lang="ro-RO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компетенции</a:t>
                      </a:r>
                      <a:r>
                        <a:rPr lang="ro-RO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Единицы содержания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Обучающая деятельность и рекомендованные школьные продукты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27113143"/>
                  </a:ext>
                </a:extLst>
              </a:tr>
              <a:tr h="5094946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44145" algn="l"/>
                          <a:tab pos="180340" algn="l"/>
                          <a:tab pos="270510" algn="l"/>
                        </a:tabLst>
                      </a:pPr>
                      <a:endParaRPr lang="ro-RO" sz="120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228600" lvl="0" indent="-2286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44145" algn="l"/>
                          <a:tab pos="180340" algn="l"/>
                          <a:tab pos="270510" algn="l"/>
                        </a:tabLs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Пояснение своими словами правил личной безопасности  в школе. </a:t>
                      </a:r>
                    </a:p>
                    <a:p>
                      <a:pPr marL="228600" lvl="0" indent="-2286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44145" algn="l"/>
                          <a:tab pos="180340" algn="l"/>
                          <a:tab pos="270510" algn="l"/>
                        </a:tabLs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Выбор безопасного маршрута в школу и места для игры на основании рекомендаций.</a:t>
                      </a:r>
                    </a:p>
                    <a:p>
                      <a:pPr marL="228600" lvl="0" indent="-2286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44145" algn="l"/>
                          <a:tab pos="180340" algn="l"/>
                          <a:tab pos="270510" algn="l"/>
                        </a:tabLs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Применение правил личной безопасности в опасных ситуациях.</a:t>
                      </a:r>
                    </a:p>
                    <a:p>
                      <a:pPr marL="228600" lvl="0" indent="-2286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44145" algn="l"/>
                          <a:tab pos="180340" algn="l"/>
                          <a:tab pos="270510" algn="l"/>
                        </a:tabLst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Оценивание риска общения с незнакомыми лицами для личной безопасности.</a:t>
                      </a:r>
                    </a:p>
                  </a:txBody>
                  <a:tcPr marL="50350" marR="50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lvl="0" indent="-2286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14300" algn="l"/>
                          <a:tab pos="215900" algn="l"/>
                          <a:tab pos="601345" algn="l"/>
                        </a:tabLst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Безопасность учащихся в школе. Правила безопасности в различных школьных помещениях.</a:t>
                      </a:r>
                    </a:p>
                    <a:p>
                      <a:pPr marL="228600" lvl="0" indent="-2286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14300" algn="l"/>
                          <a:tab pos="215900" algn="l"/>
                          <a:tab pos="601345" algn="l"/>
                        </a:tabLst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Игра с огнём – опасность! Предупреждение пожаров в закрытых помещениях: квартира, дом, класс и т. д.</a:t>
                      </a:r>
                    </a:p>
                    <a:p>
                      <a:pPr marL="228600" lvl="0" indent="-2286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14300" algn="l"/>
                          <a:tab pos="215900" algn="l"/>
                          <a:tab pos="601345" algn="l"/>
                        </a:tabLst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Внимание: незнакомые люди! Общение с незнакомыми людьми на улице. Правила безопасности  в потенциально опасных ситуациях. Люди, которым можно доверять. Обращение за помощью. </a:t>
                      </a:r>
                    </a:p>
                    <a:p>
                      <a:pPr marL="228600" lvl="0" indent="-2286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14300" algn="l"/>
                          <a:tab pos="215900" algn="l"/>
                          <a:tab pos="601345" algn="l"/>
                        </a:tabLst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Безопасный маршрут в школу. Улица, тротуар, дорога. </a:t>
                      </a:r>
                    </a:p>
                    <a:p>
                      <a:pPr marL="228600" lvl="0" indent="-2286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14300" algn="l"/>
                          <a:tab pos="215900" algn="l"/>
                          <a:tab pos="601345" algn="l"/>
                        </a:tabLst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Безопасность на улице и в общественном транспорте.  Светофор, общественный транспорт, переход через дорогу.</a:t>
                      </a:r>
                    </a:p>
                    <a:p>
                      <a:pPr marL="228600" lvl="0" indent="-2286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14300" algn="l"/>
                          <a:tab pos="215900" algn="l"/>
                          <a:tab pos="601345" algn="l"/>
                        </a:tabLst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Безопасные места для игр. Безопасные места для игр: двор, улица, лужайка, спортивная площадка и т. д.</a:t>
                      </a:r>
                    </a:p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  <a:tabLst>
                          <a:tab pos="114300" algn="l"/>
                          <a:tab pos="215900" algn="l"/>
                          <a:tab pos="601345" algn="l"/>
                        </a:tabLst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Менеджмент класса: решение конкретных ситуационных задач.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114300" algn="l"/>
                          <a:tab pos="215900" algn="l"/>
                          <a:tab pos="601345" algn="l"/>
                        </a:tabLst>
                      </a:pPr>
                      <a:endParaRPr lang="ro-RO" sz="1600" b="1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0350" marR="50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215900" algn="l"/>
                        </a:tabLst>
                      </a:pPr>
                      <a:r>
                        <a:rPr lang="x-none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Направленная</a:t>
                      </a:r>
                      <a:r>
                        <a:rPr lang="x-none" sz="16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дискуссия по вопросам: Что значит безопасность? Где, когда нужно быть внимательным? </a:t>
                      </a:r>
                      <a:r>
                        <a:rPr lang="x-none" sz="1600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 т.д.</a:t>
                      </a:r>
                      <a:endParaRPr lang="ru-RU" sz="1600" baseline="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marL="171450" lvl="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215900" algn="l"/>
                        </a:tabLst>
                      </a:pPr>
                      <a:r>
                        <a:rPr lang="x-none" sz="16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Составление</a:t>
                      </a:r>
                      <a:r>
                        <a:rPr lang="x-none" sz="1600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x-none" sz="16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списка предметов, которые провоцируют пожар: спички, зажигалка, свеча; ролевая игра: вызов </a:t>
                      </a:r>
                      <a:r>
                        <a:rPr lang="x-none" sz="1600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службы пожарных.</a:t>
                      </a:r>
                      <a:endParaRPr lang="ru-RU" sz="1600" baseline="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marL="171450" lvl="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215900" algn="l"/>
                        </a:tabLst>
                      </a:pPr>
                      <a:r>
                        <a:rPr lang="x-none" sz="16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Клистинг</a:t>
                      </a:r>
                      <a:r>
                        <a:rPr lang="x-none" sz="1600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x-none" sz="16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(в картинках) о том  где можно контактировать с незнакомыми людьми; представить ситуации и </a:t>
                      </a:r>
                      <a:r>
                        <a:rPr lang="x-none" sz="1600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какие риски.</a:t>
                      </a:r>
                      <a:endParaRPr lang="ru-RU" sz="1600" baseline="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marL="171450" lvl="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215900" algn="l"/>
                        </a:tabLst>
                      </a:pPr>
                      <a:r>
                        <a:rPr lang="x-none" sz="16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Короткое</a:t>
                      </a:r>
                      <a:r>
                        <a:rPr lang="x-none" sz="1600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x-none" sz="16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описание Мой путь </a:t>
                      </a:r>
                      <a:r>
                        <a:rPr lang="x-none" sz="1600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 школу.</a:t>
                      </a:r>
                      <a:endParaRPr lang="ru-RU" sz="1600" baseline="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marL="171450" lvl="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215900" algn="l"/>
                        </a:tabLst>
                      </a:pPr>
                      <a:r>
                        <a:rPr lang="x-none" sz="16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Участие</a:t>
                      </a:r>
                      <a:r>
                        <a:rPr lang="x-none" sz="1600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x-none" sz="16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– упражнение на улицы или смоделированных ситуациях безопасность </a:t>
                      </a:r>
                      <a:r>
                        <a:rPr lang="x-none" sz="1600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 улицы.</a:t>
                      </a:r>
                      <a:endParaRPr lang="ru-RU" sz="1600" baseline="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marL="171450" lvl="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215900" algn="l"/>
                        </a:tabLst>
                      </a:pPr>
                      <a:r>
                        <a:rPr lang="x-none" sz="16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Просмотр</a:t>
                      </a:r>
                      <a:r>
                        <a:rPr lang="x-none" sz="1600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x-none" sz="16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образовательных фильмов о безопасности детей на улицы и </a:t>
                      </a:r>
                      <a:r>
                        <a:rPr lang="x-none" sz="1600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 машине.</a:t>
                      </a:r>
                      <a:endParaRPr lang="ru-RU" sz="1600" baseline="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marL="171450" lvl="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215900" algn="l"/>
                        </a:tabLst>
                      </a:pPr>
                      <a:r>
                        <a:rPr lang="x-none" sz="16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Дискуссия</a:t>
                      </a:r>
                      <a:r>
                        <a:rPr lang="x-none" sz="1600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x-none" sz="16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 безопасных </a:t>
                      </a:r>
                      <a:r>
                        <a:rPr lang="x-none" sz="1600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игровых местах.</a:t>
                      </a:r>
                      <a:endParaRPr lang="ru-RU" sz="1600" baseline="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marL="171450" lvl="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215900" algn="l"/>
                        </a:tabLst>
                      </a:pPr>
                      <a:r>
                        <a:rPr lang="x-none" sz="16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Беседы</a:t>
                      </a:r>
                      <a:r>
                        <a:rPr lang="x-none" sz="1600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x-none" sz="16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 картинкам: Где играем.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  <a:p>
                      <a:pPr marL="45720" indent="-7302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x-none" sz="1600" i="0" u="sng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Примеры</a:t>
                      </a:r>
                      <a:r>
                        <a:rPr lang="x-none" sz="1600" i="0" u="sng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продукта:</a:t>
                      </a:r>
                    </a:p>
                    <a:p>
                      <a:pPr marL="45720" indent="-7302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x-none" sz="1600" i="0" u="sng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Смоделированное действие. Эвакуация из класса, согласно плану эвакуации.</a:t>
                      </a:r>
                      <a:endParaRPr lang="ru-RU" sz="1600" i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50350" marR="50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886673532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82804" y="342729"/>
            <a:ext cx="1131696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76225" algn="l"/>
                <a:tab pos="676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76225" algn="l"/>
                <a:tab pos="676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76225" algn="l"/>
                <a:tab pos="676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76225" algn="l"/>
                <a:tab pos="676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76225" algn="l"/>
                <a:tab pos="676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76225" algn="l"/>
                <a:tab pos="676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76225" algn="l"/>
                <a:tab pos="676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76225" algn="l"/>
                <a:tab pos="676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76225" algn="l"/>
                <a:tab pos="676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6225" algn="l"/>
                <a:tab pos="676275" algn="l"/>
              </a:tabLst>
            </a:pPr>
            <a:r>
              <a:rPr kumimoji="0" lang="ro-RO" altLang="ru-RU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altLang="ru-RU" sz="2400" b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Личная безопасность</a:t>
            </a:r>
            <a:r>
              <a:rPr lang="ru-RU" alt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 класс</a:t>
            </a:r>
            <a:endParaRPr lang="x-none" altLang="ru-RU" sz="2400" b="1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6225" algn="l"/>
                <a:tab pos="676275" algn="l"/>
              </a:tabLst>
            </a:pPr>
            <a:r>
              <a:rPr kumimoji="0" lang="x-none" altLang="ru-RU" b="1" i="0" u="none" strike="noStrike" cap="none" normalizeH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82990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5517189"/>
              </p:ext>
            </p:extLst>
          </p:nvPr>
        </p:nvGraphicFramePr>
        <p:xfrm>
          <a:off x="341644" y="974137"/>
          <a:ext cx="11289323" cy="5772341"/>
        </p:xfrm>
        <a:graphic>
          <a:graphicData uri="http://schemas.openxmlformats.org/drawingml/2006/table">
            <a:tbl>
              <a:tblPr/>
              <a:tblGrid>
                <a:gridCol w="2572378">
                  <a:extLst>
                    <a:ext uri="{9D8B030D-6E8A-4147-A177-3AD203B41FA5}">
                      <a16:colId xmlns="" xmlns:a16="http://schemas.microsoft.com/office/drawing/2014/main" val="1347189909"/>
                    </a:ext>
                  </a:extLst>
                </a:gridCol>
                <a:gridCol w="4491613">
                  <a:extLst>
                    <a:ext uri="{9D8B030D-6E8A-4147-A177-3AD203B41FA5}">
                      <a16:colId xmlns="" xmlns:a16="http://schemas.microsoft.com/office/drawing/2014/main" val="2842697816"/>
                    </a:ext>
                  </a:extLst>
                </a:gridCol>
                <a:gridCol w="4225332">
                  <a:extLst>
                    <a:ext uri="{9D8B030D-6E8A-4147-A177-3AD203B41FA5}">
                      <a16:colId xmlns="" xmlns:a16="http://schemas.microsoft.com/office/drawing/2014/main" val="3109942581"/>
                    </a:ext>
                  </a:extLst>
                </a:gridCol>
              </a:tblGrid>
              <a:tr h="4844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Единицы компетенции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o-RO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суб</a:t>
                      </a:r>
                      <a:r>
                        <a:rPr lang="ro-RO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компетенции</a:t>
                      </a:r>
                      <a:r>
                        <a:rPr lang="ro-RO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Единицы содержания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Обучающая деятельность и рекомендованные школьные продукты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27113143"/>
                  </a:ext>
                </a:extLst>
              </a:tr>
              <a:tr h="51318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323215" algn="l"/>
                        </a:tabLs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323215" algn="l"/>
                        </a:tabLst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</a:t>
                      </a:r>
                      <a:r>
                        <a:rPr lang="ro-RO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Признание ситуаций риска для безопасности тела в повседневной среде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323215" algn="l"/>
                        </a:tabLst>
                      </a:pPr>
                      <a:r>
                        <a:rPr lang="ro-RO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ro-RO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Демонстрация организованного поведения в опасных ситуациях в соответствии с рекомендациями.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323215" algn="l"/>
                        </a:tabLst>
                      </a:pPr>
                      <a:r>
                        <a:rPr lang="ro-RO" sz="18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ro-RO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Соблюдение правил безопасности учащихся в быту, в школе, на улице, в транспорте и в природной среде</a:t>
                      </a:r>
                      <a:r>
                        <a:rPr lang="ro-RO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14300" algn="l"/>
                          <a:tab pos="180340" algn="l"/>
                          <a:tab pos="457200" algn="l"/>
                        </a:tabLst>
                      </a:pPr>
                      <a:r>
                        <a:rPr lang="ru-RU" sz="12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</a:t>
                      </a:r>
                      <a:r>
                        <a:rPr lang="ro-RO" sz="16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Безопасность </a:t>
                      </a:r>
                      <a:r>
                        <a:rPr lang="ro-RO" sz="16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тела.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Части тела. Защита интимной области. Хорошие / безопасные прикосновения и плохие / небезопасные прикосновения. Хорошие секреты, плохие секреты. Надежные люди.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14300" algn="l"/>
                          <a:tab pos="180340" algn="l"/>
                          <a:tab pos="457200" algn="l"/>
                        </a:tabLst>
                      </a:pPr>
                      <a:r>
                        <a:rPr lang="ru-RU" sz="16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2.</a:t>
                      </a:r>
                      <a:r>
                        <a:rPr lang="ro-RO" sz="16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Безопасность </a:t>
                      </a:r>
                      <a:r>
                        <a:rPr lang="ro-RO" sz="16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дома и в школе.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Опасные предметы и места. План эвакуации.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14300" algn="l"/>
                          <a:tab pos="180340" algn="l"/>
                          <a:tab pos="457200" algn="l"/>
                        </a:tabLst>
                      </a:pPr>
                      <a:r>
                        <a:rPr lang="ru-RU" sz="16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3.</a:t>
                      </a:r>
                      <a:r>
                        <a:rPr lang="ro-RO" sz="16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Личная </a:t>
                      </a:r>
                      <a:r>
                        <a:rPr lang="ro-RO" sz="16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защита во время ветра, дождя, снег</a:t>
                      </a:r>
                      <a:r>
                        <a:rPr lang="ru-RU" sz="16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r>
                        <a:rPr lang="ro-RO" sz="16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пада.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14300" algn="l"/>
                          <a:tab pos="180340" algn="l"/>
                          <a:tab pos="457200" algn="l"/>
                        </a:tabLst>
                      </a:pPr>
                      <a:r>
                        <a:rPr lang="ru-RU" sz="16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4.</a:t>
                      </a:r>
                      <a:r>
                        <a:rPr lang="ro-RO" sz="16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Правила </a:t>
                      </a:r>
                      <a:r>
                        <a:rPr lang="ro-RO" sz="16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дорожного движения.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Пешеход в разные времена года. Личная безопасность в различных транспортных единицах. 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5.</a:t>
                      </a:r>
                      <a:r>
                        <a:rPr lang="ro-RO" sz="16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Чрезвычайные </a:t>
                      </a:r>
                      <a:r>
                        <a:rPr lang="ro-RO" sz="16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природные ситуации. 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Землетрясение, наводнения, штормы, вторжения, град. Способы личного и коллективного поведения</a:t>
                      </a: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16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14300" algn="l"/>
                          <a:tab pos="180340" algn="l"/>
                          <a:tab pos="457200" algn="l"/>
                        </a:tabLst>
                      </a:pPr>
                      <a:r>
                        <a:rPr lang="ro-RO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Менеджмент </a:t>
                      </a:r>
                      <a:r>
                        <a:rPr lang="ro-RO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класса: 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решение конкретных ситуационных задач.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-39370" algn="l"/>
                          <a:tab pos="113030" algn="l"/>
                          <a:tab pos="457200" algn="l"/>
                        </a:tabLst>
                      </a:pP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Игры-упражнения:   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распознавание частей 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тела</a:t>
                      </a:r>
                      <a:endParaRPr lang="ru-RU" sz="14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-39370" algn="l"/>
                          <a:tab pos="113030" algn="l"/>
                          <a:tab pos="457200" algn="l"/>
                        </a:tabLs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 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осознание 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того, что      собственное тело принадлежит каждому ребенку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;- 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различение хороших / безопасных и плохих / небезопасных прикосновений; хороших и плохих секретов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; 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определение людей, которые заслуживают доверия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;- 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распознавание предупреждающих знаков, расположенных вблизи водоемов, 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лесов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</a:p>
                    <a:p>
                      <a:pPr marL="285750" lvl="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-39370" algn="l"/>
                          <a:tab pos="113030" algn="l"/>
                          <a:tab pos="457200" algn="l"/>
                        </a:tabLst>
                      </a:pP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Ролевые 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игры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моделирование 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защиты</a:t>
                      </a:r>
                      <a:endParaRPr lang="ru-RU" sz="14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-39370" algn="l"/>
                          <a:tab pos="113030" algn="l"/>
                          <a:tab pos="457200" algn="l"/>
                        </a:tabLs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нтимных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частей 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тела путем применения правил 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безопасности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моделирование поведения на улице,  эвакуации из школы; обращение к взрослым и службам,  которые могут оказать помощь в чрезвычайных ситуациях;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-39370" algn="l"/>
                          <a:tab pos="113030" algn="l"/>
                          <a:tab pos="457200" algn="l"/>
                        </a:tabLst>
                      </a:pP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Дискусии о безопасности дома и в школе; 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</a:t>
                      </a:r>
                      <a:endParaRPr lang="ru-RU" sz="14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-39370" algn="l"/>
                          <a:tab pos="113030" algn="l"/>
                          <a:tab pos="457200" algn="l"/>
                        </a:tabLs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азе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иллюстраций: 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Мне нравится путешествовать в транспорте;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-39370" algn="l"/>
                          <a:tab pos="113030" algn="l"/>
                          <a:tab pos="457200" algn="l"/>
                        </a:tabLst>
                      </a:pP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Исследование: кому разрешается прикасаться к телу 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ребёнка.</a:t>
                      </a:r>
                      <a:endParaRPr lang="ru-RU" sz="14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-39370" algn="l"/>
                          <a:tab pos="113030" algn="l"/>
                          <a:tab pos="457200" algn="l"/>
                        </a:tabLst>
                      </a:pP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Изображение 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символов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Рисунок, 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транспортных средства и два правила дорожного движения; </a:t>
                      </a:r>
                      <a:endParaRPr lang="ru-RU" sz="14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-39370" algn="l"/>
                          <a:tab pos="113030" algn="l"/>
                          <a:tab pos="457200" algn="l"/>
                        </a:tabLst>
                      </a:pPr>
                      <a:r>
                        <a:rPr lang="ro-RO" sz="1400" i="1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Продукты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устное 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сообщение.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 indent="3937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-39370" algn="l"/>
                          <a:tab pos="113030" algn="l"/>
                          <a:tab pos="457200" algn="l"/>
                        </a:tabLst>
                      </a:pP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886673532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82804" y="342729"/>
            <a:ext cx="1131696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76225" algn="l"/>
                <a:tab pos="676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76225" algn="l"/>
                <a:tab pos="676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76225" algn="l"/>
                <a:tab pos="676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76225" algn="l"/>
                <a:tab pos="676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76225" algn="l"/>
                <a:tab pos="676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76225" algn="l"/>
                <a:tab pos="676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76225" algn="l"/>
                <a:tab pos="676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76225" algn="l"/>
                <a:tab pos="676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76225" algn="l"/>
                <a:tab pos="676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914400"/>
            <a:r>
              <a:rPr lang="ro-RO" altLang="ru-RU" sz="1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altLang="ru-RU" sz="2400" b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Личная безопасность</a:t>
            </a:r>
            <a:r>
              <a:rPr lang="ru-RU" alt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 класс</a:t>
            </a:r>
            <a:endParaRPr lang="x-none" altLang="ru-RU" sz="2400" b="1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914400"/>
            <a:r>
              <a:rPr lang="x-none" altLang="ru-RU" b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altLang="ru-RU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1585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2492" y="402041"/>
            <a:ext cx="9532122" cy="1280890"/>
          </a:xfrm>
        </p:spPr>
        <p:txBody>
          <a:bodyPr/>
          <a:lstStyle/>
          <a:p>
            <a:pPr algn="ctr"/>
            <a:r>
              <a:rPr lang="ru-RU" b="1" dirty="0" smtClean="0">
                <a:latin typeface="Bookman Old Style" panose="02050604050505020204" pitchFamily="18" charset="0"/>
              </a:rPr>
              <a:t>Модули учебного предмета</a:t>
            </a:r>
            <a:br>
              <a:rPr lang="ru-RU" b="1" dirty="0" smtClean="0">
                <a:latin typeface="Bookman Old Style" panose="02050604050505020204" pitchFamily="18" charset="0"/>
              </a:rPr>
            </a:br>
            <a:r>
              <a:rPr lang="ru-RU" b="1" dirty="0" smtClean="0">
                <a:latin typeface="Bookman Old Style" panose="02050604050505020204" pitchFamily="18" charset="0"/>
              </a:rPr>
              <a:t>Личностное развитие </a:t>
            </a:r>
            <a:endParaRPr lang="ru-RU" b="1" dirty="0">
              <a:latin typeface="Bookman Old Style" panose="02050604050505020204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5554670"/>
              </p:ext>
            </p:extLst>
          </p:nvPr>
        </p:nvGraphicFramePr>
        <p:xfrm>
          <a:off x="1972492" y="1946366"/>
          <a:ext cx="9532121" cy="47287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57924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0453524"/>
              </p:ext>
            </p:extLst>
          </p:nvPr>
        </p:nvGraphicFramePr>
        <p:xfrm>
          <a:off x="255816" y="900354"/>
          <a:ext cx="11782109" cy="5772341"/>
        </p:xfrm>
        <a:graphic>
          <a:graphicData uri="http://schemas.openxmlformats.org/drawingml/2006/table">
            <a:tbl>
              <a:tblPr/>
              <a:tblGrid>
                <a:gridCol w="2684664">
                  <a:extLst>
                    <a:ext uri="{9D8B030D-6E8A-4147-A177-3AD203B41FA5}">
                      <a16:colId xmlns="" xmlns:a16="http://schemas.microsoft.com/office/drawing/2014/main" val="1347189909"/>
                    </a:ext>
                  </a:extLst>
                </a:gridCol>
                <a:gridCol w="4973708">
                  <a:extLst>
                    <a:ext uri="{9D8B030D-6E8A-4147-A177-3AD203B41FA5}">
                      <a16:colId xmlns="" xmlns:a16="http://schemas.microsoft.com/office/drawing/2014/main" val="2842697816"/>
                    </a:ext>
                  </a:extLst>
                </a:gridCol>
                <a:gridCol w="4123737">
                  <a:extLst>
                    <a:ext uri="{9D8B030D-6E8A-4147-A177-3AD203B41FA5}">
                      <a16:colId xmlns="" xmlns:a16="http://schemas.microsoft.com/office/drawing/2014/main" val="3109942581"/>
                    </a:ext>
                  </a:extLst>
                </a:gridCol>
              </a:tblGrid>
              <a:tr h="4967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Единицы компетенции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o-RO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суб</a:t>
                      </a:r>
                      <a:r>
                        <a:rPr lang="ro-RO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компетенции</a:t>
                      </a:r>
                      <a:r>
                        <a:rPr lang="ro-RO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Единицы содержания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Обучающая деятельность и рекомендованные школьные продукты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27113143"/>
                  </a:ext>
                </a:extLst>
              </a:tr>
              <a:tr h="5174509">
                <a:tc>
                  <a:txBody>
                    <a:bodyPr/>
                    <a:lstStyle/>
                    <a:p>
                      <a:pPr marL="5334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4615" algn="l"/>
                          <a:tab pos="255905" algn="l"/>
                        </a:tabLs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Определение безопасных мест и ситуаций в природе, 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общественной 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среде 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 в социальных сетях 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 основе 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предложенных 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критериев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5334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4615" algn="l"/>
                          <a:tab pos="255905" algn="l"/>
                        </a:tabLs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Правильное 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использование электрических и газовых приборов 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соответствии с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инструкци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ями.</a:t>
                      </a:r>
                      <a:endParaRPr lang="ru-RU" sz="16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5334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4615" algn="l"/>
                          <a:tab pos="255905" algn="l"/>
                        </a:tabLst>
                      </a:pP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Оценивание р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исков использования 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ценного 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личного имущества в общественных местах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286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4615" algn="l"/>
                          <a:tab pos="255905" algn="l"/>
                        </a:tabLst>
                      </a:pP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445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4615" algn="l"/>
                          <a:tab pos="255905" algn="l"/>
                        </a:tabLst>
                      </a:pP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52095" algn="l"/>
                          <a:tab pos="457200" algn="l"/>
                        </a:tabLst>
                      </a:pPr>
                      <a:r>
                        <a:rPr lang="ro-RO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52095" algn="l"/>
                          <a:tab pos="457200" algn="l"/>
                        </a:tabLst>
                      </a:pPr>
                      <a:r>
                        <a:rPr lang="ro-RO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6510" algn="l"/>
                          <a:tab pos="71120" algn="l"/>
                        </a:tabLst>
                      </a:pPr>
                      <a:r>
                        <a:rPr lang="ru-RU" sz="12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</a:t>
                      </a:r>
                      <a:r>
                        <a:rPr lang="ro-RO" sz="15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Безопасность </a:t>
                      </a:r>
                      <a:r>
                        <a:rPr lang="ro-RO" sz="15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учащихся в общественных местах.</a:t>
                      </a:r>
                      <a:r>
                        <a:rPr lang="ro-RO" sz="1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Безопасные и небезопасные места. Особенности / условия</a:t>
                      </a:r>
                      <a:r>
                        <a:rPr lang="ru-RU" sz="1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этих мест.</a:t>
                      </a:r>
                      <a:r>
                        <a:rPr lang="ro-RO" sz="1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Врем</a:t>
                      </a:r>
                      <a:r>
                        <a:rPr lang="ru-RU" sz="1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я</a:t>
                      </a:r>
                      <a:r>
                        <a:rPr lang="ro-RO" sz="1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подходящ</a:t>
                      </a:r>
                      <a:r>
                        <a:rPr lang="ru-RU" sz="1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r>
                        <a:rPr lang="ro-RO" sz="1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 для пребывания в определенных общественных местах.</a:t>
                      </a:r>
                      <a:endParaRPr lang="en-US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6510" algn="l"/>
                          <a:tab pos="71120" algn="l"/>
                        </a:tabLst>
                      </a:pPr>
                      <a:r>
                        <a:rPr lang="ru-RU" sz="15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2.</a:t>
                      </a:r>
                      <a:r>
                        <a:rPr lang="ro-RO" sz="15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Безопасно</a:t>
                      </a:r>
                      <a:r>
                        <a:rPr lang="ru-RU" sz="15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r>
                        <a:rPr lang="ro-RO" sz="15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использовани</a:t>
                      </a:r>
                      <a:r>
                        <a:rPr lang="ru-RU" sz="15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 </a:t>
                      </a:r>
                      <a:r>
                        <a:rPr lang="ro-RO" sz="15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газовых и электрических приборов.</a:t>
                      </a:r>
                      <a:r>
                        <a:rPr lang="ro-RO" sz="1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Правила</a:t>
                      </a:r>
                      <a:r>
                        <a:rPr lang="ru-RU" sz="1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безопасного </a:t>
                      </a:r>
                      <a:r>
                        <a:rPr lang="ro-RO" sz="1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пользования газ</a:t>
                      </a:r>
                      <a:r>
                        <a:rPr lang="ru-RU" sz="1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ом</a:t>
                      </a:r>
                      <a:r>
                        <a:rPr lang="ro-RO" sz="1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и электроприбор</a:t>
                      </a:r>
                      <a:r>
                        <a:rPr lang="ru-RU" sz="1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ами</a:t>
                      </a:r>
                      <a:r>
                        <a:rPr lang="ro-RO" sz="1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 преимущества и ограничения.</a:t>
                      </a:r>
                      <a:endParaRPr lang="en-US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6510" algn="l"/>
                          <a:tab pos="71120" algn="l"/>
                        </a:tabLst>
                      </a:pPr>
                      <a:r>
                        <a:rPr lang="ru-RU" sz="15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3.</a:t>
                      </a:r>
                      <a:r>
                        <a:rPr lang="ro-RO" sz="15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Личное </a:t>
                      </a:r>
                      <a:r>
                        <a:rPr lang="ro-RO" sz="15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имущество и безопасность </a:t>
                      </a:r>
                      <a:r>
                        <a:rPr lang="ru-RU" sz="15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учащихся</a:t>
                      </a:r>
                      <a:r>
                        <a:rPr lang="ro-RO" sz="15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ro-RO" sz="1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Личная собственность</a:t>
                      </a:r>
                      <a:r>
                        <a:rPr lang="ru-RU" sz="1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её разумное присутствие и использован</a:t>
                      </a:r>
                      <a:r>
                        <a:rPr lang="ro-RO" sz="1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ие в различных ситуациях. Опасные ситуации, вызванные ценными личными </a:t>
                      </a:r>
                      <a:r>
                        <a:rPr lang="ru-RU" sz="1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вещами</a:t>
                      </a:r>
                      <a:r>
                        <a:rPr lang="ro-RO" sz="1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6510" algn="l"/>
                          <a:tab pos="71120" algn="l"/>
                        </a:tabLst>
                      </a:pPr>
                      <a:r>
                        <a:rPr lang="ru-RU" sz="15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4.Ситуации </a:t>
                      </a:r>
                      <a:r>
                        <a:rPr lang="ru-RU" sz="15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r>
                        <a:rPr lang="ro-RO" sz="15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иск</a:t>
                      </a:r>
                      <a:r>
                        <a:rPr lang="ru-RU" sz="15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 в природной среде</a:t>
                      </a:r>
                      <a:r>
                        <a:rPr lang="ru-RU" sz="1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ro-RO" sz="1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Доступные / недоступные места для отдыха и развлечений в природе. </a:t>
                      </a:r>
                      <a:r>
                        <a:rPr lang="ru-RU" sz="1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r>
                        <a:rPr lang="ro-RO" sz="1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еизвестные и </a:t>
                      </a:r>
                      <a:r>
                        <a:rPr lang="ru-RU" sz="1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мало исследованные места</a:t>
                      </a:r>
                      <a:r>
                        <a:rPr lang="ro-RO" sz="1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Возможные опасности, вызванные растительностью и животными, водными бассейнами.</a:t>
                      </a:r>
                      <a:endParaRPr lang="en-US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6510" algn="l"/>
                          <a:tab pos="71120" algn="l"/>
                        </a:tabLst>
                      </a:pPr>
                      <a:r>
                        <a:rPr lang="ru-RU" sz="15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5.</a:t>
                      </a:r>
                      <a:r>
                        <a:rPr lang="ro-RO" sz="15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Риски </a:t>
                      </a:r>
                      <a:r>
                        <a:rPr lang="ro-RO" sz="15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онлайн-игр.</a:t>
                      </a:r>
                      <a:r>
                        <a:rPr lang="ro-RO" sz="1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Время для онлайн-игр. Рационально</a:t>
                      </a:r>
                      <a:r>
                        <a:rPr lang="ru-RU" sz="1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 использование. Доступность для незнакомых людей и неизвестных занятий, которые несут угрозу</a:t>
                      </a:r>
                      <a:r>
                        <a:rPr lang="ro-RO" sz="1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6510" algn="l"/>
                          <a:tab pos="71120" algn="l"/>
                        </a:tabLst>
                      </a:pPr>
                      <a:r>
                        <a:rPr lang="ro-RO" sz="1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o-RO" sz="15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Менеджмент </a:t>
                      </a:r>
                      <a:r>
                        <a:rPr lang="ro-RO" sz="15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класса: </a:t>
                      </a:r>
                      <a:r>
                        <a:rPr lang="ro-RO" sz="1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решение конкретных ситуационных задач.</a:t>
                      </a:r>
                      <a:endParaRPr lang="en-US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215265" algn="l"/>
                        </a:tabLst>
                      </a:pPr>
                      <a:r>
                        <a:rPr lang="ru-RU" sz="1400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Упражнения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определение 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опасных и 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безопасных</a:t>
                      </a:r>
                      <a:endParaRPr lang="ru-RU" sz="14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215265" algn="l"/>
                        </a:tabLst>
                      </a:pP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мест по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соседству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в населённом пункте, в 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окрестностях;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перечисление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последовательное расположение изображений / символов, 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представляющих 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правила пользования газ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ом 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 электроприбор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ами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нализ ситуаций, 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представленных 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 изображениях: 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пешеход, дорога, тротуар, проезжая часть, 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пешеходная, уличная, тротуарная, дорожная, автомобил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моделирование 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ситуаций пользования газом и электроприборами (если позволяют условия)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моделирование 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ситуаций, которые представляют опасность пользования личными вещами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o-RO" sz="1400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Исследование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случаев соблюдения/ несоблюдения правил безопасного поведения в общественных местах; последствия несоблюдения правил 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безопрасности;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возможные 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риски, вызванные растительностью и животными, водными бассейнами, на основе просмотра фильмов; 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215265" algn="l"/>
                        </a:tabLst>
                      </a:pPr>
                      <a:r>
                        <a:rPr lang="ru-RU" sz="1400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Дискуссии 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 рисках онлайн-игр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4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215265" algn="l"/>
                        </a:tabLst>
                      </a:pPr>
                      <a:r>
                        <a:rPr lang="ru-RU" sz="1400" i="1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Продукт</a:t>
                      </a:r>
                      <a:r>
                        <a:rPr lang="ro-RO" sz="14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  <a:r>
                        <a:rPr lang="ro-RO" sz="14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изготовление работ, индивидуальный проект.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44145" algn="l"/>
                          <a:tab pos="215265" algn="l"/>
                          <a:tab pos="457200" algn="l"/>
                        </a:tabLs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886673532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82804" y="342729"/>
            <a:ext cx="1131696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76225" algn="l"/>
                <a:tab pos="676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76225" algn="l"/>
                <a:tab pos="676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76225" algn="l"/>
                <a:tab pos="676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76225" algn="l"/>
                <a:tab pos="676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76225" algn="l"/>
                <a:tab pos="676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76225" algn="l"/>
                <a:tab pos="676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76225" algn="l"/>
                <a:tab pos="676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76225" algn="l"/>
                <a:tab pos="676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76225" algn="l"/>
                <a:tab pos="676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914400"/>
            <a:r>
              <a:rPr lang="ro-RO" altLang="ru-RU" sz="1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altLang="ru-RU" sz="2400" b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Личная безопасность</a:t>
            </a:r>
            <a:r>
              <a:rPr lang="ru-RU" alt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 класс</a:t>
            </a:r>
            <a:endParaRPr lang="x-none" altLang="ru-RU" sz="2400" b="1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914400"/>
            <a:r>
              <a:rPr lang="x-none" altLang="ru-RU" b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altLang="ru-RU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1585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0215081"/>
              </p:ext>
            </p:extLst>
          </p:nvPr>
        </p:nvGraphicFramePr>
        <p:xfrm>
          <a:off x="341644" y="974197"/>
          <a:ext cx="11289323" cy="5740944"/>
        </p:xfrm>
        <a:graphic>
          <a:graphicData uri="http://schemas.openxmlformats.org/drawingml/2006/table">
            <a:tbl>
              <a:tblPr/>
              <a:tblGrid>
                <a:gridCol w="2572378">
                  <a:extLst>
                    <a:ext uri="{9D8B030D-6E8A-4147-A177-3AD203B41FA5}">
                      <a16:colId xmlns="" xmlns:a16="http://schemas.microsoft.com/office/drawing/2014/main" val="1347189909"/>
                    </a:ext>
                  </a:extLst>
                </a:gridCol>
                <a:gridCol w="4765683">
                  <a:extLst>
                    <a:ext uri="{9D8B030D-6E8A-4147-A177-3AD203B41FA5}">
                      <a16:colId xmlns="" xmlns:a16="http://schemas.microsoft.com/office/drawing/2014/main" val="2842697816"/>
                    </a:ext>
                  </a:extLst>
                </a:gridCol>
                <a:gridCol w="3951262">
                  <a:extLst>
                    <a:ext uri="{9D8B030D-6E8A-4147-A177-3AD203B41FA5}">
                      <a16:colId xmlns="" xmlns:a16="http://schemas.microsoft.com/office/drawing/2014/main" val="3109942581"/>
                    </a:ext>
                  </a:extLst>
                </a:gridCol>
              </a:tblGrid>
              <a:tr h="52251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Единицы компетенции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o-RO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суб</a:t>
                      </a:r>
                      <a:r>
                        <a:rPr lang="ro-RO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компетенции</a:t>
                      </a:r>
                      <a:r>
                        <a:rPr lang="ro-RO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Единицы содержания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Обучающая деятельность и рекомендованные школьные продукты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27113143"/>
                  </a:ext>
                </a:extLst>
              </a:tr>
              <a:tr h="50040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-85725" algn="l"/>
                          <a:tab pos="4445" algn="l"/>
                          <a:tab pos="94615" algn="l"/>
                          <a:tab pos="202565" algn="l"/>
                          <a:tab pos="309245" algn="l"/>
                        </a:tabLs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o-RO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ro-RO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Определе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ние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правил личной безопасности в общественных местах, 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 у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лиц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дома и 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природной среде на основе 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различных 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примеров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-85725" algn="l"/>
                          <a:tab pos="4445" algn="l"/>
                          <a:tab pos="94615" algn="l"/>
                          <a:tab pos="202565" algn="l"/>
                          <a:tab pos="309245" algn="l"/>
                        </a:tabLs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Признание потенциально опасных ситуаций в 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социальных сетях.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-85725" algn="l"/>
                          <a:tab pos="4445" algn="l"/>
                          <a:tab pos="94615" algn="l"/>
                          <a:tab pos="202565" algn="l"/>
                          <a:tab pos="309245" algn="l"/>
                        </a:tabLs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3. Примене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ние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правил поведения в отношении пожарной службы и полиции в различных ситуациях риска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-85725" algn="l"/>
                          <a:tab pos="4445" algn="l"/>
                          <a:tab pos="94615" algn="l"/>
                          <a:tab pos="202565" algn="l"/>
                          <a:tab pos="309245" algn="l"/>
                        </a:tabLs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Составление правил 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безопасного поведения во время 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каникул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на основе изученных правил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233045" algn="l"/>
                        </a:tabLst>
                      </a:pP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3980" algn="l"/>
                          <a:tab pos="114300" algn="l"/>
                          <a:tab pos="144145" algn="l"/>
                        </a:tabLst>
                      </a:pPr>
                      <a:r>
                        <a:rPr lang="ru-RU" sz="14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</a:t>
                      </a:r>
                      <a:r>
                        <a:rPr lang="ro-RO" sz="14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Огонь </a:t>
                      </a:r>
                      <a:r>
                        <a:rPr lang="ru-RU" sz="14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– </a:t>
                      </a:r>
                      <a:r>
                        <a:rPr lang="ro-RO" sz="14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действия и способы предотвращения.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Причины пожара, ответственное/ безответственное поведение. Деятельность пожарной службы. Режим набора номера. Соответствующее поведение в отношении этого учреждения.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3980" algn="l"/>
                          <a:tab pos="114300" algn="l"/>
                          <a:tab pos="144145" algn="l"/>
                        </a:tabLst>
                      </a:pPr>
                      <a:r>
                        <a:rPr lang="ru-RU" sz="14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2.</a:t>
                      </a:r>
                      <a:r>
                        <a:rPr lang="ro-RO" sz="14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Ситуации </a:t>
                      </a:r>
                      <a:r>
                        <a:rPr lang="ro-RO" sz="14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риска на улице.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Поведение пешеходов. 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Проезжая часть дороги. 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Деятельность дорожной полиции. Режим набора номера. Соответствующее поведение в отношении этого учреждения.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3980" algn="l"/>
                          <a:tab pos="114300" algn="l"/>
                          <a:tab pos="144145" algn="l"/>
                        </a:tabLst>
                      </a:pPr>
                      <a:r>
                        <a:rPr lang="ru-RU" sz="14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3.</a:t>
                      </a:r>
                      <a:r>
                        <a:rPr lang="ro-RO" sz="14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Действия </a:t>
                      </a:r>
                      <a:r>
                        <a:rPr lang="ro-RO" sz="14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</a:t>
                      </a:r>
                      <a:r>
                        <a:rPr lang="ru-RU" sz="14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чрезвычайных </a:t>
                      </a:r>
                      <a:r>
                        <a:rPr lang="ro-RO" sz="14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ситуациях.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Виды исключительных ситуаций. Источники информации о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чрезвычайных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ситуациях. 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Собственное 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 коллективное поведение.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3980" algn="l"/>
                          <a:tab pos="114300" algn="l"/>
                          <a:tab pos="144145" algn="l"/>
                        </a:tabLst>
                      </a:pPr>
                      <a:r>
                        <a:rPr lang="ru-RU" sz="14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4.</a:t>
                      </a:r>
                      <a:r>
                        <a:rPr lang="ro-RO" sz="14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Он-лайн </a:t>
                      </a:r>
                      <a:r>
                        <a:rPr lang="ru-RU" sz="14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общение</a:t>
                      </a:r>
                      <a:r>
                        <a:rPr lang="ro-RO" sz="14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Негативные последствия создания, передачи, публикации и комментариев в Интернете 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некоторых материалов, которые носят 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сексуальн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ый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характер, опасны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х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игр и вредонос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ных программ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3980" algn="l"/>
                          <a:tab pos="114300" algn="l"/>
                          <a:tab pos="144145" algn="l"/>
                        </a:tabLst>
                      </a:pPr>
                      <a:r>
                        <a:rPr lang="ru-RU" sz="14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5.</a:t>
                      </a:r>
                      <a:r>
                        <a:rPr lang="ro-RO" sz="14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Правила </a:t>
                      </a:r>
                      <a:r>
                        <a:rPr lang="ro-RO" sz="14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безопасности во время </a:t>
                      </a:r>
                      <a:r>
                        <a:rPr lang="ru-RU" sz="14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каникул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Опасные места, предметы и устройства. Поведение в непосредственной близости от вод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оёмов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3980" algn="l"/>
                          <a:tab pos="114300" algn="l"/>
                          <a:tab pos="144145" algn="l"/>
                        </a:tabLst>
                      </a:pPr>
                      <a:r>
                        <a:rPr lang="ro-RO" sz="1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Менеджмент </a:t>
                      </a:r>
                      <a:r>
                        <a:rPr lang="ro-RO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класса: 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решение конкретных ситуационных задач.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229870" algn="l"/>
                        </a:tabLst>
                      </a:pPr>
                      <a:r>
                        <a:rPr lang="ru-RU" sz="1400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Упражнения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моделирование возможных</a:t>
                      </a:r>
                      <a:endParaRPr lang="ru-RU" sz="14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  <a:tabLst>
                          <a:tab pos="229870" algn="l"/>
                        </a:tabLst>
                      </a:pP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опасных 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ситуаций в определённыхобщественных местахи в результате применения некоторых предметов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и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аппаратов;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ситуаций общения с различными лицами с целью предупреждения ситуаций риска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выражение 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различных эмоций по поводу нарушения правил 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безопасности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; 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моделирование 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поведения пешехода (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переход через дорогу, быстро – медленно, стою – двигаюсь, сигналы регулировщика дорожного движения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) 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 т.д.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o-RO" sz="1400" dirty="0" smtClean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анализ </a:t>
                      </a: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содержаний материалов из Интернета и последствий 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доступа к нему.</a:t>
                      </a:r>
                      <a:r>
                        <a:rPr lang="de-DE" sz="140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9870" algn="l"/>
                        </a:tabLst>
                      </a:pPr>
                      <a:r>
                        <a:rPr lang="ru-RU" sz="1400" i="1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Мини-исследование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безопасного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он-лайн</a:t>
                      </a:r>
                    </a:p>
                    <a:p>
                      <a:pPr marL="0" lv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229870" algn="l"/>
                        </a:tabLs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общения 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на основе использования образовательного программного обеспечения, просмотра социальных сетей и историй из повседневной жизни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Helvetica Light"/>
                          <a:ea typeface="Calibri"/>
                          <a:cs typeface="Times New Roman"/>
                        </a:rPr>
                        <a:t>.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Helvetica Light"/>
                        <a:ea typeface="Calibri"/>
                        <a:cs typeface="Arial Unicode MS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9870" algn="l"/>
                        </a:tabLst>
                      </a:pPr>
                      <a:r>
                        <a:rPr lang="ru-RU" sz="1400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Изготовление работ</a:t>
                      </a:r>
                      <a:r>
                        <a:rPr lang="ru-RU" sz="1400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создание буклета,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229870" algn="l"/>
                        </a:tabLs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постера 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 работе служб спасения, о возможных чрезвычайных ситуациях, о  подготовке к 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каникулам.</a:t>
                      </a:r>
                      <a:r>
                        <a:rPr lang="ru-RU" sz="1400" baseline="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Разработка 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мини-гида  о поведении в случае возникновения чрезвычайн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ых ситуаций, ситуаций риска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14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229870" algn="l"/>
                        </a:tabLst>
                      </a:pPr>
                      <a:r>
                        <a:rPr lang="ru-RU" sz="1400" i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Продукт</a:t>
                      </a:r>
                      <a:r>
                        <a:rPr lang="ro-RO" sz="1400" i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  <a:r>
                        <a:rPr lang="ro-RO" sz="1400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Принятие и соблюдение правил</a:t>
                      </a:r>
                      <a:r>
                        <a:rPr lang="ro-RO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886673532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82804" y="342729"/>
            <a:ext cx="1131696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76225" algn="l"/>
                <a:tab pos="676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76225" algn="l"/>
                <a:tab pos="676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76225" algn="l"/>
                <a:tab pos="676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76225" algn="l"/>
                <a:tab pos="676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76225" algn="l"/>
                <a:tab pos="676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76225" algn="l"/>
                <a:tab pos="676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76225" algn="l"/>
                <a:tab pos="676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76225" algn="l"/>
                <a:tab pos="676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76225" algn="l"/>
                <a:tab pos="6762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914400"/>
            <a:r>
              <a:rPr lang="ro-RO" altLang="ru-RU" sz="12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altLang="ru-RU" sz="2400" b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Личная безопасность</a:t>
            </a:r>
            <a:r>
              <a:rPr lang="ru-RU" alt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4 класс</a:t>
            </a:r>
            <a:endParaRPr lang="x-none" altLang="ru-RU" sz="2400" b="1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914400"/>
            <a:r>
              <a:rPr lang="x-none" altLang="ru-RU" b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altLang="ru-RU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1585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4063" y="80388"/>
            <a:ext cx="10660550" cy="914399"/>
          </a:xfrm>
        </p:spPr>
        <p:txBody>
          <a:bodyPr/>
          <a:lstStyle/>
          <a:p>
            <a:pPr algn="ctr"/>
            <a:r>
              <a:rPr lang="x-none" b="1" dirty="0" smtClean="0">
                <a:latin typeface="Bookman Old Style" panose="02050604050505020204" pitchFamily="18" charset="0"/>
              </a:rPr>
              <a:t>Другие важные аспекты</a:t>
            </a:r>
            <a:endParaRPr lang="ru-RU" b="1" dirty="0">
              <a:latin typeface="Bookman Old Style" panose="02050604050505020204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6777558"/>
              </p:ext>
            </p:extLst>
          </p:nvPr>
        </p:nvGraphicFramePr>
        <p:xfrm>
          <a:off x="401934" y="894304"/>
          <a:ext cx="11284299" cy="54261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92369" y="4102419"/>
            <a:ext cx="111838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x-none" sz="2000" b="1" smtClean="0">
                <a:latin typeface="Bookman Old Style" panose="02050604050505020204" pitchFamily="18" charset="0"/>
              </a:rPr>
              <a:t>Интерактивное обучение</a:t>
            </a:r>
            <a:r>
              <a:rPr lang="ru-RU" sz="2000" b="1" dirty="0" smtClean="0">
                <a:latin typeface="Bookman Old Style" panose="02050604050505020204" pitchFamily="18" charset="0"/>
              </a:rPr>
              <a:t>; </a:t>
            </a:r>
          </a:p>
          <a:p>
            <a:r>
              <a:rPr lang="ru-RU" sz="2000" b="1" dirty="0" smtClean="0">
                <a:latin typeface="Bookman Old Style" panose="02050604050505020204" pitchFamily="18" charset="0"/>
              </a:rPr>
              <a:t>Методологически: </a:t>
            </a:r>
            <a:r>
              <a:rPr lang="ru-RU" sz="2000" b="1" dirty="0">
                <a:latin typeface="Bookman Old Style" panose="02050604050505020204" pitchFamily="18" charset="0"/>
              </a:rPr>
              <a:t>технологический контекст курса «Чтение и Письмо для Развития Критического Мышления», </a:t>
            </a:r>
            <a:r>
              <a:rPr lang="ru-RU" sz="2000" b="1" dirty="0" smtClean="0">
                <a:latin typeface="Bookman Old Style" panose="02050604050505020204" pitchFamily="18" charset="0"/>
              </a:rPr>
              <a:t>этапы </a:t>
            </a:r>
            <a:r>
              <a:rPr lang="ru-RU" sz="2000" b="1" dirty="0">
                <a:latin typeface="Bookman Old Style" panose="02050604050505020204" pitchFamily="18" charset="0"/>
              </a:rPr>
              <a:t>урока: «Стадия вызова», «Стадия Осмысления содержания»,  «Стадия Размышления» и </a:t>
            </a:r>
            <a:r>
              <a:rPr lang="ru-RU" sz="2000" b="1" dirty="0" smtClean="0">
                <a:latin typeface="Bookman Old Style" panose="02050604050505020204" pitchFamily="18" charset="0"/>
              </a:rPr>
              <a:t>«</a:t>
            </a:r>
            <a:r>
              <a:rPr lang="ru-RU" sz="2000" b="1" dirty="0">
                <a:latin typeface="Bookman Old Style" panose="02050604050505020204" pitchFamily="18" charset="0"/>
              </a:rPr>
              <a:t>Расширения»</a:t>
            </a:r>
          </a:p>
        </p:txBody>
      </p:sp>
    </p:spTree>
    <p:extLst>
      <p:ext uri="{BB962C8B-B14F-4D97-AF65-F5344CB8AC3E}">
        <p14:creationId xmlns:p14="http://schemas.microsoft.com/office/powerpoint/2010/main" val="923198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2127" y="190919"/>
            <a:ext cx="11545557" cy="624002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800" dirty="0" smtClean="0">
                <a:latin typeface="Bookman Old Style" panose="02050604050505020204" pitchFamily="18" charset="0"/>
              </a:rPr>
              <a:t>К </a:t>
            </a:r>
            <a:r>
              <a:rPr lang="ru-RU" sz="2800" dirty="0">
                <a:latin typeface="Bookman Old Style" panose="02050604050505020204" pitchFamily="18" charset="0"/>
              </a:rPr>
              <a:t>концу первого класса ученик будет способен:</a:t>
            </a:r>
          </a:p>
          <a:p>
            <a:r>
              <a:rPr lang="ru-RU" sz="2800" dirty="0">
                <a:latin typeface="Bookman Old Style" panose="02050604050505020204" pitchFamily="18" charset="0"/>
              </a:rPr>
              <a:t>•</a:t>
            </a:r>
            <a:r>
              <a:rPr lang="ru-RU" dirty="0">
                <a:latin typeface="Bookman Old Style" panose="02050604050505020204" pitchFamily="18" charset="0"/>
              </a:rPr>
              <a:t>	описывать личные характеристики; корректное/адекватное поведение по отношению к себе и к окружающи; любимые занятия и профессии; правила личной безопасности  дома и в школе;  </a:t>
            </a:r>
          </a:p>
          <a:p>
            <a:r>
              <a:rPr lang="ru-RU" dirty="0">
                <a:latin typeface="Bookman Old Style" panose="02050604050505020204" pitchFamily="18" charset="0"/>
              </a:rPr>
              <a:t>•	проявлять уважение к личной гигиене; к пониманию желаний и потребностей; к соблюдению правил дорожного движения;</a:t>
            </a:r>
          </a:p>
          <a:p>
            <a:r>
              <a:rPr lang="ru-RU" dirty="0">
                <a:latin typeface="Bookman Old Style" panose="02050604050505020204" pitchFamily="18" charset="0"/>
              </a:rPr>
              <a:t>•	демонстрировать позитивное отношение к окружающим; желание посещать школу; интерес к сохранности здоровья, к участию в повседневных занятиях, к обеспечению личной безопасности</a:t>
            </a:r>
          </a:p>
          <a:p>
            <a:pPr marL="0" indent="0">
              <a:buNone/>
            </a:pPr>
            <a:r>
              <a:rPr lang="ru-RU" b="1" dirty="0">
                <a:latin typeface="Bookman Old Style" panose="02050604050505020204" pitchFamily="18" charset="0"/>
              </a:rPr>
              <a:t>проявляя преобладающие отношения и ценности</a:t>
            </a:r>
            <a:r>
              <a:rPr lang="ru-RU" dirty="0">
                <a:latin typeface="Bookman Old Style" panose="02050604050505020204" pitchFamily="18" charset="0"/>
              </a:rPr>
              <a:t>:</a:t>
            </a:r>
          </a:p>
          <a:p>
            <a:r>
              <a:rPr lang="ru-RU" dirty="0">
                <a:latin typeface="Bookman Old Style" panose="02050604050505020204" pitchFamily="18" charset="0"/>
              </a:rPr>
              <a:t>•	уверенность в собственных силах и позитивное отношение;</a:t>
            </a:r>
          </a:p>
          <a:p>
            <a:r>
              <a:rPr lang="ru-RU" dirty="0">
                <a:latin typeface="Bookman Old Style" panose="02050604050505020204" pitchFamily="18" charset="0"/>
              </a:rPr>
              <a:t>•	самооценку и оценивание окружающих;                                                                   ответственность по отношению к правилам; </a:t>
            </a:r>
          </a:p>
          <a:p>
            <a:r>
              <a:rPr lang="ru-RU" dirty="0">
                <a:latin typeface="Bookman Old Style" panose="02050604050505020204" pitchFamily="18" charset="0"/>
              </a:rPr>
              <a:t>•	расположенность к общению;                                                                                    </a:t>
            </a:r>
            <a:endParaRPr lang="ru-RU" dirty="0" smtClean="0">
              <a:latin typeface="Bookman Old Style" panose="02050604050505020204" pitchFamily="18" charset="0"/>
            </a:endParaRPr>
          </a:p>
          <a:p>
            <a:r>
              <a:rPr lang="ru-RU" dirty="0" smtClean="0">
                <a:latin typeface="Bookman Old Style" panose="02050604050505020204" pitchFamily="18" charset="0"/>
              </a:rPr>
              <a:t>гордость </a:t>
            </a:r>
            <a:r>
              <a:rPr lang="ru-RU" dirty="0">
                <a:latin typeface="Bookman Old Style" panose="02050604050505020204" pitchFamily="18" charset="0"/>
              </a:rPr>
              <a:t>за статус ученика.</a:t>
            </a:r>
          </a:p>
          <a:p>
            <a:endParaRPr lang="ru-RU" dirty="0">
              <a:latin typeface="Bookman Old Style" panose="02050604050505020204" pitchFamily="18" charset="0"/>
            </a:endParaRPr>
          </a:p>
          <a:p>
            <a:endParaRPr lang="ro-RO" sz="2800" dirty="0" smtClean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001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1064" y="291403"/>
            <a:ext cx="11756570" cy="6199832"/>
          </a:xfrm>
        </p:spPr>
        <p:txBody>
          <a:bodyPr>
            <a:noAutofit/>
          </a:bodyPr>
          <a:lstStyle/>
          <a:p>
            <a:r>
              <a:rPr lang="ru-RU" sz="2800" dirty="0" smtClean="0">
                <a:latin typeface="Bookman Old Style" panose="02050604050505020204" pitchFamily="18" charset="0"/>
              </a:rPr>
              <a:t>К </a:t>
            </a:r>
            <a:r>
              <a:rPr lang="ru-RU" sz="2800" dirty="0">
                <a:latin typeface="Bookman Old Style" panose="02050604050505020204" pitchFamily="18" charset="0"/>
              </a:rPr>
              <a:t>концу второго класса ученик будет способен:</a:t>
            </a:r>
          </a:p>
          <a:p>
            <a:pPr>
              <a:spcBef>
                <a:spcPts val="0"/>
              </a:spcBef>
            </a:pPr>
            <a:r>
              <a:rPr lang="ru-RU" sz="2800" dirty="0">
                <a:latin typeface="Bookman Old Style" panose="02050604050505020204" pitchFamily="18" charset="0"/>
              </a:rPr>
              <a:t>	</a:t>
            </a:r>
            <a:r>
              <a:rPr lang="ru-RU" dirty="0">
                <a:latin typeface="Bookman Old Style" panose="02050604050505020204" pitchFamily="18" charset="0"/>
              </a:rPr>
              <a:t>Выявлять: сходства и различия между собой и другими людьми; собственные личные качества и качества окружающих; признаки жестокого обращения с детьми; профессии, полезные для общества; факторы, которые способствуют здоровому росту; правила поведения, обеспечивающие личную безопасность; </a:t>
            </a:r>
          </a:p>
          <a:p>
            <a:pPr>
              <a:spcBef>
                <a:spcPts val="0"/>
              </a:spcBef>
            </a:pPr>
            <a:r>
              <a:rPr lang="ru-RU" dirty="0" smtClean="0">
                <a:latin typeface="Bookman Old Style" panose="02050604050505020204" pitchFamily="18" charset="0"/>
              </a:rPr>
              <a:t>Устанавливать </a:t>
            </a:r>
            <a:r>
              <a:rPr lang="ru-RU" dirty="0">
                <a:latin typeface="Bookman Old Style" panose="02050604050505020204" pitchFamily="18" charset="0"/>
              </a:rPr>
              <a:t>отношения между выражением эмоций и невербальным поведением; правила, качества и отношения с окружающим миром; действия и поддержание здоровья; оценивание ресурсов для покупки того или иного продукта; соблюдение правил дорожного движения и безопасности;</a:t>
            </a:r>
          </a:p>
          <a:p>
            <a:pPr>
              <a:spcBef>
                <a:spcPts val="0"/>
              </a:spcBef>
            </a:pPr>
            <a:r>
              <a:rPr lang="ru-RU" dirty="0" smtClean="0">
                <a:latin typeface="Bookman Old Style" panose="02050604050505020204" pitchFamily="18" charset="0"/>
              </a:rPr>
              <a:t>Оценивать </a:t>
            </a:r>
            <a:r>
              <a:rPr lang="ru-RU" dirty="0">
                <a:latin typeface="Bookman Old Style" panose="02050604050505020204" pitchFamily="18" charset="0"/>
              </a:rPr>
              <a:t>взаимную поддержку; правильное пользование собственными вещами; необходимость соблюдения рекомендаций по безопасности в домашней, школьной и природной среде.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b="1" dirty="0" smtClean="0">
                <a:latin typeface="Bookman Old Style" panose="02050604050505020204" pitchFamily="18" charset="0"/>
              </a:rPr>
              <a:t>проявляя </a:t>
            </a:r>
            <a:r>
              <a:rPr lang="ru-RU" b="1" dirty="0">
                <a:latin typeface="Bookman Old Style" panose="02050604050505020204" pitchFamily="18" charset="0"/>
              </a:rPr>
              <a:t>преобладающие отношения и ценности</a:t>
            </a:r>
            <a:r>
              <a:rPr lang="ru-RU" dirty="0">
                <a:latin typeface="Bookman Old Style" panose="02050604050505020204" pitchFamily="18" charset="0"/>
              </a:rPr>
              <a:t>:</a:t>
            </a:r>
          </a:p>
          <a:p>
            <a:pPr>
              <a:spcBef>
                <a:spcPts val="0"/>
              </a:spcBef>
            </a:pPr>
            <a:r>
              <a:rPr lang="ru-RU" dirty="0" smtClean="0">
                <a:latin typeface="Bookman Old Style" panose="02050604050505020204" pitchFamily="18" charset="0"/>
              </a:rPr>
              <a:t>уверенность </a:t>
            </a:r>
            <a:r>
              <a:rPr lang="ru-RU" dirty="0">
                <a:latin typeface="Bookman Old Style" panose="02050604050505020204" pitchFamily="18" charset="0"/>
              </a:rPr>
              <a:t>в собственных силах и  положительное отношение и к окружающей среде;</a:t>
            </a:r>
          </a:p>
          <a:p>
            <a:pPr>
              <a:spcBef>
                <a:spcPts val="0"/>
              </a:spcBef>
            </a:pPr>
            <a:r>
              <a:rPr lang="ru-RU" dirty="0" smtClean="0">
                <a:latin typeface="Bookman Old Style" panose="02050604050505020204" pitchFamily="18" charset="0"/>
              </a:rPr>
              <a:t>позитивную </a:t>
            </a:r>
            <a:r>
              <a:rPr lang="ru-RU" dirty="0">
                <a:latin typeface="Bookman Old Style" panose="02050604050505020204" pitchFamily="18" charset="0"/>
              </a:rPr>
              <a:t>оценку личных качеств;           </a:t>
            </a:r>
          </a:p>
          <a:p>
            <a:pPr>
              <a:spcBef>
                <a:spcPts val="0"/>
              </a:spcBef>
            </a:pPr>
            <a:r>
              <a:rPr lang="ru-RU" dirty="0" smtClean="0">
                <a:latin typeface="Bookman Old Style" panose="02050604050505020204" pitchFamily="18" charset="0"/>
              </a:rPr>
              <a:t>упорядоченное </a:t>
            </a:r>
            <a:r>
              <a:rPr lang="ru-RU" dirty="0">
                <a:latin typeface="Bookman Old Style" panose="02050604050505020204" pitchFamily="18" charset="0"/>
              </a:rPr>
              <a:t>пользование личными вещами;</a:t>
            </a:r>
          </a:p>
          <a:p>
            <a:pPr>
              <a:spcBef>
                <a:spcPts val="0"/>
              </a:spcBef>
            </a:pPr>
            <a:r>
              <a:rPr lang="ru-RU" dirty="0" smtClean="0">
                <a:latin typeface="Bookman Old Style" panose="02050604050505020204" pitchFamily="18" charset="0"/>
              </a:rPr>
              <a:t>заботу </a:t>
            </a:r>
            <a:r>
              <a:rPr lang="ru-RU" dirty="0">
                <a:latin typeface="Bookman Old Style" panose="02050604050505020204" pitchFamily="18" charset="0"/>
              </a:rPr>
              <a:t>о собственном здоровье;                                                                                                  </a:t>
            </a:r>
            <a:endParaRPr lang="ru-RU" dirty="0" smtClean="0">
              <a:latin typeface="Bookman Old Style" panose="02050604050505020204" pitchFamily="18" charset="0"/>
            </a:endParaRPr>
          </a:p>
          <a:p>
            <a:pPr>
              <a:spcBef>
                <a:spcPts val="0"/>
              </a:spcBef>
            </a:pPr>
            <a:r>
              <a:rPr lang="ru-RU" dirty="0" smtClean="0">
                <a:latin typeface="Bookman Old Style" panose="02050604050505020204" pitchFamily="18" charset="0"/>
              </a:rPr>
              <a:t>соблюдение </a:t>
            </a:r>
            <a:r>
              <a:rPr lang="ru-RU" dirty="0">
                <a:latin typeface="Bookman Old Style" panose="02050604050505020204" pitchFamily="18" charset="0"/>
              </a:rPr>
              <a:t>рекомендаций;</a:t>
            </a:r>
          </a:p>
          <a:p>
            <a:pPr>
              <a:spcBef>
                <a:spcPts val="0"/>
              </a:spcBef>
            </a:pPr>
            <a:r>
              <a:rPr lang="ru-RU" dirty="0" smtClean="0">
                <a:latin typeface="Bookman Old Style" panose="02050604050505020204" pitchFamily="18" charset="0"/>
              </a:rPr>
              <a:t>уверенность </a:t>
            </a:r>
            <a:r>
              <a:rPr lang="ru-RU" dirty="0">
                <a:latin typeface="Bookman Old Style" panose="02050604050505020204" pitchFamily="18" charset="0"/>
              </a:rPr>
              <a:t>в семейной и школьной среде.</a:t>
            </a:r>
          </a:p>
          <a:p>
            <a:pPr algn="ctr">
              <a:spcBef>
                <a:spcPts val="0"/>
              </a:spcBef>
            </a:pPr>
            <a:endParaRPr lang="ro-RO" dirty="0" smtClean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7602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402" y="211015"/>
            <a:ext cx="11213210" cy="5700207"/>
          </a:xfrm>
        </p:spPr>
        <p:txBody>
          <a:bodyPr>
            <a:noAutofit/>
          </a:bodyPr>
          <a:lstStyle/>
          <a:p>
            <a:pPr marL="0" lvl="0" indent="0" algn="ctr">
              <a:buClr>
                <a:srgbClr val="A53010"/>
              </a:buClr>
              <a:buNone/>
            </a:pPr>
            <a:r>
              <a:rPr lang="ru-RU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К концу третьего класса ученик будет способен:</a:t>
            </a:r>
          </a:p>
          <a:p>
            <a:pPr lvl="0">
              <a:buClr>
                <a:srgbClr val="A53010"/>
              </a:buClr>
            </a:pPr>
            <a:r>
              <a:rPr lang="ru-RU" dirty="0">
                <a:solidFill>
                  <a:prstClr val="black">
                    <a:lumMod val="75000"/>
                    <a:lumOff val="25000"/>
                  </a:prstClr>
                </a:solidFill>
              </a:rPr>
              <a:t>•	Описать: характеристики эмпатического поведения; возможности использования собственных ресурсов; нормы поддержания и укрепления здоровья; сильные качества и качества, которые должны быть развиты; навыки, необходимые для выполнения определенных профессий;</a:t>
            </a:r>
          </a:p>
          <a:p>
            <a:pPr lvl="0">
              <a:buClr>
                <a:srgbClr val="A53010"/>
              </a:buClr>
            </a:pPr>
            <a:r>
              <a:rPr lang="ru-RU" dirty="0">
                <a:solidFill>
                  <a:prstClr val="black">
                    <a:lumMod val="75000"/>
                    <a:lumOff val="25000"/>
                  </a:prstClr>
                </a:solidFill>
              </a:rPr>
              <a:t>Применять: методы управления эмоциями, самозащиты от передразнивания и запугивания; рекомендуемые алгоритмы для повышения эффективности использования ресурсов; правила гигиены для поддержания здоровья; поведенческие модели для обеспечения безопасности;</a:t>
            </a:r>
          </a:p>
          <a:p>
            <a:pPr lvl="0">
              <a:buClr>
                <a:srgbClr val="A53010"/>
              </a:buClr>
            </a:pPr>
            <a:r>
              <a:rPr lang="ru-RU" dirty="0">
                <a:solidFill>
                  <a:prstClr val="black">
                    <a:lumMod val="75000"/>
                    <a:lumOff val="25000"/>
                  </a:prstClr>
                </a:solidFill>
              </a:rPr>
              <a:t> Оценивать: сотрудничество и необходимость понимания другого, а также проявлять заботу о себе; необходимость распределения своей деятельности по времени; связь между текущей учебной деятельностью и профессиональным будущим; необходимость предотвращения ситуаций риска.</a:t>
            </a:r>
          </a:p>
          <a:p>
            <a:pPr marL="0" lvl="0" indent="0">
              <a:buClr>
                <a:srgbClr val="A53010"/>
              </a:buClr>
              <a:buNone/>
            </a:pPr>
            <a:r>
              <a:rPr lang="ru-RU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проявляя преобладающие отношения и ценности:</a:t>
            </a:r>
          </a:p>
          <a:p>
            <a:pPr lvl="0">
              <a:buClr>
                <a:srgbClr val="A53010"/>
              </a:buClr>
            </a:pPr>
            <a:r>
              <a:rPr lang="ru-RU" dirty="0">
                <a:solidFill>
                  <a:prstClr val="black">
                    <a:lumMod val="75000"/>
                    <a:lumOff val="25000"/>
                  </a:prstClr>
                </a:solidFill>
              </a:rPr>
              <a:t>	активное участие;                                                  • заботу об использовании ресурсов;</a:t>
            </a:r>
          </a:p>
          <a:p>
            <a:pPr lvl="0">
              <a:buClr>
                <a:srgbClr val="A53010"/>
              </a:buClr>
            </a:pPr>
            <a:r>
              <a:rPr lang="ru-RU" dirty="0">
                <a:solidFill>
                  <a:prstClr val="black">
                    <a:lumMod val="75000"/>
                    <a:lumOff val="25000"/>
                  </a:prstClr>
                </a:solidFill>
              </a:rPr>
              <a:t>	позитивное отношение к себе и к другим;          • уважение к труду окружающих;</a:t>
            </a:r>
          </a:p>
          <a:p>
            <a:pPr lvl="0">
              <a:buClr>
                <a:srgbClr val="A53010"/>
              </a:buClr>
            </a:pPr>
            <a:r>
              <a:rPr lang="ru-RU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•</a:t>
            </a:r>
            <a:r>
              <a:rPr lang="ru-RU" dirty="0">
                <a:solidFill>
                  <a:prstClr val="black">
                    <a:lumMod val="75000"/>
                    <a:lumOff val="25000"/>
                  </a:prstClr>
                </a:solidFill>
              </a:rPr>
              <a:t>	внимание и общение;                                             • интерес к будущей профессии</a:t>
            </a:r>
          </a:p>
          <a:p>
            <a:pPr lvl="0">
              <a:buClr>
                <a:srgbClr val="A53010"/>
              </a:buClr>
            </a:pPr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endParaRPr lang="ro-RO" sz="2800" dirty="0" smtClean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7602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155" y="140678"/>
            <a:ext cx="11428238" cy="6300316"/>
          </a:xfrm>
        </p:spPr>
        <p:txBody>
          <a:bodyPr>
            <a:normAutofit lnSpcReduction="10000"/>
          </a:bodyPr>
          <a:lstStyle/>
          <a:p>
            <a:pPr algn="ctr">
              <a:lnSpc>
                <a:spcPct val="107000"/>
              </a:lnSpc>
            </a:pPr>
            <a:r>
              <a:rPr lang="ro-RO" sz="2000" b="1" dirty="0">
                <a:latin typeface="Times New Roman"/>
                <a:ea typeface="Calibri"/>
                <a:cs typeface="Times New Roman"/>
              </a:rPr>
              <a:t>К концу </a:t>
            </a:r>
            <a:r>
              <a:rPr lang="ru-RU" sz="2000" b="1" dirty="0">
                <a:latin typeface="Times New Roman"/>
                <a:ea typeface="Calibri"/>
                <a:cs typeface="Times New Roman"/>
              </a:rPr>
              <a:t>четвёртого </a:t>
            </a:r>
            <a:r>
              <a:rPr lang="ro-RO" sz="2000" b="1" dirty="0">
                <a:latin typeface="Times New Roman"/>
                <a:ea typeface="Calibri"/>
                <a:cs typeface="Times New Roman"/>
              </a:rPr>
              <a:t>класса ученик будет способен:</a:t>
            </a:r>
            <a:endParaRPr lang="en-US" sz="2000" dirty="0"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07000"/>
              </a:lnSpc>
              <a:buFont typeface="Symbol"/>
              <a:buChar char=""/>
              <a:tabLst>
                <a:tab pos="228600" algn="l"/>
              </a:tabLst>
            </a:pPr>
            <a:r>
              <a:rPr lang="ro-RO" dirty="0">
                <a:latin typeface="Times New Roman"/>
                <a:ea typeface="Calibri"/>
                <a:cs typeface="Times New Roman"/>
              </a:rPr>
              <a:t>анализировать на основании предложенного алгоритма: способы влияния собственного поведения на взаимоотношения с окружающими; возможности учёбы для удовлетворения потребностей и желаний; связь между собственными навыками и любимой областью занятий; рекомендации</a:t>
            </a:r>
            <a:r>
              <a:rPr lang="ru-RU" dirty="0">
                <a:latin typeface="Times New Roman"/>
                <a:ea typeface="Calibri"/>
                <a:cs typeface="Times New Roman"/>
              </a:rPr>
              <a:t>, касающиеся личной безопасности дома, в школе, во время отдыха; демонстрацию здорового образа жизни</a:t>
            </a:r>
            <a:r>
              <a:rPr lang="ro-RO" dirty="0">
                <a:latin typeface="Times New Roman"/>
                <a:ea typeface="Calibri"/>
                <a:cs typeface="Times New Roman"/>
              </a:rPr>
              <a:t>;</a:t>
            </a:r>
            <a:endParaRPr lang="en-US" sz="1600" dirty="0"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07000"/>
              </a:lnSpc>
              <a:buFont typeface="Symbol"/>
              <a:buChar char=""/>
              <a:tabLst>
                <a:tab pos="228600" algn="l"/>
              </a:tabLst>
            </a:pPr>
            <a:r>
              <a:rPr lang="ro-RO" dirty="0">
                <a:latin typeface="Times New Roman"/>
                <a:ea typeface="Calibri"/>
                <a:cs typeface="Times New Roman"/>
              </a:rPr>
              <a:t>оценивать</a:t>
            </a:r>
            <a:r>
              <a:rPr lang="ru-RU" dirty="0">
                <a:latin typeface="Times New Roman"/>
                <a:ea typeface="Calibri"/>
                <a:cs typeface="Times New Roman"/>
              </a:rPr>
              <a:t>:</a:t>
            </a:r>
            <a:r>
              <a:rPr lang="ro-RO" dirty="0">
                <a:latin typeface="Times New Roman"/>
                <a:ea typeface="Calibri"/>
                <a:cs typeface="Times New Roman"/>
              </a:rPr>
              <a:t> роль ресурсов обучения; пользы труда для для личного и социального развития,</a:t>
            </a:r>
            <a:r>
              <a:rPr lang="ru-RU" dirty="0">
                <a:latin typeface="Times New Roman"/>
                <a:ea typeface="Calibri"/>
                <a:cs typeface="Times New Roman"/>
              </a:rPr>
              <a:t>участие в мероприятиях по сохранению здоровой и безопасной окружающей среды</a:t>
            </a:r>
            <a:r>
              <a:rPr lang="ro-RO" dirty="0">
                <a:latin typeface="Times New Roman"/>
                <a:ea typeface="Calibri"/>
                <a:cs typeface="Times New Roman"/>
              </a:rPr>
              <a:t>; </a:t>
            </a:r>
            <a:endParaRPr lang="en-US" sz="1600" dirty="0"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07000"/>
              </a:lnSpc>
              <a:buFont typeface="Symbol"/>
              <a:buChar char=""/>
              <a:tabLst>
                <a:tab pos="228600" algn="l"/>
              </a:tabLst>
            </a:pPr>
            <a:r>
              <a:rPr lang="ro-RO" dirty="0">
                <a:latin typeface="Times New Roman"/>
                <a:ea typeface="Calibri"/>
                <a:cs typeface="Times New Roman"/>
              </a:rPr>
              <a:t>принимать решения, касающиеся сохранности соственной безопасности; участия в волонтёрском движении; выбора полезных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продуктов питания; выбора безопасного маршрута в 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школу.</a:t>
            </a:r>
            <a:endParaRPr lang="en-US" sz="1600" dirty="0" smtClean="0"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07000"/>
              </a:lnSpc>
            </a:pPr>
            <a:r>
              <a:rPr lang="ro-RO" sz="2000" b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проявляя преобладающие отношения и ценности:</a:t>
            </a:r>
            <a:endParaRPr lang="en-US" sz="2000" dirty="0"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07000"/>
              </a:lnSpc>
              <a:buFont typeface="Symbol"/>
              <a:buChar char=""/>
              <a:tabLst>
                <a:tab pos="142240" algn="l"/>
                <a:tab pos="457200" algn="l"/>
              </a:tabLst>
            </a:pPr>
            <a:r>
              <a:rPr lang="ro-RO" b="1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активное </a:t>
            </a:r>
            <a:r>
              <a:rPr lang="ro-RO" b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участие; </a:t>
            </a:r>
            <a:endParaRPr lang="en-US" sz="1200" b="1" dirty="0"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07000"/>
              </a:lnSpc>
              <a:buFont typeface="Symbol"/>
              <a:buChar char=""/>
              <a:tabLst>
                <a:tab pos="142240" algn="l"/>
                <a:tab pos="457200" algn="l"/>
              </a:tabLst>
            </a:pPr>
            <a:r>
              <a:rPr lang="ro-RO" b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честность, </a:t>
            </a:r>
            <a:r>
              <a:rPr lang="ru-RU" b="1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достоинство, уважение к труду и к людям, представляющим различные профессии;</a:t>
            </a:r>
            <a:endParaRPr lang="en-US" sz="1200" b="1" dirty="0"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07000"/>
              </a:lnSpc>
              <a:buFont typeface="Symbol"/>
              <a:buChar char=""/>
              <a:tabLst>
                <a:tab pos="142240" algn="l"/>
                <a:tab pos="457200" algn="l"/>
              </a:tabLst>
            </a:pPr>
            <a:r>
              <a:rPr lang="ru-RU" b="1" dirty="0">
                <a:latin typeface="Times New Roman"/>
                <a:ea typeface="Calibri"/>
                <a:cs typeface="Times New Roman"/>
              </a:rPr>
              <a:t>тенденцию поддерживать отношения </a:t>
            </a:r>
            <a:r>
              <a:rPr lang="ro-RO" b="1" dirty="0">
                <a:latin typeface="Times New Roman"/>
                <a:ea typeface="Calibri"/>
                <a:cs typeface="Times New Roman"/>
              </a:rPr>
              <a:t>за счёт плодотворного общения</a:t>
            </a:r>
            <a:r>
              <a:rPr lang="ru-RU" b="1" dirty="0">
                <a:latin typeface="Times New Roman"/>
                <a:ea typeface="Calibri"/>
                <a:cs typeface="Times New Roman"/>
              </a:rPr>
              <a:t>;                                                              </a:t>
            </a:r>
            <a:endParaRPr lang="en-US" sz="1200" b="1" dirty="0"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07000"/>
              </a:lnSpc>
              <a:buFont typeface="Symbol"/>
              <a:buChar char=""/>
              <a:tabLst>
                <a:tab pos="142240" algn="l"/>
                <a:tab pos="457200" algn="l"/>
              </a:tabLst>
            </a:pPr>
            <a:r>
              <a:rPr lang="ru-RU" b="1" dirty="0">
                <a:latin typeface="Times New Roman"/>
                <a:ea typeface="Calibri"/>
                <a:cs typeface="Times New Roman"/>
              </a:rPr>
              <a:t>здоровое питание;</a:t>
            </a:r>
            <a:endParaRPr lang="en-US" sz="1200" b="1" dirty="0"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07000"/>
              </a:lnSpc>
              <a:buFont typeface="Symbol"/>
              <a:buChar char=""/>
              <a:tabLst>
                <a:tab pos="142240" algn="l"/>
                <a:tab pos="457200" algn="l"/>
              </a:tabLst>
            </a:pPr>
            <a:r>
              <a:rPr lang="ru-RU" b="1" dirty="0">
                <a:latin typeface="Times New Roman"/>
                <a:ea typeface="Calibri"/>
                <a:cs typeface="Times New Roman"/>
              </a:rPr>
              <a:t>оценивание образования как возможность для  </a:t>
            </a:r>
            <a:r>
              <a:rPr lang="ro-RO" b="1" dirty="0">
                <a:latin typeface="Times New Roman"/>
                <a:ea typeface="Calibri"/>
                <a:cs typeface="Times New Roman"/>
              </a:rPr>
              <a:t>дальнейшего личностного развития</a:t>
            </a:r>
            <a:r>
              <a:rPr lang="ru-RU" b="1" dirty="0">
                <a:latin typeface="Times New Roman"/>
                <a:ea typeface="Calibri"/>
                <a:cs typeface="Times New Roman"/>
              </a:rPr>
              <a:t>;</a:t>
            </a:r>
            <a:endParaRPr lang="en-US" sz="1200" b="1" dirty="0">
              <a:latin typeface="Calibri"/>
              <a:ea typeface="Calibri"/>
              <a:cs typeface="Times New Roman"/>
            </a:endParaRPr>
          </a:p>
          <a:p>
            <a:r>
              <a:rPr lang="ru-RU" b="1" dirty="0">
                <a:latin typeface="Times New Roman"/>
                <a:ea typeface="Calibri"/>
              </a:rPr>
              <a:t>использование собственных ресурсов, физических и умственных  </a:t>
            </a:r>
            <a:r>
              <a:rPr lang="ru-RU" b="1" dirty="0">
                <a:solidFill>
                  <a:srgbClr val="000000"/>
                </a:solidFill>
                <a:latin typeface="Times New Roman"/>
                <a:ea typeface="Calibri"/>
              </a:rPr>
              <a:t>усилий, в соответствии с возрастными особенностями</a:t>
            </a:r>
            <a:r>
              <a:rPr lang="ro-RO" b="1" dirty="0">
                <a:latin typeface="Times New Roman"/>
                <a:ea typeface="Calibri"/>
              </a:rPr>
              <a:t>;</a:t>
            </a:r>
            <a:r>
              <a:rPr lang="ro-RO" b="1" dirty="0">
                <a:solidFill>
                  <a:srgbClr val="7030A0"/>
                </a:solidFill>
                <a:latin typeface="Times New Roman"/>
                <a:ea typeface="Calibri"/>
              </a:rPr>
              <a:t>                  	</a:t>
            </a:r>
            <a:r>
              <a:rPr lang="ru-RU" sz="1600" b="1" dirty="0">
                <a:solidFill>
                  <a:srgbClr val="7030A0"/>
                </a:solidFill>
                <a:latin typeface="Calibri"/>
                <a:ea typeface="Calibri"/>
                <a:cs typeface="Times New Roman"/>
              </a:rPr>
              <a:t>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0466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4846" y="600891"/>
            <a:ext cx="10289766" cy="5310331"/>
          </a:xfrm>
        </p:spPr>
        <p:txBody>
          <a:bodyPr>
            <a:noAutofit/>
          </a:bodyPr>
          <a:lstStyle/>
          <a:p>
            <a:pPr marL="1371600" lvl="3" indent="0" algn="just">
              <a:lnSpc>
                <a:spcPct val="107000"/>
              </a:lnSpc>
              <a:buNone/>
              <a:tabLst>
                <a:tab pos="215900" algn="l"/>
                <a:tab pos="676275" algn="l"/>
              </a:tabLst>
            </a:pPr>
            <a:endParaRPr lang="ro-RO" sz="2800" b="1" dirty="0" smtClean="0">
              <a:solidFill>
                <a:srgbClr val="000000"/>
              </a:solidFill>
              <a:latin typeface="Bookman Old Style" panose="02050604050505020204" pitchFamily="18" charset="0"/>
              <a:ea typeface="Times New Roman" panose="02020603050405020304" pitchFamily="18" charset="0"/>
            </a:endParaRPr>
          </a:p>
          <a:p>
            <a:endParaRPr lang="ro-RO" sz="2800" dirty="0" smtClean="0">
              <a:latin typeface="Bookman Old Style" panose="02050604050505020204" pitchFamily="18" charset="0"/>
            </a:endParaRPr>
          </a:p>
          <a:p>
            <a:pPr marL="0" indent="0" algn="ctr">
              <a:buNone/>
            </a:pPr>
            <a:r>
              <a:rPr lang="x-none" sz="4000" b="1" dirty="0" smtClean="0">
                <a:latin typeface="Bookman Old Style" panose="02050604050505020204" pitchFamily="18" charset="0"/>
              </a:rPr>
              <a:t>Спасибо</a:t>
            </a:r>
            <a:r>
              <a:rPr lang="ro-RO" sz="4000" b="1" dirty="0" smtClean="0">
                <a:latin typeface="Bookman Old Style" panose="02050604050505020204" pitchFamily="18" charset="0"/>
              </a:rPr>
              <a:t>!</a:t>
            </a:r>
          </a:p>
          <a:p>
            <a:pPr marL="0" indent="0" algn="ctr">
              <a:buNone/>
            </a:pPr>
            <a:r>
              <a:rPr lang="x-none" sz="4000" b="1" smtClean="0">
                <a:latin typeface="Bookman Old Style" panose="02050604050505020204" pitchFamily="18" charset="0"/>
              </a:rPr>
              <a:t>Желаю </a:t>
            </a:r>
            <a:r>
              <a:rPr lang="x-none" sz="4000" b="1" dirty="0" smtClean="0">
                <a:latin typeface="Bookman Old Style" panose="02050604050505020204" pitchFamily="18" charset="0"/>
              </a:rPr>
              <a:t>успеха всем </a:t>
            </a:r>
            <a:r>
              <a:rPr lang="x-none" sz="4000" b="1" smtClean="0">
                <a:latin typeface="Bookman Old Style" panose="02050604050505020204" pitchFamily="18" charset="0"/>
              </a:rPr>
              <a:t>и приятн</a:t>
            </a:r>
            <a:r>
              <a:rPr lang="ru-RU" sz="4000" b="1" dirty="0" smtClean="0">
                <a:latin typeface="Bookman Old Style" panose="02050604050505020204" pitchFamily="18" charset="0"/>
              </a:rPr>
              <a:t>ого учебного года</a:t>
            </a:r>
            <a:r>
              <a:rPr lang="ro-RO" sz="4000" b="1" dirty="0" smtClean="0">
                <a:latin typeface="Bookman Old Style" panose="02050604050505020204" pitchFamily="18" charset="0"/>
              </a:rPr>
              <a:t>! </a:t>
            </a:r>
            <a:endParaRPr lang="ru-RU" sz="4000" b="1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7602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51993"/>
          </a:xfrm>
        </p:spPr>
        <p:txBody>
          <a:bodyPr/>
          <a:lstStyle/>
          <a:p>
            <a:pPr algn="ctr"/>
            <a:r>
              <a:rPr lang="ru-RU" b="1" dirty="0" smtClean="0">
                <a:latin typeface="Bookman Old Style" panose="02050604050505020204" pitchFamily="18" charset="0"/>
              </a:rPr>
              <a:t>Методологические основы</a:t>
            </a:r>
            <a:endParaRPr lang="ru-RU" b="1" dirty="0">
              <a:latin typeface="Bookman Old Style" panose="02050604050505020204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1737501"/>
              </p:ext>
            </p:extLst>
          </p:nvPr>
        </p:nvGraphicFramePr>
        <p:xfrm>
          <a:off x="457200" y="1476103"/>
          <a:ext cx="11469189" cy="51075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15390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3821" y="200967"/>
            <a:ext cx="10710792" cy="1225899"/>
          </a:xfrm>
        </p:spPr>
        <p:txBody>
          <a:bodyPr>
            <a:normAutofit/>
          </a:bodyPr>
          <a:lstStyle/>
          <a:p>
            <a:r>
              <a:rPr lang="ru-RU" sz="3200" dirty="0"/>
              <a:t>СПЕЦИФИЧЕСКИЕ КОМПЕТЕНЦИИ ДИСЦИПЛИНЫ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1305" y="1115367"/>
            <a:ext cx="11404880" cy="5295481"/>
          </a:xfrm>
        </p:spPr>
        <p:txBody>
          <a:bodyPr>
            <a:normAutofit/>
          </a:bodyPr>
          <a:lstStyle/>
          <a:p>
            <a:r>
              <a:rPr lang="ru-RU" dirty="0" smtClean="0"/>
              <a:t>1. </a:t>
            </a:r>
            <a:r>
              <a:rPr lang="ru-RU" sz="2000" b="1" dirty="0"/>
              <a:t>Признавать собственную идентичность и идентичность других в контексте образования / семьи / общества, изъявляя уверенность в собственных силах и позитивное отношение.</a:t>
            </a:r>
          </a:p>
          <a:p>
            <a:r>
              <a:rPr lang="ru-RU" sz="2000" b="1" dirty="0"/>
              <a:t>2. Использовать личные, социальные  ресурсы, а также ресурсы окружающей среды рационально, демонстрируя целостность и ответственность. </a:t>
            </a:r>
          </a:p>
          <a:p>
            <a:r>
              <a:rPr lang="ru-RU" sz="2000" b="1" dirty="0"/>
              <a:t>3. Принимать здоровый образ жизни в различных контекстах, проявляя интерес и участвуя в мероприятиях по сохранению собственного здоровья и здоровья окружающих.</a:t>
            </a:r>
          </a:p>
          <a:p>
            <a:r>
              <a:rPr lang="ru-RU" sz="2000" b="1" dirty="0"/>
              <a:t>4. Планировать карьеру с учётом индивидуальных возможностей и профессиональных интересов, проявляя позитивное отношение к личному развитию и учёбе как к основному занятию учащихся.</a:t>
            </a:r>
          </a:p>
          <a:p>
            <a:r>
              <a:rPr lang="ru-RU" sz="2000" b="1" dirty="0"/>
              <a:t>5. Адаптировать поведение в отношении личной безопасности и безопасности окружающих в повседневной жизни, проявляя внимание и ответственность к себе и к окружающим.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792736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015" y="624110"/>
            <a:ext cx="11776670" cy="953481"/>
          </a:xfrm>
        </p:spPr>
        <p:txBody>
          <a:bodyPr>
            <a:noAutofit/>
          </a:bodyPr>
          <a:lstStyle/>
          <a:p>
            <a:r>
              <a:rPr lang="ru-RU" sz="2800" b="1" dirty="0"/>
              <a:t>ПРИМЕРНОЕ РАСПРЕДЕЛЕНИЕ ЧАСОВ ПО ЕДИНИЦАМ СОДЕРЖАНИЯ</a:t>
            </a:r>
            <a:br>
              <a:rPr lang="ru-RU" sz="2800" b="1" dirty="0"/>
            </a:br>
            <a:endParaRPr lang="en-US" sz="28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4674821"/>
              </p:ext>
            </p:extLst>
          </p:nvPr>
        </p:nvGraphicFramePr>
        <p:xfrm>
          <a:off x="361950" y="1462649"/>
          <a:ext cx="11142666" cy="48778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1483"/>
                <a:gridCol w="5265336"/>
                <a:gridCol w="1728317"/>
                <a:gridCol w="1567543"/>
                <a:gridCol w="1115367"/>
                <a:gridCol w="1114620"/>
              </a:tblGrid>
              <a:tr h="477725"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Единицы содержания</a:t>
                      </a:r>
                      <a:r>
                        <a:rPr lang="ro-RO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ru-RU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модули</a:t>
                      </a:r>
                      <a:r>
                        <a:rPr lang="ro-RO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</a:t>
                      </a:r>
                      <a:r>
                        <a:rPr lang="ru-RU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ласс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15363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II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III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IV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1536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Искусство познания себя и других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1536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2.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Обеспечение качества жизни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1324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3.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Здоровый образ жизни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00178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4.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Планирование профессиональной карьеры и развитие предприимчивости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7319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5.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Личная безопасность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77617"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 усмотрение учителя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o-RO" sz="2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88202">
                <a:tc gridSpan="6">
                  <a:txBody>
                    <a:bodyPr/>
                    <a:lstStyle/>
                    <a:p>
                      <a:r>
                        <a:rPr lang="ru-RU" dirty="0" smtClean="0"/>
                        <a:t>Может меняться в зависимости от структуры учебного года и календарных дат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39723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6" y="323664"/>
            <a:ext cx="8911687" cy="1280890"/>
          </a:xfrm>
        </p:spPr>
        <p:txBody>
          <a:bodyPr/>
          <a:lstStyle/>
          <a:p>
            <a:pPr lvl="0" algn="ctr" defTabSz="914400" eaLnBrk="0" fontAlgn="base" hangingPunct="0">
              <a:spcAft>
                <a:spcPct val="0"/>
              </a:spcAft>
              <a:tabLst>
                <a:tab pos="228600" algn="l"/>
              </a:tabLst>
            </a:pPr>
            <a:r>
              <a:rPr lang="ru-RU" altLang="ru-RU" b="1" dirty="0" smtClean="0">
                <a:solidFill>
                  <a:srgbClr val="00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Искусство познания себя и других</a:t>
            </a:r>
            <a:endParaRPr lang="ru-RU" altLang="ru-RU" dirty="0">
              <a:solidFill>
                <a:schemeClr val="tx1"/>
              </a:solidFill>
              <a:latin typeface="Bookman Old Style" panose="02050604050505020204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91908"/>
              </p:ext>
            </p:extLst>
          </p:nvPr>
        </p:nvGraphicFramePr>
        <p:xfrm>
          <a:off x="1528354" y="1909187"/>
          <a:ext cx="9976259" cy="40026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1606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1711073"/>
              </p:ext>
            </p:extLst>
          </p:nvPr>
        </p:nvGraphicFramePr>
        <p:xfrm>
          <a:off x="222578" y="783816"/>
          <a:ext cx="11833929" cy="5772341"/>
        </p:xfrm>
        <a:graphic>
          <a:graphicData uri="http://schemas.openxmlformats.org/drawingml/2006/table">
            <a:tbl>
              <a:tblPr/>
              <a:tblGrid>
                <a:gridCol w="2601009">
                  <a:extLst>
                    <a:ext uri="{9D8B030D-6E8A-4147-A177-3AD203B41FA5}">
                      <a16:colId xmlns="" xmlns:a16="http://schemas.microsoft.com/office/drawing/2014/main" val="3105976489"/>
                    </a:ext>
                  </a:extLst>
                </a:gridCol>
                <a:gridCol w="4803112">
                  <a:extLst>
                    <a:ext uri="{9D8B030D-6E8A-4147-A177-3AD203B41FA5}">
                      <a16:colId xmlns="" xmlns:a16="http://schemas.microsoft.com/office/drawing/2014/main" val="3122737573"/>
                    </a:ext>
                  </a:extLst>
                </a:gridCol>
                <a:gridCol w="4429808">
                  <a:extLst>
                    <a:ext uri="{9D8B030D-6E8A-4147-A177-3AD203B41FA5}">
                      <a16:colId xmlns="" xmlns:a16="http://schemas.microsoft.com/office/drawing/2014/main" val="120844118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Единицы компетенции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o-RO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суб</a:t>
                      </a:r>
                      <a:r>
                        <a:rPr lang="ro-RO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компетенции</a:t>
                      </a:r>
                      <a:r>
                        <a:rPr lang="ro-RO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Единицы содержания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Обучающая деятельность и рекомендованные школьные продукты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401042089"/>
                  </a:ext>
                </a:extLst>
              </a:tr>
              <a:tr h="5051895">
                <a:tc>
                  <a:txBody>
                    <a:bodyPr/>
                    <a:lstStyle/>
                    <a:p>
                      <a:pPr marL="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o-RO" sz="18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Признание собственных эмоций и эмоций других людей,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выражаемых </a:t>
                      </a:r>
                      <a:r>
                        <a:rPr lang="ro-RO" sz="18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жестами,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мимикой,</a:t>
                      </a:r>
                      <a:r>
                        <a:rPr lang="ro-RO" sz="18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o-RO" sz="18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словами.</a:t>
                      </a:r>
                      <a:endParaRPr lang="ru-RU" sz="1800" dirty="0" smtClean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marL="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marL="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8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Описание </a:t>
                      </a:r>
                      <a:r>
                        <a:rPr lang="ro-RO" sz="18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собственной уникальности и уникальности других </a:t>
                      </a:r>
                      <a:r>
                        <a:rPr lang="ro-RO" sz="18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учащихся.</a:t>
                      </a:r>
                      <a:endParaRPr lang="ru-RU" sz="1800" dirty="0" smtClean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marL="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marL="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8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Демонстрация </a:t>
                      </a:r>
                      <a:r>
                        <a:rPr lang="ro-RO" sz="18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поведения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, соответствующего </a:t>
                      </a:r>
                      <a:r>
                        <a:rPr lang="ro-RO" sz="18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правилам класса и школы.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81635" algn="l"/>
                          <a:tab pos="676275" algn="l"/>
                        </a:tabLst>
                      </a:pPr>
                      <a:r>
                        <a:rPr lang="ru-RU" sz="12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</a:t>
                      </a:r>
                      <a:r>
                        <a:rPr lang="ro-RO" sz="18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Собственная </a:t>
                      </a:r>
                      <a:r>
                        <a:rPr lang="ro-RO" sz="18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уникальность и уникальность других</a:t>
                      </a:r>
                      <a:r>
                        <a:rPr lang="ro-RO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фамилия, имя, дата и место рождения, адрес, предпочтения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24155" algn="l"/>
                          <a:tab pos="381635" algn="l"/>
                        </a:tabLst>
                      </a:pPr>
                      <a:r>
                        <a:rPr lang="ru-RU" sz="18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2.Поведение </a:t>
                      </a:r>
                      <a:r>
                        <a:rPr lang="ru-RU" sz="18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ученика </a:t>
                      </a:r>
                      <a:r>
                        <a:rPr lang="en-IE" sz="18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</a:t>
                      </a:r>
                      <a:r>
                        <a:rPr lang="ru-RU" sz="18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класса</a:t>
                      </a:r>
                      <a:r>
                        <a:rPr lang="ro-RO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Школьный регламент</a:t>
                      </a:r>
                      <a:r>
                        <a:rPr lang="ro-RO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Правила поведения в классе. Ненасильственное, дружественное поведение.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81635" algn="l"/>
                          <a:tab pos="676275" algn="l"/>
                        </a:tabLst>
                      </a:pPr>
                      <a:r>
                        <a:rPr lang="ru-RU" sz="18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3.Общение </a:t>
                      </a:r>
                      <a:r>
                        <a:rPr lang="ru-RU" sz="18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 учителями, с коллегами. 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Искусство общения: слушаю, понимаю, высказываюсь.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81635" algn="l"/>
                          <a:tab pos="676275" algn="l"/>
                        </a:tabLst>
                      </a:pPr>
                      <a:r>
                        <a:rPr lang="ru-RU" sz="18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4.Эмоциональные </a:t>
                      </a:r>
                      <a:r>
                        <a:rPr lang="ru-RU" sz="18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переживания ученика I класса. 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Основные эмоции: радость, грусть, страх,  гнев. Признание и выражение эмоций. 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81635" algn="l"/>
                          <a:tab pos="676275" algn="l"/>
                        </a:tabLst>
                      </a:pPr>
                      <a:r>
                        <a:rPr lang="ro-RO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81635" algn="l"/>
                          <a:tab pos="676275" algn="l"/>
                        </a:tabLst>
                      </a:pPr>
                      <a:r>
                        <a:rPr lang="ro-RO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Менеджмент класса</a:t>
                      </a:r>
                      <a:r>
                        <a:rPr lang="ro-RO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ru-RU" sz="18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решение конкретных ситуаций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61925" algn="l"/>
                        </a:tabLst>
                      </a:pPr>
                      <a:r>
                        <a:rPr lang="ro-RO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61925" algn="l"/>
                        </a:tabLst>
                      </a:pPr>
                      <a:r>
                        <a:rPr lang="ro-RO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17805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6355" algn="l"/>
                          <a:tab pos="255905" algn="l"/>
                        </a:tabLst>
                      </a:pPr>
                      <a:r>
                        <a:rPr lang="ru-RU" sz="14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Игры-упражнения</a:t>
                      </a:r>
                      <a:r>
                        <a:rPr lang="ro-RO" sz="14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ru-RU" sz="1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самопознания</a:t>
                      </a:r>
                      <a:r>
                        <a:rPr lang="en-IE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представления</a:t>
                      </a:r>
                      <a:r>
                        <a:rPr lang="en-IE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межличностного знакомства; </a:t>
                      </a:r>
                      <a:r>
                        <a:rPr lang="ro-RO" sz="1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</a:t>
                      </a:r>
                      <a:r>
                        <a:rPr lang="ro-RO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Слушай-Думай-Продолжай» (например: „Быть учеником значит быть (каким?); «Мне нравится/не нравится во мне то, что я…»; « я умею хорошо…»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и др.</a:t>
                      </a:r>
                      <a:r>
                        <a:rPr lang="ro-RO" sz="1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);признание</a:t>
                      </a:r>
                      <a:r>
                        <a:rPr lang="ro-RO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выражение эмоций с помощью жестов, мимики, слов. </a:t>
                      </a:r>
                      <a:endParaRPr lang="ru-RU" sz="1400" b="1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17805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6355" algn="l"/>
                          <a:tab pos="255905" algn="l"/>
                        </a:tabLst>
                      </a:pPr>
                      <a:r>
                        <a:rPr lang="ru-RU" sz="14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Ролевые </a:t>
                      </a:r>
                      <a:r>
                        <a:rPr lang="ru-RU" sz="14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игры</a:t>
                      </a:r>
                      <a:r>
                        <a:rPr lang="ro-RO" sz="1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  <a:r>
                        <a:rPr lang="ru-RU" sz="1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="1" i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г</a:t>
                      </a:r>
                      <a:r>
                        <a:rPr lang="ro-RO" sz="1400" b="1" i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оворящий-слушающий с помощью напальчиковых кукол, кукол-марионеток, масок и т. д</a:t>
                      </a:r>
                      <a:r>
                        <a:rPr lang="ro-RO" sz="1400" b="1" i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ro-RO" sz="1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r>
                        <a:rPr lang="ru-RU" sz="1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o-RO" sz="1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драматизация </a:t>
                      </a:r>
                      <a:r>
                        <a:rPr lang="ro-RO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некоторых ситуаций с участием взрослых и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школьных сверстников</a:t>
                      </a:r>
                      <a:r>
                        <a:rPr lang="ro-RO" sz="1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1400" b="1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17805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6355" algn="l"/>
                          <a:tab pos="255905" algn="l"/>
                        </a:tabLst>
                      </a:pPr>
                      <a:r>
                        <a:rPr lang="ro-RO" sz="14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Мини </a:t>
                      </a:r>
                      <a:r>
                        <a:rPr lang="ro-RO" sz="14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исследование </a:t>
                      </a:r>
                      <a:r>
                        <a:rPr lang="ro-RO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собственной уникальности и уникальности других, поведения, общения, эмоций и др. на базе ипользования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образовательного программного обеспечения, пересказа некоторых повседневных ситуаций</a:t>
                      </a:r>
                      <a:r>
                        <a:rPr lang="ro-RO" sz="14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1400" b="1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17805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6355" algn="l"/>
                          <a:tab pos="255905" algn="l"/>
                        </a:tabLst>
                      </a:pPr>
                      <a:r>
                        <a:rPr lang="ro-RO" sz="14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Коллективное</a:t>
                      </a:r>
                      <a:r>
                        <a:rPr lang="ro-RO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/ </a:t>
                      </a:r>
                      <a:r>
                        <a:rPr lang="ro-RO" sz="14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индивидуальное</a:t>
                      </a:r>
                      <a:r>
                        <a:rPr lang="ro-RO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изготовление материалов, карточек с изображением лиц, выражающих различные эмоции; , постеров </a:t>
                      </a: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(«Палитра эмоций», «Алфавит эмоций» и т. д.); 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6355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6355" algn="l"/>
                          <a:tab pos="255905" algn="l"/>
                        </a:tabLst>
                      </a:pPr>
                      <a:r>
                        <a:rPr lang="ru-RU" sz="1400" b="1" i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Продукты</a:t>
                      </a:r>
                      <a:r>
                        <a:rPr lang="ro-RO" sz="1400" b="1" i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ru-RU" sz="1400" b="1" i="0" u="sng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Результат</a:t>
                      </a:r>
                      <a:r>
                        <a:rPr lang="ru-RU" sz="1400" b="1" i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/ конечный результат/ демонстрированный  оценивание</a:t>
                      </a:r>
                      <a:r>
                        <a:rPr lang="ro-RO" sz="1400" b="1" i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/ </a:t>
                      </a:r>
                      <a:r>
                        <a:rPr lang="ru-RU" sz="1400" b="1" i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выражение символами; устное сообщение.</a:t>
                      </a:r>
                      <a:endParaRPr lang="en-US" sz="1400" b="1" i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534682747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73240" y="109538"/>
            <a:ext cx="1093260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914400"/>
            <a:r>
              <a:rPr lang="ru-RU" altLang="ru-RU" sz="2800" b="1" dirty="0">
                <a:solidFill>
                  <a:prstClr val="black"/>
                </a:solidFill>
                <a:latin typeface="Bookman Old Style" panose="02050604050505020204" pitchFamily="18" charset="0"/>
              </a:rPr>
              <a:t>Искусство познания себя и </a:t>
            </a:r>
            <a:r>
              <a:rPr lang="ru-RU" altLang="ru-RU" sz="2800" b="1" dirty="0" smtClean="0">
                <a:solidFill>
                  <a:prstClr val="black"/>
                </a:solidFill>
                <a:latin typeface="Bookman Old Style" panose="02050604050505020204" pitchFamily="18" charset="0"/>
              </a:rPr>
              <a:t>других 1 класс</a:t>
            </a:r>
          </a:p>
        </p:txBody>
      </p:sp>
    </p:spTree>
    <p:extLst>
      <p:ext uri="{BB962C8B-B14F-4D97-AF65-F5344CB8AC3E}">
        <p14:creationId xmlns:p14="http://schemas.microsoft.com/office/powerpoint/2010/main" val="3919829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3247769"/>
              </p:ext>
            </p:extLst>
          </p:nvPr>
        </p:nvGraphicFramePr>
        <p:xfrm>
          <a:off x="222578" y="453022"/>
          <a:ext cx="11833929" cy="6311900"/>
        </p:xfrm>
        <a:graphic>
          <a:graphicData uri="http://schemas.openxmlformats.org/drawingml/2006/table">
            <a:tbl>
              <a:tblPr/>
              <a:tblGrid>
                <a:gridCol w="2761782">
                  <a:extLst>
                    <a:ext uri="{9D8B030D-6E8A-4147-A177-3AD203B41FA5}">
                      <a16:colId xmlns="" xmlns:a16="http://schemas.microsoft.com/office/drawing/2014/main" val="3105976489"/>
                    </a:ext>
                  </a:extLst>
                </a:gridCol>
                <a:gridCol w="4642339">
                  <a:extLst>
                    <a:ext uri="{9D8B030D-6E8A-4147-A177-3AD203B41FA5}">
                      <a16:colId xmlns="" xmlns:a16="http://schemas.microsoft.com/office/drawing/2014/main" val="3122737573"/>
                    </a:ext>
                  </a:extLst>
                </a:gridCol>
                <a:gridCol w="4429808">
                  <a:extLst>
                    <a:ext uri="{9D8B030D-6E8A-4147-A177-3AD203B41FA5}">
                      <a16:colId xmlns="" xmlns:a16="http://schemas.microsoft.com/office/drawing/2014/main" val="1208441183"/>
                    </a:ext>
                  </a:extLst>
                </a:gridCol>
              </a:tblGrid>
              <a:tr h="52166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Единицы компетенции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o-RO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суб</a:t>
                      </a:r>
                      <a:r>
                        <a:rPr lang="ro-RO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компетенции</a:t>
                      </a:r>
                      <a:r>
                        <a:rPr lang="ro-RO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Единицы содержания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Обучающая деятельность и рекомендованные школьные продукты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401042089"/>
                  </a:ext>
                </a:extLst>
              </a:tr>
              <a:tr h="5449675">
                <a:tc>
                  <a:txBody>
                    <a:bodyPr/>
                    <a:lstStyle/>
                    <a:p>
                      <a:pPr marL="266700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</a:t>
                      </a: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Определе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ние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сходства и различия между собой и другими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людьми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основанн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ого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на простых критериях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 marL="266700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2.</a:t>
                      </a: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Соотношение 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прав и обязанностей учащихся в школ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и 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повседневной 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жизни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66700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3.</a:t>
                      </a: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Призна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ние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потенциально опасны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х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ситуаци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й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в школе или рядом с ней, в парке, в магазине, на улице, дома или дома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66700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4.</a:t>
                      </a:r>
                      <a:r>
                        <a:rPr lang="ro-RO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Обращение 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 помощью, 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случае, к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огда 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дети 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становятся жертвами или свидетелями 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жестокого обращения.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667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o-RO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76275" algn="l"/>
                        </a:tabLst>
                      </a:pPr>
                      <a:r>
                        <a:rPr lang="ro-RO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81635" algn="l"/>
                          <a:tab pos="676275" algn="l"/>
                        </a:tabLst>
                      </a:pPr>
                      <a:r>
                        <a:rPr lang="ru-RU" sz="12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1. </a:t>
                      </a:r>
                      <a:r>
                        <a:rPr lang="ru-RU" sz="16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Уникальность </a:t>
                      </a:r>
                      <a:r>
                        <a:rPr lang="ru-RU" sz="16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 многообразие людей.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Сходства и различия в соответствии с простыми критериями: внешний вид, предпочтения, склонности.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81635" algn="l"/>
                          <a:tab pos="676275" algn="l"/>
                        </a:tabLst>
                      </a:pPr>
                      <a:r>
                        <a:rPr lang="ru-RU" sz="16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2. Права </a:t>
                      </a:r>
                      <a:r>
                        <a:rPr lang="ru-RU" sz="16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 обязанности детей.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«Конвенция о правах ребенка» в плане защиты интересов детей. 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81635" algn="l"/>
                          <a:tab pos="676275" algn="l"/>
                        </a:tabLst>
                      </a:pPr>
                      <a:r>
                        <a:rPr lang="ru-RU" sz="16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2. Жестокое </a:t>
                      </a:r>
                      <a:r>
                        <a:rPr lang="ru-RU" sz="16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обращение с детьми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 Опасные ситуации. Признаки распознавания опасных ситуаций. Действия, противостоящие провокациям.</a:t>
                      </a: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Обращение за помощью. Защитные действия.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81635" algn="l"/>
                          <a:tab pos="676275" algn="l"/>
                        </a:tabLst>
                      </a:pPr>
                      <a:r>
                        <a:rPr lang="ru-RU" sz="16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3. Приятные </a:t>
                      </a:r>
                      <a:r>
                        <a:rPr lang="ru-RU" sz="16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 неприятные эмоции.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Словесные и несловесные признаки эмоций: имитация, жесты, положение тела, физические реакции. 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81635" algn="l"/>
                          <a:tab pos="676275" algn="l"/>
                        </a:tabLst>
                      </a:pPr>
                      <a:r>
                        <a:rPr lang="ru-RU" sz="1600" b="1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4.Активное </a:t>
                      </a:r>
                      <a:r>
                        <a:rPr lang="ru-RU" sz="16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слушание.</a:t>
                      </a: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Высказывание мнения. Поддерживание диалога. Составление вопросов. Тактичный ответ. Уважение мнения другого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81635" algn="l"/>
                          <a:tab pos="676275" algn="l"/>
                        </a:tabLst>
                      </a:pP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81635" algn="l"/>
                          <a:tab pos="676275" algn="l"/>
                        </a:tabLst>
                      </a:pPr>
                      <a:r>
                        <a:rPr lang="ro-RO" sz="16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Менеджмент класса:</a:t>
                      </a:r>
                      <a:r>
                        <a:rPr lang="ro-RO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решение конкретных ситуационных задач.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000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165100" algn="l"/>
                        </a:tabLst>
                      </a:pPr>
                      <a:r>
                        <a:rPr lang="ru-RU" sz="1400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Игра-упражнение</a:t>
                      </a:r>
                      <a:r>
                        <a:rPr lang="ro-RO" sz="1400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  <a:r>
                        <a:rPr lang="ru-RU" sz="1400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межличностного </a:t>
                      </a:r>
                      <a:r>
                        <a:rPr lang="ro-RO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знакомства: «Я могу,он/ она может, », «Я, он, она есть», «На кого я похож?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От кого отличаюсь?»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;</a:t>
                      </a:r>
                      <a:r>
                        <a:rPr lang="ru-RU" sz="14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признания </a:t>
                      </a:r>
                      <a:r>
                        <a:rPr lang="ro-RO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 выражения эмоций словесными и несловесными способами, используя рисунки, басни и т. д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.;</a:t>
                      </a:r>
                      <a:endParaRPr lang="ru-RU" sz="1400" dirty="0" smtClean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4000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165100" algn="l"/>
                        </a:tabLst>
                      </a:pPr>
                      <a:r>
                        <a:rPr lang="ru-RU" sz="1400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Творческие </a:t>
                      </a:r>
                      <a:r>
                        <a:rPr lang="ru-RU" sz="1400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упражнения</a:t>
                      </a:r>
                      <a:r>
                        <a:rPr lang="ro-RO" sz="1400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  <a:r>
                        <a:rPr lang="ru-RU" sz="1400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составление 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 представление коротких историй, стихов о себе и своих одноклассниках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;</a:t>
                      </a:r>
                      <a:endParaRPr lang="ru-RU" sz="1400" dirty="0" smtClean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4000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165100" algn="l"/>
                        </a:tabLst>
                      </a:pPr>
                      <a:r>
                        <a:rPr lang="ru-RU" sz="1400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Ролевые </a:t>
                      </a:r>
                      <a:r>
                        <a:rPr lang="ru-RU" sz="1400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игры</a:t>
                      </a:r>
                      <a:r>
                        <a:rPr lang="ro-RO" sz="1400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  <a:r>
                        <a:rPr lang="ru-RU" sz="1400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имитация </a:t>
                      </a:r>
                      <a:r>
                        <a:rPr lang="ro-RO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настроений, эмоций с помощью мимики, жестов, высказываний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;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o-RO" sz="1400" i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говорящий-слушающий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o-RO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для упражнений  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 высказывании мнений и активного слушания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;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моделирование </a:t>
                      </a:r>
                      <a:r>
                        <a:rPr lang="ro-RO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правил безопасности  в потенциально опасных ситуациях: Скажи НЕТ! Отойди! Обратись за помощью! Обратись к тому, кому доверяешь! 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моделирование </a:t>
                      </a:r>
                      <a:r>
                        <a:rPr lang="ro-RO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ситуаций обращения за помощью по Телефону Ребёнка 116 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111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;драматизация 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«Мои права и обязанности»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;</a:t>
                      </a:r>
                      <a:endParaRPr lang="ru-RU" sz="1400" dirty="0" smtClean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4000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165100" algn="l"/>
                        </a:tabLst>
                      </a:pPr>
                      <a:r>
                        <a:rPr lang="ro-RO" sz="1400" i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Мини-исследование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отношенииразнообразия эмоций, прав и обязанностей детей, ситуаций жестокого отношения и т. д. на базе и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пользования образовательного программного обеспечения, просмотренных мультфильмов, историй из повседневной жизни, чтений небольших текстов</a:t>
                      </a:r>
                      <a:r>
                        <a:rPr lang="ro-RO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14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65100" algn="l"/>
                          <a:tab pos="228600" algn="l"/>
                          <a:tab pos="676275" algn="l"/>
                        </a:tabLst>
                      </a:pPr>
                      <a:r>
                        <a:rPr lang="ru-RU" sz="1400" i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Продукт</a:t>
                      </a:r>
                      <a:r>
                        <a:rPr lang="ru-RU" sz="1400" i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  <a:r>
                        <a:rPr lang="ru-RU" sz="1400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групповой мини-проект</a:t>
                      </a:r>
                      <a:r>
                        <a:rPr lang="ro-RO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534682747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73240" y="109538"/>
            <a:ext cx="1093260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914400"/>
            <a:r>
              <a:rPr lang="ru-RU" altLang="ru-RU" sz="2800" b="1" dirty="0">
                <a:solidFill>
                  <a:prstClr val="black"/>
                </a:solidFill>
                <a:latin typeface="Bookman Old Style" panose="02050604050505020204" pitchFamily="18" charset="0"/>
              </a:rPr>
              <a:t>Искусство познания себя и </a:t>
            </a:r>
            <a:r>
              <a:rPr lang="ru-RU" altLang="ru-RU" sz="2800" b="1" dirty="0" smtClean="0">
                <a:solidFill>
                  <a:prstClr val="black"/>
                </a:solidFill>
                <a:latin typeface="Bookman Old Style" panose="02050604050505020204" pitchFamily="18" charset="0"/>
              </a:rPr>
              <a:t>других 2 класс</a:t>
            </a:r>
          </a:p>
        </p:txBody>
      </p:sp>
    </p:spTree>
    <p:extLst>
      <p:ext uri="{BB962C8B-B14F-4D97-AF65-F5344CB8AC3E}">
        <p14:creationId xmlns:p14="http://schemas.microsoft.com/office/powerpoint/2010/main" val="811675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1573</TotalTime>
  <Words>5641</Words>
  <Application>Microsoft Office PowerPoint</Application>
  <PresentationFormat>Custom</PresentationFormat>
  <Paragraphs>624</Paragraphs>
  <Slides>37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Wisp</vt:lpstr>
      <vt:lpstr>   КУРРИКУЛУМНАЯ ОБЛАСТЬ ШКОЛЬНОЕ КОНСУЛЬТИРОВАНИЕ И ЛИЧНОСТНОЕ РАЗВИТИЕ I-IV классы</vt:lpstr>
      <vt:lpstr>Учебная дисциплина ЛИЧНОСТНОЕ РАЗВИТИЕ I-IV классы</vt:lpstr>
      <vt:lpstr>Модули учебного предмета Личностное развитие </vt:lpstr>
      <vt:lpstr>Методологические основы</vt:lpstr>
      <vt:lpstr>СПЕЦИФИЧЕСКИЕ КОМПЕТЕНЦИИ ДИСЦИПЛИНЫ</vt:lpstr>
      <vt:lpstr>ПРИМЕРНОЕ РАСПРЕДЕЛЕНИЕ ЧАСОВ ПО ЕДИНИЦАМ СОДЕРЖАНИЯ </vt:lpstr>
      <vt:lpstr>Искусство познания себя и других</vt:lpstr>
      <vt:lpstr>PowerPoint Presentation</vt:lpstr>
      <vt:lpstr>PowerPoint Presentation</vt:lpstr>
      <vt:lpstr>PowerPoint Presentation</vt:lpstr>
      <vt:lpstr>PowerPoint Presentation</vt:lpstr>
      <vt:lpstr>Обеспечение качества жизни</vt:lpstr>
      <vt:lpstr>PowerPoint Presentation</vt:lpstr>
      <vt:lpstr>PowerPoint Presentation</vt:lpstr>
      <vt:lpstr>PowerPoint Presentation</vt:lpstr>
      <vt:lpstr>PowerPoint Presentation</vt:lpstr>
      <vt:lpstr>Здоровый образ жизни</vt:lpstr>
      <vt:lpstr>PowerPoint Presentation</vt:lpstr>
      <vt:lpstr>PowerPoint Presentation</vt:lpstr>
      <vt:lpstr>PowerPoint Presentation</vt:lpstr>
      <vt:lpstr>PowerPoint Presentation</vt:lpstr>
      <vt:lpstr>Планирование карьеры и развитие предприимчивости</vt:lpstr>
      <vt:lpstr>PowerPoint Presentation</vt:lpstr>
      <vt:lpstr>PowerPoint Presentation</vt:lpstr>
      <vt:lpstr>PowerPoint Presentation</vt:lpstr>
      <vt:lpstr>PowerPoint Presentation</vt:lpstr>
      <vt:lpstr>Личная безопасность</vt:lpstr>
      <vt:lpstr>PowerPoint Presentation</vt:lpstr>
      <vt:lpstr>PowerPoint Presentation</vt:lpstr>
      <vt:lpstr>PowerPoint Presentation</vt:lpstr>
      <vt:lpstr>PowerPoint Presentation</vt:lpstr>
      <vt:lpstr>Другие важные аспекты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DEZVOLTARE PERSONALĂ</dc:title>
  <dc:creator>RePack by Diakov</dc:creator>
  <cp:lastModifiedBy>Mistreanu Tatiana</cp:lastModifiedBy>
  <cp:revision>178</cp:revision>
  <dcterms:created xsi:type="dcterms:W3CDTF">2018-06-07T19:17:35Z</dcterms:created>
  <dcterms:modified xsi:type="dcterms:W3CDTF">2018-08-07T10:16:47Z</dcterms:modified>
</cp:coreProperties>
</file>