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7" r:id="rId3"/>
    <p:sldId id="276" r:id="rId4"/>
    <p:sldId id="309" r:id="rId5"/>
    <p:sldId id="298" r:id="rId6"/>
    <p:sldId id="310" r:id="rId7"/>
    <p:sldId id="300" r:id="rId8"/>
    <p:sldId id="311" r:id="rId9"/>
    <p:sldId id="302" r:id="rId10"/>
    <p:sldId id="312" r:id="rId11"/>
    <p:sldId id="304" r:id="rId12"/>
    <p:sldId id="313" r:id="rId13"/>
    <p:sldId id="306" r:id="rId14"/>
    <p:sldId id="314" r:id="rId15"/>
    <p:sldId id="308" r:id="rId16"/>
    <p:sldId id="315" r:id="rId17"/>
    <p:sldId id="316" r:id="rId18"/>
    <p:sldId id="318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 varScale="1">
        <p:scale>
          <a:sx n="53" d="100"/>
          <a:sy n="53" d="100"/>
        </p:scale>
        <p:origin x="504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5427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5427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23838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23838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1308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130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130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6036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5450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5450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9492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9492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8863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8863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21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2950"/>
            <a:ext cx="20104100" cy="1421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07886"/>
            <a:ext cx="12898415" cy="976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algn="ctr" fontAlgn="base"/>
            <a:r>
              <a:rPr lang="ru-RU" sz="9600" b="1" dirty="0" smtClean="0">
                <a:latin typeface="Corbel" panose="020B0503020204020204" pitchFamily="34" charset="0"/>
              </a:rPr>
              <a:t>V.X</a:t>
            </a:r>
          </a:p>
          <a:p>
            <a:pPr fontAlgn="base"/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Такое </a:t>
            </a:r>
            <a:r>
              <a:rPr lang="ru-RU" sz="7200" dirty="0">
                <a:latin typeface="Corbel" panose="020B0503020204020204" pitchFamily="34" charset="0"/>
              </a:rPr>
              <a:t>обозначение можно использовать, </a:t>
            </a:r>
            <a:r>
              <a:rPr lang="ru-RU" sz="7200" dirty="0" smtClean="0">
                <a:latin typeface="Corbel" panose="020B0503020204020204" pitchFamily="34" charset="0"/>
              </a:rPr>
              <a:t>чтоб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запомнить</a:t>
            </a:r>
            <a:r>
              <a:rPr lang="ru-RU" sz="7200" dirty="0">
                <a:latin typeface="Corbel" panose="020B0503020204020204" pitchFamily="34" charset="0"/>
              </a:rPr>
              <a:t>, когда отмечают… </a:t>
            </a:r>
            <a:r>
              <a:rPr lang="ru-RU" sz="7200" b="1" dirty="0">
                <a:latin typeface="Corbel" panose="020B0503020204020204" pitchFamily="34" charset="0"/>
              </a:rPr>
              <a:t>Что?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За второй балл </a:t>
            </a:r>
            <a:r>
              <a:rPr lang="ru-RU" sz="7200" b="1" dirty="0">
                <a:latin typeface="Corbel" panose="020B0503020204020204" pitchFamily="34" charset="0"/>
              </a:rPr>
              <a:t>назовите точную дату.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651" y="-3068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0576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07886"/>
            <a:ext cx="12898415" cy="976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Может быть, учёные Дэвид Леви и Генри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err="1" smtClean="0">
                <a:latin typeface="Corbel" panose="020B0503020204020204" pitchFamily="34" charset="0"/>
              </a:rPr>
              <a:t>Хольт</a:t>
            </a:r>
            <a:r>
              <a:rPr lang="ru-RU" sz="7200" dirty="0" smtClean="0">
                <a:latin typeface="Corbel" panose="020B0503020204020204" pitchFamily="34" charset="0"/>
              </a:rPr>
              <a:t> не знают </a:t>
            </a:r>
            <a:r>
              <a:rPr lang="ru-RU" sz="7200" dirty="0">
                <a:latin typeface="Corbel" panose="020B0503020204020204" pitchFamily="34" charset="0"/>
              </a:rPr>
              <a:t>греческого языка, да и вряд ли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принимали ванну </a:t>
            </a:r>
            <a:r>
              <a:rPr lang="ru-RU" sz="7200" dirty="0">
                <a:latin typeface="Corbel" panose="020B0503020204020204" pitchFamily="34" charset="0"/>
              </a:rPr>
              <a:t>во время открытия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астероида</a:t>
            </a:r>
            <a:r>
              <a:rPr lang="ru-RU" sz="7200" dirty="0">
                <a:latin typeface="Corbel" panose="020B0503020204020204" pitchFamily="34" charset="0"/>
              </a:rPr>
              <a:t>, но их </a:t>
            </a:r>
            <a:r>
              <a:rPr lang="ru-RU" sz="7200" dirty="0" smtClean="0">
                <a:latin typeface="Corbel" panose="020B0503020204020204" pitchFamily="34" charset="0"/>
              </a:rPr>
              <a:t>радость была </a:t>
            </a:r>
            <a:r>
              <a:rPr lang="ru-RU" sz="7200" dirty="0">
                <a:latin typeface="Corbel" panose="020B0503020204020204" pitchFamily="34" charset="0"/>
              </a:rPr>
              <a:t>настолько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велика</a:t>
            </a:r>
            <a:r>
              <a:rPr lang="ru-RU" sz="7200" dirty="0">
                <a:latin typeface="Corbel" panose="020B0503020204020204" pitchFamily="34" charset="0"/>
              </a:rPr>
              <a:t>, что они решили </a:t>
            </a:r>
            <a:r>
              <a:rPr lang="ru-RU" sz="7200" dirty="0" smtClean="0">
                <a:latin typeface="Corbel" panose="020B0503020204020204" pitchFamily="34" charset="0"/>
              </a:rPr>
              <a:t>назвать его</a:t>
            </a:r>
            <a:r>
              <a:rPr lang="ru-RU" sz="7200" dirty="0">
                <a:latin typeface="Corbel" panose="020B0503020204020204" pitchFamily="34" charset="0"/>
              </a:rPr>
              <a:t>… </a:t>
            </a:r>
            <a:r>
              <a:rPr lang="ru-RU" sz="7200" b="1" dirty="0">
                <a:latin typeface="Corbel" panose="020B0503020204020204" pitchFamily="34" charset="0"/>
              </a:rPr>
              <a:t>Как?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7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07886"/>
            <a:ext cx="12898415" cy="976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Может быть, учёные Дэвид Леви и Генри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err="1" smtClean="0">
                <a:latin typeface="Corbel" panose="020B0503020204020204" pitchFamily="34" charset="0"/>
              </a:rPr>
              <a:t>Хольт</a:t>
            </a:r>
            <a:r>
              <a:rPr lang="ru-RU" sz="7200" dirty="0" smtClean="0">
                <a:latin typeface="Corbel" panose="020B0503020204020204" pitchFamily="34" charset="0"/>
              </a:rPr>
              <a:t> не знают </a:t>
            </a:r>
            <a:r>
              <a:rPr lang="ru-RU" sz="7200" dirty="0">
                <a:latin typeface="Corbel" panose="020B0503020204020204" pitchFamily="34" charset="0"/>
              </a:rPr>
              <a:t>греческого языка, да и вряд ли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принимали ванну </a:t>
            </a:r>
            <a:r>
              <a:rPr lang="ru-RU" sz="7200" dirty="0">
                <a:latin typeface="Corbel" panose="020B0503020204020204" pitchFamily="34" charset="0"/>
              </a:rPr>
              <a:t>во время открытия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астероида</a:t>
            </a:r>
            <a:r>
              <a:rPr lang="ru-RU" sz="7200" dirty="0">
                <a:latin typeface="Corbel" panose="020B0503020204020204" pitchFamily="34" charset="0"/>
              </a:rPr>
              <a:t>, но их </a:t>
            </a:r>
            <a:r>
              <a:rPr lang="ru-RU" sz="7200" dirty="0" smtClean="0">
                <a:latin typeface="Corbel" panose="020B0503020204020204" pitchFamily="34" charset="0"/>
              </a:rPr>
              <a:t>радость была </a:t>
            </a:r>
            <a:r>
              <a:rPr lang="ru-RU" sz="7200" dirty="0">
                <a:latin typeface="Corbel" panose="020B0503020204020204" pitchFamily="34" charset="0"/>
              </a:rPr>
              <a:t>настолько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велика</a:t>
            </a:r>
            <a:r>
              <a:rPr lang="ru-RU" sz="7200" dirty="0">
                <a:latin typeface="Corbel" panose="020B0503020204020204" pitchFamily="34" charset="0"/>
              </a:rPr>
              <a:t>, что они решили </a:t>
            </a:r>
            <a:r>
              <a:rPr lang="ru-RU" sz="7200" dirty="0" smtClean="0">
                <a:latin typeface="Corbel" panose="020B0503020204020204" pitchFamily="34" charset="0"/>
              </a:rPr>
              <a:t>назвать его</a:t>
            </a:r>
            <a:r>
              <a:rPr lang="ru-RU" sz="7200" dirty="0">
                <a:latin typeface="Corbel" panose="020B0503020204020204" pitchFamily="34" charset="0"/>
              </a:rPr>
              <a:t>… </a:t>
            </a:r>
            <a:r>
              <a:rPr lang="ru-RU" sz="7200" b="1" dirty="0">
                <a:latin typeface="Corbel" panose="020B0503020204020204" pitchFamily="34" charset="0"/>
              </a:rPr>
              <a:t>Как?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651" y="-3068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114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07886"/>
            <a:ext cx="12898415" cy="976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8874943" cy="7195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Все участники </a:t>
            </a:r>
            <a:r>
              <a:rPr lang="ru-RU" sz="7200" dirty="0" smtClean="0">
                <a:latin typeface="Corbel" panose="020B0503020204020204" pitchFamily="34" charset="0"/>
              </a:rPr>
              <a:t>образовательного процесса</a:t>
            </a:r>
            <a:r>
              <a:rPr lang="ru-RU" sz="7200" dirty="0">
                <a:latin typeface="Corbel" panose="020B0503020204020204" pitchFamily="34" charset="0"/>
              </a:rPr>
              <a:t>: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учителя</a:t>
            </a:r>
            <a:r>
              <a:rPr lang="ru-RU" sz="7200" dirty="0">
                <a:latin typeface="Corbel" panose="020B0503020204020204" pitchFamily="34" charset="0"/>
              </a:rPr>
              <a:t>, школьники </a:t>
            </a:r>
            <a:r>
              <a:rPr lang="ru-RU" sz="7200" dirty="0" smtClean="0">
                <a:latin typeface="Corbel" panose="020B0503020204020204" pitchFamily="34" charset="0"/>
              </a:rPr>
              <a:t>и родители </a:t>
            </a:r>
            <a:r>
              <a:rPr lang="ru-RU" sz="7200" dirty="0">
                <a:latin typeface="Corbel" panose="020B0503020204020204" pitchFamily="34" charset="0"/>
              </a:rPr>
              <a:t>– должны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работать сообща, словно </a:t>
            </a:r>
            <a:r>
              <a:rPr lang="ru-RU" sz="7200" dirty="0">
                <a:latin typeface="Corbel" panose="020B0503020204020204" pitchFamily="34" charset="0"/>
              </a:rPr>
              <a:t>отлаженный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механизм</a:t>
            </a:r>
            <a:r>
              <a:rPr lang="ru-RU" sz="7200" b="1" dirty="0">
                <a:latin typeface="Corbel" panose="020B0503020204020204" pitchFamily="34" charset="0"/>
              </a:rPr>
              <a:t>.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 форме чего </a:t>
            </a:r>
            <a:r>
              <a:rPr lang="ru-RU" sz="7200" b="1" dirty="0">
                <a:latin typeface="Corbel" panose="020B0503020204020204" pitchFamily="34" charset="0"/>
              </a:rPr>
              <a:t>на одном постере </a:t>
            </a:r>
            <a:r>
              <a:rPr lang="ru-RU" sz="7200" b="1" dirty="0" smtClean="0">
                <a:latin typeface="Corbel" panose="020B0503020204020204" pitchFamily="34" charset="0"/>
              </a:rPr>
              <a:t>изобразили </a:t>
            </a: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каждую </a:t>
            </a:r>
            <a:r>
              <a:rPr lang="ru-RU" sz="7200" b="1" dirty="0">
                <a:latin typeface="Corbel" panose="020B0503020204020204" pitchFamily="34" charset="0"/>
              </a:rPr>
              <a:t>из этих групп?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2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07886"/>
            <a:ext cx="12898415" cy="976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8874943" cy="7195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Все участники </a:t>
            </a:r>
            <a:r>
              <a:rPr lang="ru-RU" sz="7200" dirty="0" smtClean="0">
                <a:latin typeface="Corbel" panose="020B0503020204020204" pitchFamily="34" charset="0"/>
              </a:rPr>
              <a:t>образовательного процесса</a:t>
            </a:r>
            <a:r>
              <a:rPr lang="ru-RU" sz="7200" dirty="0">
                <a:latin typeface="Corbel" panose="020B0503020204020204" pitchFamily="34" charset="0"/>
              </a:rPr>
              <a:t>: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учителя</a:t>
            </a:r>
            <a:r>
              <a:rPr lang="ru-RU" sz="7200" dirty="0">
                <a:latin typeface="Corbel" panose="020B0503020204020204" pitchFamily="34" charset="0"/>
              </a:rPr>
              <a:t>, школьники </a:t>
            </a:r>
            <a:r>
              <a:rPr lang="ru-RU" sz="7200" dirty="0" smtClean="0">
                <a:latin typeface="Corbel" panose="020B0503020204020204" pitchFamily="34" charset="0"/>
              </a:rPr>
              <a:t>и родители </a:t>
            </a:r>
            <a:r>
              <a:rPr lang="ru-RU" sz="7200" dirty="0">
                <a:latin typeface="Corbel" panose="020B0503020204020204" pitchFamily="34" charset="0"/>
              </a:rPr>
              <a:t>– должны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работать сообща, словно </a:t>
            </a:r>
            <a:r>
              <a:rPr lang="ru-RU" sz="7200" dirty="0">
                <a:latin typeface="Corbel" panose="020B0503020204020204" pitchFamily="34" charset="0"/>
              </a:rPr>
              <a:t>отлаженный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механизм</a:t>
            </a:r>
            <a:r>
              <a:rPr lang="ru-RU" sz="7200" b="1" dirty="0">
                <a:latin typeface="Corbel" panose="020B0503020204020204" pitchFamily="34" charset="0"/>
              </a:rPr>
              <a:t>.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 форме чего </a:t>
            </a:r>
            <a:r>
              <a:rPr lang="ru-RU" sz="7200" b="1" dirty="0">
                <a:latin typeface="Corbel" panose="020B0503020204020204" pitchFamily="34" charset="0"/>
              </a:rPr>
              <a:t>на одном постере </a:t>
            </a:r>
            <a:r>
              <a:rPr lang="ru-RU" sz="7200" b="1" dirty="0" smtClean="0">
                <a:latin typeface="Corbel" panose="020B0503020204020204" pitchFamily="34" charset="0"/>
              </a:rPr>
              <a:t>изобразили </a:t>
            </a: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каждую </a:t>
            </a:r>
            <a:r>
              <a:rPr lang="ru-RU" sz="7200" b="1" dirty="0">
                <a:latin typeface="Corbel" panose="020B0503020204020204" pitchFamily="34" charset="0"/>
              </a:rPr>
              <a:t>из этих групп?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651" y="-3068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6875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07886"/>
            <a:ext cx="12898415" cy="976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Отец писателя Умберто Эко очень </a:t>
            </a:r>
            <a:r>
              <a:rPr lang="ru-RU" sz="7200" dirty="0" smtClean="0">
                <a:latin typeface="Corbel" panose="020B0503020204020204" pitchFamily="34" charset="0"/>
              </a:rPr>
              <a:t>любил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ДЕЛАТЬ_ЭТО</a:t>
            </a:r>
            <a:r>
              <a:rPr lang="ru-RU" sz="7200" dirty="0">
                <a:latin typeface="Corbel" panose="020B0503020204020204" pitchFamily="34" charset="0"/>
              </a:rPr>
              <a:t>, но был из бедной </a:t>
            </a:r>
            <a:r>
              <a:rPr lang="ru-RU" sz="7200" dirty="0" smtClean="0">
                <a:latin typeface="Corbel" panose="020B0503020204020204" pitchFamily="34" charset="0"/>
              </a:rPr>
              <a:t>семьи.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Поэтому </a:t>
            </a:r>
            <a:r>
              <a:rPr lang="ru-RU" sz="7200" dirty="0">
                <a:latin typeface="Corbel" panose="020B0503020204020204" pitchFamily="34" charset="0"/>
              </a:rPr>
              <a:t>он часто подходил к </a:t>
            </a:r>
            <a:r>
              <a:rPr lang="ru-RU" sz="7200" dirty="0" smtClean="0">
                <a:latin typeface="Corbel" panose="020B0503020204020204" pitchFamily="34" charset="0"/>
              </a:rPr>
              <a:t>уличным 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киоскам. Когда его прогоняли, шёл к другому </a:t>
            </a: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киоску. И, когда находил то, что ему нужно, </a:t>
            </a: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продолжал ДЕЛАТЬ_ЭТО. Вы сейчас тоже </a:t>
            </a: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ДЕЛАЕТЕ_ЭТО. </a:t>
            </a:r>
            <a:r>
              <a:rPr lang="ru-RU" sz="7200" b="1" dirty="0" smtClean="0">
                <a:latin typeface="Corbel" panose="020B0503020204020204" pitchFamily="34" charset="0"/>
              </a:rPr>
              <a:t>Что?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2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07886"/>
            <a:ext cx="12898415" cy="976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Отец писателя Умберто Эко очень </a:t>
            </a:r>
            <a:r>
              <a:rPr lang="ru-RU" sz="7200" dirty="0" smtClean="0">
                <a:latin typeface="Corbel" panose="020B0503020204020204" pitchFamily="34" charset="0"/>
              </a:rPr>
              <a:t>любил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ДЕЛАТЬ_ЭТО</a:t>
            </a:r>
            <a:r>
              <a:rPr lang="ru-RU" sz="7200" dirty="0">
                <a:latin typeface="Corbel" panose="020B0503020204020204" pitchFamily="34" charset="0"/>
              </a:rPr>
              <a:t>, но был из бедной </a:t>
            </a:r>
            <a:r>
              <a:rPr lang="ru-RU" sz="7200" dirty="0" smtClean="0">
                <a:latin typeface="Corbel" panose="020B0503020204020204" pitchFamily="34" charset="0"/>
              </a:rPr>
              <a:t>семьи.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Поэтому </a:t>
            </a:r>
            <a:r>
              <a:rPr lang="ru-RU" sz="7200" dirty="0">
                <a:latin typeface="Corbel" panose="020B0503020204020204" pitchFamily="34" charset="0"/>
              </a:rPr>
              <a:t>он часто подходил к </a:t>
            </a:r>
            <a:r>
              <a:rPr lang="ru-RU" sz="7200" dirty="0" smtClean="0">
                <a:latin typeface="Corbel" panose="020B0503020204020204" pitchFamily="34" charset="0"/>
              </a:rPr>
              <a:t>уличным 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киоскам. Когда его прогоняли, шёл к другому </a:t>
            </a: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киоску. И, когда находил то, что ему нужно, </a:t>
            </a: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продолжал ДЕЛАТЬ_ЭТО. Вы сейчас тоже </a:t>
            </a: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ДЕЛАЕТЕ_ЭТО. </a:t>
            </a:r>
            <a:r>
              <a:rPr lang="ru-RU" sz="7200" b="1" dirty="0" smtClean="0">
                <a:latin typeface="Corbel" panose="020B0503020204020204" pitchFamily="34" charset="0"/>
              </a:rPr>
              <a:t>Что?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651" y="-3068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27727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07886"/>
            <a:ext cx="12898415" cy="976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Отец писателя Умберто Эко очень </a:t>
            </a:r>
            <a:r>
              <a:rPr lang="ru-RU" sz="7200" dirty="0" smtClean="0">
                <a:latin typeface="Corbel" panose="020B0503020204020204" pitchFamily="34" charset="0"/>
              </a:rPr>
              <a:t>любил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ДЕЛАТЬ_ЭТО</a:t>
            </a:r>
            <a:r>
              <a:rPr lang="ru-RU" sz="7200" dirty="0">
                <a:latin typeface="Corbel" panose="020B0503020204020204" pitchFamily="34" charset="0"/>
              </a:rPr>
              <a:t>, но был из бедной </a:t>
            </a:r>
            <a:r>
              <a:rPr lang="ru-RU" sz="7200" dirty="0" smtClean="0">
                <a:latin typeface="Corbel" panose="020B0503020204020204" pitchFamily="34" charset="0"/>
              </a:rPr>
              <a:t>семьи.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Поэтому </a:t>
            </a:r>
            <a:r>
              <a:rPr lang="ru-RU" sz="7200" dirty="0">
                <a:latin typeface="Corbel" panose="020B0503020204020204" pitchFamily="34" charset="0"/>
              </a:rPr>
              <a:t>он часто подходил к </a:t>
            </a:r>
            <a:r>
              <a:rPr lang="ru-RU" sz="7200" dirty="0" smtClean="0">
                <a:latin typeface="Corbel" panose="020B0503020204020204" pitchFamily="34" charset="0"/>
              </a:rPr>
              <a:t>уличным 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киоскам. Когда его прогоняли, шёл к другому </a:t>
            </a: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киоску. И, когда находил то, что ему нужно, </a:t>
            </a: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продолжал ДЕЛАТЬ_ЭТО. Вы сейчас тоже </a:t>
            </a: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ДЕЛАЕТЕ_ЭТО. </a:t>
            </a:r>
            <a:r>
              <a:rPr lang="ru-RU" sz="7200" b="1" dirty="0" smtClean="0">
                <a:latin typeface="Corbel" panose="020B0503020204020204" pitchFamily="34" charset="0"/>
              </a:rPr>
              <a:t>Что?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7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1" y="3875271"/>
            <a:ext cx="20104100" cy="35588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89789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74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19958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2457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1031141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Сложный раунд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69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07886"/>
            <a:ext cx="12898415" cy="976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Что на картинке об опасности </a:t>
            </a:r>
            <a:r>
              <a:rPr lang="ru-RU" sz="7200" b="1" dirty="0" err="1" smtClean="0">
                <a:latin typeface="Corbel" panose="020B0503020204020204" pitchFamily="34" charset="0"/>
              </a:rPr>
              <a:t>кибербуллинга</a:t>
            </a:r>
            <a:endParaRPr lang="en-US" sz="7200" b="1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изобразили </a:t>
            </a:r>
            <a:r>
              <a:rPr lang="ru-RU" sz="7200" b="1" dirty="0">
                <a:latin typeface="Corbel" panose="020B0503020204020204" pitchFamily="34" charset="0"/>
              </a:rPr>
              <a:t>в виде наконечника стрелы? 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07886"/>
            <a:ext cx="12898415" cy="976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Что на картинке об опасности </a:t>
            </a:r>
            <a:r>
              <a:rPr lang="ru-RU" sz="7200" b="1" dirty="0" err="1" smtClean="0">
                <a:latin typeface="Corbel" panose="020B0503020204020204" pitchFamily="34" charset="0"/>
              </a:rPr>
              <a:t>кибербуллинга</a:t>
            </a:r>
            <a:endParaRPr lang="en-US" sz="7200" b="1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изобразили </a:t>
            </a:r>
            <a:r>
              <a:rPr lang="ru-RU" sz="7200" b="1" dirty="0">
                <a:latin typeface="Corbel" panose="020B0503020204020204" pitchFamily="34" charset="0"/>
              </a:rPr>
              <a:t>в виде наконечника стрелы? 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651" y="-3068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7551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07886"/>
            <a:ext cx="12898415" cy="976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8874943" cy="6463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Алексис Мартин – самая юная </a:t>
            </a:r>
            <a:r>
              <a:rPr lang="ru-RU" sz="7200" dirty="0" smtClean="0">
                <a:latin typeface="Corbel" panose="020B0503020204020204" pitchFamily="34" charset="0"/>
              </a:rPr>
              <a:t>участница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международной </a:t>
            </a:r>
            <a:r>
              <a:rPr lang="ru-RU" sz="7200" dirty="0">
                <a:latin typeface="Corbel" panose="020B0503020204020204" pitchFamily="34" charset="0"/>
              </a:rPr>
              <a:t>организации </a:t>
            </a:r>
            <a:r>
              <a:rPr lang="ru-RU" sz="7200" dirty="0" err="1">
                <a:latin typeface="Corbel" panose="020B0503020204020204" pitchFamily="34" charset="0"/>
              </a:rPr>
              <a:t>Mensa</a:t>
            </a:r>
            <a:r>
              <a:rPr lang="ru-RU" sz="7200" dirty="0">
                <a:latin typeface="Corbel" panose="020B0503020204020204" pitchFamily="34" charset="0"/>
              </a:rPr>
              <a:t>.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Какой</a:t>
            </a:r>
            <a:r>
              <a:rPr lang="ru-RU" sz="7200" b="1" dirty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показатель </a:t>
            </a:r>
            <a:r>
              <a:rPr lang="ru-RU" sz="7200" b="1" dirty="0">
                <a:latin typeface="Corbel" panose="020B0503020204020204" pitchFamily="34" charset="0"/>
              </a:rPr>
              <a:t>Алексис превышает 160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единиц, что </a:t>
            </a:r>
            <a:r>
              <a:rPr lang="ru-RU" sz="7200" b="1" dirty="0">
                <a:latin typeface="Corbel" panose="020B0503020204020204" pitchFamily="34" charset="0"/>
              </a:rPr>
              <a:t>делает её похожей на самого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Альберта Эйнштейна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2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07886"/>
            <a:ext cx="12898415" cy="976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8874943" cy="6463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Алексис Мартин – самая юная </a:t>
            </a:r>
            <a:r>
              <a:rPr lang="ru-RU" sz="7200" dirty="0" smtClean="0">
                <a:latin typeface="Corbel" panose="020B0503020204020204" pitchFamily="34" charset="0"/>
              </a:rPr>
              <a:t>участница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международной </a:t>
            </a:r>
            <a:r>
              <a:rPr lang="ru-RU" sz="7200" dirty="0">
                <a:latin typeface="Corbel" panose="020B0503020204020204" pitchFamily="34" charset="0"/>
              </a:rPr>
              <a:t>организации </a:t>
            </a:r>
            <a:r>
              <a:rPr lang="ru-RU" sz="7200" dirty="0" err="1">
                <a:latin typeface="Corbel" panose="020B0503020204020204" pitchFamily="34" charset="0"/>
              </a:rPr>
              <a:t>Mensa</a:t>
            </a:r>
            <a:r>
              <a:rPr lang="ru-RU" sz="7200" dirty="0">
                <a:latin typeface="Corbel" panose="020B0503020204020204" pitchFamily="34" charset="0"/>
              </a:rPr>
              <a:t>.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Какой</a:t>
            </a:r>
            <a:r>
              <a:rPr lang="ru-RU" sz="7200" b="1" dirty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показатель </a:t>
            </a:r>
            <a:r>
              <a:rPr lang="ru-RU" sz="7200" b="1" dirty="0">
                <a:latin typeface="Corbel" panose="020B0503020204020204" pitchFamily="34" charset="0"/>
              </a:rPr>
              <a:t>Алексис превышает 160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единиц, что </a:t>
            </a:r>
            <a:r>
              <a:rPr lang="ru-RU" sz="7200" b="1" dirty="0">
                <a:latin typeface="Corbel" panose="020B0503020204020204" pitchFamily="34" charset="0"/>
              </a:rPr>
              <a:t>делает её похожей на самого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Альберта Эйнштейна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651" y="-3068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429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07886"/>
            <a:ext cx="12898415" cy="976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Один </a:t>
            </a:r>
            <a:r>
              <a:rPr lang="ru-RU" sz="7200" dirty="0">
                <a:latin typeface="Corbel" panose="020B0503020204020204" pitchFamily="34" charset="0"/>
              </a:rPr>
              <a:t>пользователь 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рассказывает</a:t>
            </a:r>
            <a:r>
              <a:rPr lang="ru-RU" sz="7200" dirty="0">
                <a:latin typeface="Corbel" panose="020B0503020204020204" pitchFamily="34" charset="0"/>
              </a:rPr>
              <a:t>, что </a:t>
            </a:r>
            <a:r>
              <a:rPr lang="ru-RU" sz="7200" dirty="0" smtClean="0">
                <a:latin typeface="Corbel" panose="020B0503020204020204" pitchFamily="34" charset="0"/>
              </a:rPr>
              <a:t>в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Англии </a:t>
            </a:r>
            <a:r>
              <a:rPr lang="ru-RU" sz="7200" dirty="0">
                <a:latin typeface="Corbel" panose="020B0503020204020204" pitchFamily="34" charset="0"/>
              </a:rPr>
              <a:t>именно так 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учат </a:t>
            </a:r>
            <a:r>
              <a:rPr lang="ru-RU" sz="7200" dirty="0">
                <a:latin typeface="Corbel" panose="020B0503020204020204" pitchFamily="34" charset="0"/>
              </a:rPr>
              <a:t>детей…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Чему[7</a:t>
            </a:r>
            <a:r>
              <a:rPr lang="ru-RU" sz="7200" b="1" dirty="0">
                <a:latin typeface="Corbel" panose="020B0503020204020204" pitchFamily="34" charset="0"/>
              </a:rPr>
              <a:t>]?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745" y="1266458"/>
            <a:ext cx="10372269" cy="592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7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07886"/>
            <a:ext cx="12898415" cy="976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Один </a:t>
            </a:r>
            <a:r>
              <a:rPr lang="ru-RU" sz="7200" dirty="0">
                <a:latin typeface="Corbel" panose="020B0503020204020204" pitchFamily="34" charset="0"/>
              </a:rPr>
              <a:t>пользователь 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рассказывает</a:t>
            </a:r>
            <a:r>
              <a:rPr lang="ru-RU" sz="7200" dirty="0">
                <a:latin typeface="Corbel" panose="020B0503020204020204" pitchFamily="34" charset="0"/>
              </a:rPr>
              <a:t>, что </a:t>
            </a:r>
            <a:r>
              <a:rPr lang="ru-RU" sz="7200" dirty="0" smtClean="0">
                <a:latin typeface="Corbel" panose="020B0503020204020204" pitchFamily="34" charset="0"/>
              </a:rPr>
              <a:t>в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Англии </a:t>
            </a:r>
            <a:r>
              <a:rPr lang="ru-RU" sz="7200" dirty="0">
                <a:latin typeface="Corbel" panose="020B0503020204020204" pitchFamily="34" charset="0"/>
              </a:rPr>
              <a:t>именно так 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учат </a:t>
            </a:r>
            <a:r>
              <a:rPr lang="ru-RU" sz="7200" dirty="0">
                <a:latin typeface="Corbel" panose="020B0503020204020204" pitchFamily="34" charset="0"/>
              </a:rPr>
              <a:t>детей…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Чему[7</a:t>
            </a:r>
            <a:r>
              <a:rPr lang="ru-RU" sz="7200" b="1" dirty="0">
                <a:latin typeface="Corbel" panose="020B0503020204020204" pitchFamily="34" charset="0"/>
              </a:rPr>
              <a:t>]?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745" y="1266458"/>
            <a:ext cx="10372269" cy="59234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651" y="-3068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57947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66" y="1107886"/>
            <a:ext cx="12898415" cy="976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algn="ctr" fontAlgn="base"/>
            <a:r>
              <a:rPr lang="ru-RU" sz="9600" b="1" dirty="0" smtClean="0">
                <a:latin typeface="Corbel" panose="020B0503020204020204" pitchFamily="34" charset="0"/>
              </a:rPr>
              <a:t>V.X</a:t>
            </a:r>
          </a:p>
          <a:p>
            <a:pPr fontAlgn="base"/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Такое </a:t>
            </a:r>
            <a:r>
              <a:rPr lang="ru-RU" sz="7200" dirty="0">
                <a:latin typeface="Corbel" panose="020B0503020204020204" pitchFamily="34" charset="0"/>
              </a:rPr>
              <a:t>обозначение можно использовать, </a:t>
            </a:r>
            <a:r>
              <a:rPr lang="ru-RU" sz="7200" dirty="0" smtClean="0">
                <a:latin typeface="Corbel" panose="020B0503020204020204" pitchFamily="34" charset="0"/>
              </a:rPr>
              <a:t>чтоб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запомнить</a:t>
            </a:r>
            <a:r>
              <a:rPr lang="ru-RU" sz="7200" dirty="0">
                <a:latin typeface="Corbel" panose="020B0503020204020204" pitchFamily="34" charset="0"/>
              </a:rPr>
              <a:t>, когда отмечают… </a:t>
            </a:r>
            <a:r>
              <a:rPr lang="ru-RU" sz="7200" b="1" dirty="0">
                <a:latin typeface="Corbel" panose="020B0503020204020204" pitchFamily="34" charset="0"/>
              </a:rPr>
              <a:t>Что?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За второй балл </a:t>
            </a:r>
            <a:r>
              <a:rPr lang="ru-RU" sz="7200" b="1" dirty="0">
                <a:latin typeface="Corbel" panose="020B0503020204020204" pitchFamily="34" charset="0"/>
              </a:rPr>
              <a:t>назовите точную дату.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8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2866</TotalTime>
  <Words>540</Words>
  <Application>Microsoft Office PowerPoint</Application>
  <PresentationFormat>Произвольный</PresentationFormat>
  <Paragraphs>109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399</cp:revision>
  <dcterms:modified xsi:type="dcterms:W3CDTF">2021-01-05T16:29:36Z</dcterms:modified>
</cp:coreProperties>
</file>