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-422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92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23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3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28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131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74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82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8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8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94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16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07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7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75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5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И </a:t>
            </a:r>
            <a:r>
              <a:rPr lang="ru-RU" sz="7200" dirty="0">
                <a:latin typeface="Corbel" panose="020B0503020204020204" pitchFamily="34" charset="0"/>
              </a:rPr>
              <a:t>чёрная, и белая, и азиатка.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Кто </a:t>
            </a:r>
            <a:r>
              <a:rPr lang="ru-RU" sz="7200" b="1" dirty="0">
                <a:latin typeface="Corbel" panose="020B0503020204020204" pitchFamily="34" charset="0"/>
              </a:rPr>
              <a:t>изображён на плакате против расизма? </a:t>
            </a:r>
            <a:endParaRPr lang="ro-RO" sz="7200" dirty="0">
              <a:latin typeface="Corbel" panose="020B0503020204020204" pitchFamily="34" charset="0"/>
            </a:endParaRPr>
          </a:p>
          <a:p>
            <a:pPr fontAlgn="base"/>
            <a:endParaRPr lang="ro-RO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Și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neagră</a:t>
            </a:r>
            <a:r>
              <a:rPr lang="en-US" sz="7200" dirty="0">
                <a:latin typeface="Corbel" panose="020B0503020204020204" pitchFamily="34" charset="0"/>
              </a:rPr>
              <a:t>, </a:t>
            </a:r>
            <a:r>
              <a:rPr lang="en-US" sz="7200" dirty="0" err="1">
                <a:latin typeface="Corbel" panose="020B0503020204020204" pitchFamily="34" charset="0"/>
              </a:rPr>
              <a:t>și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albă</a:t>
            </a:r>
            <a:r>
              <a:rPr lang="en-US" sz="7200" dirty="0">
                <a:latin typeface="Corbel" panose="020B0503020204020204" pitchFamily="34" charset="0"/>
              </a:rPr>
              <a:t>, </a:t>
            </a:r>
            <a:r>
              <a:rPr lang="en-US" sz="7200" dirty="0" err="1">
                <a:latin typeface="Corbel" panose="020B0503020204020204" pitchFamily="34" charset="0"/>
              </a:rPr>
              <a:t>și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asiatică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Cine </a:t>
            </a:r>
            <a:r>
              <a:rPr lang="en-US" sz="7200" b="1" dirty="0">
                <a:latin typeface="Corbel" panose="020B0503020204020204" pitchFamily="34" charset="0"/>
              </a:rPr>
              <a:t>e </a:t>
            </a:r>
            <a:r>
              <a:rPr lang="en-US" sz="7200" b="1" dirty="0" err="1">
                <a:latin typeface="Corbel" panose="020B0503020204020204" pitchFamily="34" charset="0"/>
              </a:rPr>
              <a:t>reprezentat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</a:t>
            </a:r>
            <a:r>
              <a:rPr lang="en-US" sz="7200" b="1" dirty="0">
                <a:latin typeface="Corbel" panose="020B0503020204020204" pitchFamily="34" charset="0"/>
              </a:rPr>
              <a:t> un poster </a:t>
            </a:r>
            <a:r>
              <a:rPr lang="en-US" sz="7200" b="1" dirty="0" err="1">
                <a:latin typeface="Corbel" panose="020B0503020204020204" pitchFamily="34" charset="0"/>
              </a:rPr>
              <a:t>despre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rasism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5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8449" y="3713316"/>
            <a:ext cx="9682529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Панда / 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Panda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5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3" y="3049218"/>
            <a:ext cx="64770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6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0792441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Этот символ придумали к 100-летию геноцида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армян. Чёрный цвет символизирует прошлое,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светло-фиолетовый – настоящее, фиолетовый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– будущее, а жёлтый – вечность.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Назовите цветок, зная, что на многих </a:t>
            </a:r>
            <a:endParaRPr lang="x-none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языках мира у его названия схожий смысл.</a:t>
            </a:r>
            <a:endParaRPr lang="ro-RO" sz="4000" dirty="0">
              <a:latin typeface="Corbel" panose="020B0503020204020204" pitchFamily="34" charset="0"/>
            </a:endParaRPr>
          </a:p>
          <a:p>
            <a:pPr fontAlgn="base"/>
            <a:endParaRPr lang="x-none" sz="3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Acest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simbol</a:t>
            </a:r>
            <a:r>
              <a:rPr lang="en-US" sz="4000" dirty="0" smtClean="0">
                <a:latin typeface="Corbel" panose="020B0503020204020204" pitchFamily="34" charset="0"/>
              </a:rPr>
              <a:t> a </a:t>
            </a:r>
            <a:r>
              <a:rPr lang="en-US" sz="4000" dirty="0" err="1" smtClean="0">
                <a:latin typeface="Corbel" panose="020B0503020204020204" pitchFamily="34" charset="0"/>
              </a:rPr>
              <a:t>fost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inventat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pentru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aniversarea</a:t>
            </a:r>
            <a:r>
              <a:rPr lang="en-US" sz="4000" dirty="0" smtClean="0">
                <a:latin typeface="Corbel" panose="020B0503020204020204" pitchFamily="34" charset="0"/>
              </a:rPr>
              <a:t> a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100 de </a:t>
            </a:r>
            <a:r>
              <a:rPr lang="en-US" sz="4000" dirty="0" err="1" smtClean="0">
                <a:latin typeface="Corbel" panose="020B0503020204020204" pitchFamily="34" charset="0"/>
              </a:rPr>
              <a:t>ani</a:t>
            </a:r>
            <a:r>
              <a:rPr lang="en-US" sz="4000" dirty="0" smtClean="0">
                <a:latin typeface="Corbel" panose="020B0503020204020204" pitchFamily="34" charset="0"/>
              </a:rPr>
              <a:t> de la </a:t>
            </a:r>
            <a:r>
              <a:rPr lang="en-US" sz="4000" dirty="0" err="1" smtClean="0">
                <a:latin typeface="Corbel" panose="020B0503020204020204" pitchFamily="34" charset="0"/>
              </a:rPr>
              <a:t>genocidul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armenilor</a:t>
            </a:r>
            <a:r>
              <a:rPr lang="en-US" sz="4000" dirty="0" smtClean="0">
                <a:latin typeface="Corbel" panose="020B0503020204020204" pitchFamily="34" charset="0"/>
              </a:rPr>
              <a:t>. </a:t>
            </a:r>
            <a:r>
              <a:rPr lang="en-US" sz="4000" dirty="0" err="1" smtClean="0">
                <a:latin typeface="Corbel" panose="020B0503020204020204" pitchFamily="34" charset="0"/>
              </a:rPr>
              <a:t>Culoarea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neagră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simbolizează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trecutul</a:t>
            </a:r>
            <a:r>
              <a:rPr lang="en-US" sz="4000" dirty="0" smtClean="0">
                <a:latin typeface="Corbel" panose="020B0503020204020204" pitchFamily="34" charset="0"/>
              </a:rPr>
              <a:t>, violet </a:t>
            </a:r>
            <a:r>
              <a:rPr lang="en-US" sz="4000" dirty="0" err="1" smtClean="0">
                <a:latin typeface="Corbel" panose="020B0503020204020204" pitchFamily="34" charset="0"/>
              </a:rPr>
              <a:t>deschis</a:t>
            </a:r>
            <a:r>
              <a:rPr lang="en-US" sz="4000" dirty="0" smtClean="0">
                <a:latin typeface="Corbel" panose="020B0503020204020204" pitchFamily="34" charset="0"/>
              </a:rPr>
              <a:t> –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prezentul</a:t>
            </a:r>
            <a:r>
              <a:rPr lang="en-US" sz="4000" dirty="0" smtClean="0">
                <a:latin typeface="Corbel" panose="020B0503020204020204" pitchFamily="34" charset="0"/>
              </a:rPr>
              <a:t>, violet - </a:t>
            </a:r>
            <a:r>
              <a:rPr lang="en-US" sz="4000" dirty="0" err="1" smtClean="0">
                <a:latin typeface="Corbel" panose="020B0503020204020204" pitchFamily="34" charset="0"/>
              </a:rPr>
              <a:t>viitorul</a:t>
            </a:r>
            <a:r>
              <a:rPr lang="en-US" sz="4000" dirty="0" smtClean="0">
                <a:latin typeface="Corbel" panose="020B0503020204020204" pitchFamily="34" charset="0"/>
              </a:rPr>
              <a:t>, </a:t>
            </a:r>
            <a:r>
              <a:rPr lang="en-US" sz="4000" dirty="0" err="1" smtClean="0">
                <a:latin typeface="Corbel" panose="020B0503020204020204" pitchFamily="34" charset="0"/>
              </a:rPr>
              <a:t>galben</a:t>
            </a:r>
            <a:r>
              <a:rPr lang="en-US" sz="4000" dirty="0" smtClean="0">
                <a:latin typeface="Corbel" panose="020B0503020204020204" pitchFamily="34" charset="0"/>
              </a:rPr>
              <a:t> - </a:t>
            </a:r>
            <a:r>
              <a:rPr lang="en-US" sz="4000" dirty="0" err="1" smtClean="0">
                <a:latin typeface="Corbel" panose="020B0503020204020204" pitchFamily="34" charset="0"/>
              </a:rPr>
              <a:t>eternitatea</a:t>
            </a:r>
            <a:r>
              <a:rPr lang="en-US" sz="4000" dirty="0" smtClean="0">
                <a:latin typeface="Corbel" panose="020B0503020204020204" pitchFamily="34" charset="0"/>
              </a:rPr>
              <a:t>.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err="1" smtClean="0">
                <a:latin typeface="Corbel" panose="020B0503020204020204" pitchFamily="34" charset="0"/>
              </a:rPr>
              <a:t>Numiți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floarea</a:t>
            </a:r>
            <a:r>
              <a:rPr lang="en-US" sz="4000" b="1" dirty="0" smtClean="0">
                <a:latin typeface="Corbel" panose="020B0503020204020204" pitchFamily="34" charset="0"/>
              </a:rPr>
              <a:t>, </a:t>
            </a:r>
            <a:r>
              <a:rPr lang="en-US" sz="4000" b="1" dirty="0" err="1" smtClean="0">
                <a:latin typeface="Corbel" panose="020B0503020204020204" pitchFamily="34" charset="0"/>
              </a:rPr>
              <a:t>știind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că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denumirea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acesteia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în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endParaRPr lang="x-none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err="1" smtClean="0">
                <a:latin typeface="Corbel" panose="020B0503020204020204" pitchFamily="34" charset="0"/>
              </a:rPr>
              <a:t>mai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multe</a:t>
            </a:r>
            <a:r>
              <a:rPr lang="en-US" sz="4000" b="1" dirty="0" smtClean="0">
                <a:latin typeface="Corbel" panose="020B0503020204020204" pitchFamily="34" charset="0"/>
              </a:rPr>
              <a:t> limbi are </a:t>
            </a:r>
            <a:r>
              <a:rPr lang="en-US" sz="4000" b="1" dirty="0" err="1" smtClean="0">
                <a:latin typeface="Corbel" panose="020B0503020204020204" pitchFamily="34" charset="0"/>
              </a:rPr>
              <a:t>același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sens.</a:t>
            </a:r>
            <a:endParaRPr lang="ru-RU" sz="4000" b="1" dirty="0">
              <a:latin typeface="Corbel" panose="020B0503020204020204" pitchFamily="34" charset="0"/>
            </a:endParaRPr>
          </a:p>
        </p:txBody>
      </p:sp>
      <p:pic>
        <p:nvPicPr>
          <p:cNvPr id="2050" name="Picture 2" descr="https://lh6.googleusercontent.com/J_V-jYY44J5ir9_Oy82gjfWy5VRA_P02WSbhjg9GE9bZrGkrXYlBjO0sCQZIEGbX-M6lJFnJRn4rMq-O3emou1-_TxWTR5vTGI-KELvXeClQX233seb1E2cE0pGIrm0YdTsV03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362" y="1248500"/>
            <a:ext cx="9280869" cy="87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515599" y="3749710"/>
            <a:ext cx="9625379" cy="389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Незабудка / 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Floarea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endParaRPr lang="x-none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Nu-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mă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-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uita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6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4" y="3360288"/>
            <a:ext cx="8825214" cy="46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В </a:t>
            </a:r>
            <a:r>
              <a:rPr lang="ru-RU" sz="5200" dirty="0">
                <a:latin typeface="Corbel" panose="020B0503020204020204" pitchFamily="34" charset="0"/>
              </a:rPr>
              <a:t>XVI веке жил некий </a:t>
            </a:r>
            <a:r>
              <a:rPr lang="ru-RU" sz="5200" dirty="0" err="1">
                <a:latin typeface="Corbel" panose="020B0503020204020204" pitchFamily="34" charset="0"/>
              </a:rPr>
              <a:t>Петрус</a:t>
            </a:r>
            <a:r>
              <a:rPr lang="ru-RU" sz="5200" dirty="0">
                <a:latin typeface="Corbel" panose="020B0503020204020204" pitchFamily="34" charset="0"/>
              </a:rPr>
              <a:t> </a:t>
            </a:r>
            <a:r>
              <a:rPr lang="ru-RU" sz="5200" dirty="0" err="1">
                <a:latin typeface="Corbel" panose="020B0503020204020204" pitchFamily="34" charset="0"/>
              </a:rPr>
              <a:t>Гонсалвус</a:t>
            </a:r>
            <a:r>
              <a:rPr lang="ru-RU" sz="5200" dirty="0">
                <a:latin typeface="Corbel" panose="020B0503020204020204" pitchFamily="34" charset="0"/>
              </a:rPr>
              <a:t>, который болел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гипертрихозом </a:t>
            </a:r>
            <a:r>
              <a:rPr lang="ru-RU" sz="5200" dirty="0">
                <a:latin typeface="Corbel" panose="020B0503020204020204" pitchFamily="34" charset="0"/>
              </a:rPr>
              <a:t>– избыточным ростом волос на лице и теле.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Но </a:t>
            </a:r>
            <a:r>
              <a:rPr lang="ru-RU" sz="5200" dirty="0">
                <a:latin typeface="Corbel" panose="020B0503020204020204" pitchFamily="34" charset="0"/>
              </a:rPr>
              <a:t>с помощью короля он женился на красавице Кэтрин, и у них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родились </a:t>
            </a:r>
            <a:r>
              <a:rPr lang="ru-RU" sz="5200" dirty="0">
                <a:latin typeface="Corbel" panose="020B0503020204020204" pitchFamily="34" charset="0"/>
              </a:rPr>
              <a:t>семеро детей. Считается, что это послужило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вдохновением</a:t>
            </a:r>
            <a:r>
              <a:rPr lang="ru-RU" sz="5200" dirty="0">
                <a:latin typeface="Corbel" panose="020B0503020204020204" pitchFamily="34" charset="0"/>
              </a:rPr>
              <a:t>… </a:t>
            </a:r>
            <a:r>
              <a:rPr lang="ru-RU" sz="5200" b="1" dirty="0">
                <a:latin typeface="Corbel" panose="020B0503020204020204" pitchFamily="34" charset="0"/>
              </a:rPr>
              <a:t>Для какой </a:t>
            </a:r>
            <a:r>
              <a:rPr lang="ru-RU" sz="5200" b="1" dirty="0" smtClean="0">
                <a:latin typeface="Corbel" panose="020B0503020204020204" pitchFamily="34" charset="0"/>
              </a:rPr>
              <a:t>сказки?</a:t>
            </a:r>
            <a:endParaRPr lang="x-none" sz="5200" dirty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În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>
                <a:latin typeface="Corbel" panose="020B0503020204020204" pitchFamily="34" charset="0"/>
              </a:rPr>
              <a:t>sec. XVI </a:t>
            </a:r>
            <a:r>
              <a:rPr lang="en-US" sz="5200" dirty="0" err="1">
                <a:latin typeface="Corbel" panose="020B0503020204020204" pitchFamily="34" charset="0"/>
              </a:rPr>
              <a:t>trăia</a:t>
            </a:r>
            <a:r>
              <a:rPr lang="en-US" sz="5200" dirty="0">
                <a:latin typeface="Corbel" panose="020B0503020204020204" pitchFamily="34" charset="0"/>
              </a:rPr>
              <a:t> un </a:t>
            </a:r>
            <a:r>
              <a:rPr lang="en-US" sz="5200" dirty="0" err="1">
                <a:latin typeface="Corbel" panose="020B0503020204020204" pitchFamily="34" charset="0"/>
              </a:rPr>
              <a:t>oarecare</a:t>
            </a:r>
            <a:r>
              <a:rPr lang="en-US" sz="5200" dirty="0">
                <a:latin typeface="Corbel" panose="020B0503020204020204" pitchFamily="34" charset="0"/>
              </a:rPr>
              <a:t> Petrus </a:t>
            </a:r>
            <a:r>
              <a:rPr lang="en-US" sz="5200" dirty="0" err="1">
                <a:latin typeface="Corbel" panose="020B0503020204020204" pitchFamily="34" charset="0"/>
              </a:rPr>
              <a:t>Gonsalvus</a:t>
            </a:r>
            <a:r>
              <a:rPr lang="en-US" sz="5200" dirty="0">
                <a:latin typeface="Corbel" panose="020B0503020204020204" pitchFamily="34" charset="0"/>
              </a:rPr>
              <a:t>, care </a:t>
            </a:r>
            <a:r>
              <a:rPr lang="en-US" sz="5200" dirty="0" err="1">
                <a:latin typeface="Corbel" panose="020B0503020204020204" pitchFamily="34" charset="0"/>
              </a:rPr>
              <a:t>suferea</a:t>
            </a:r>
            <a:r>
              <a:rPr lang="en-US" sz="5200" dirty="0">
                <a:latin typeface="Corbel" panose="020B0503020204020204" pitchFamily="34" charset="0"/>
              </a:rPr>
              <a:t> de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hipertricoză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>
                <a:latin typeface="Corbel" panose="020B0503020204020204" pitchFamily="34" charset="0"/>
              </a:rPr>
              <a:t>- </a:t>
            </a:r>
            <a:r>
              <a:rPr lang="en-US" sz="5200" dirty="0" err="1">
                <a:latin typeface="Corbel" panose="020B0503020204020204" pitchFamily="34" charset="0"/>
              </a:rPr>
              <a:t>creștere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excesivă</a:t>
            </a:r>
            <a:r>
              <a:rPr lang="en-US" sz="5200" dirty="0">
                <a:latin typeface="Corbel" panose="020B0503020204020204" pitchFamily="34" charset="0"/>
              </a:rPr>
              <a:t> a </a:t>
            </a:r>
            <a:r>
              <a:rPr lang="en-US" sz="5200" dirty="0" err="1">
                <a:latin typeface="Corbel" panose="020B0503020204020204" pitchFamily="34" charset="0"/>
              </a:rPr>
              <a:t>părului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față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corp. </a:t>
            </a:r>
            <a:r>
              <a:rPr lang="en-US" sz="5200" dirty="0" err="1">
                <a:latin typeface="Corbel" panose="020B0503020204020204" pitchFamily="34" charset="0"/>
              </a:rPr>
              <a:t>Totuși</a:t>
            </a:r>
            <a:r>
              <a:rPr lang="en-US" sz="5200" dirty="0">
                <a:latin typeface="Corbel" panose="020B0503020204020204" pitchFamily="34" charset="0"/>
              </a:rPr>
              <a:t>, cu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ajutorul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regelui</a:t>
            </a:r>
            <a:r>
              <a:rPr lang="en-US" sz="5200" dirty="0">
                <a:latin typeface="Corbel" panose="020B0503020204020204" pitchFamily="34" charset="0"/>
              </a:rPr>
              <a:t>, el a </a:t>
            </a:r>
            <a:r>
              <a:rPr lang="en-US" sz="5200" dirty="0" err="1">
                <a:latin typeface="Corbel" panose="020B0503020204020204" pitchFamily="34" charset="0"/>
              </a:rPr>
              <a:t>reușit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să</a:t>
            </a:r>
            <a:r>
              <a:rPr lang="en-US" sz="5200" dirty="0">
                <a:latin typeface="Corbel" panose="020B0503020204020204" pitchFamily="34" charset="0"/>
              </a:rPr>
              <a:t> se </a:t>
            </a:r>
            <a:r>
              <a:rPr lang="en-US" sz="5200" dirty="0" err="1">
                <a:latin typeface="Corbel" panose="020B0503020204020204" pitchFamily="34" charset="0"/>
              </a:rPr>
              <a:t>căsătorească</a:t>
            </a:r>
            <a:r>
              <a:rPr lang="en-US" sz="5200" dirty="0">
                <a:latin typeface="Corbel" panose="020B0503020204020204" pitchFamily="34" charset="0"/>
              </a:rPr>
              <a:t> cu </a:t>
            </a:r>
            <a:r>
              <a:rPr lang="en-US" sz="5200" dirty="0" err="1">
                <a:latin typeface="Corbel" panose="020B0503020204020204" pitchFamily="34" charset="0"/>
              </a:rPr>
              <a:t>frumoasa</a:t>
            </a:r>
            <a:r>
              <a:rPr lang="en-US" sz="5200" dirty="0">
                <a:latin typeface="Corbel" panose="020B0503020204020204" pitchFamily="34" charset="0"/>
              </a:rPr>
              <a:t> Catherine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perechea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>
                <a:latin typeface="Corbel" panose="020B0503020204020204" pitchFamily="34" charset="0"/>
              </a:rPr>
              <a:t>a </a:t>
            </a:r>
            <a:r>
              <a:rPr lang="en-US" sz="5200" dirty="0" err="1">
                <a:latin typeface="Corbel" panose="020B0503020204020204" pitchFamily="34" charset="0"/>
              </a:rPr>
              <a:t>avut</a:t>
            </a:r>
            <a:r>
              <a:rPr lang="en-US" sz="5200" dirty="0">
                <a:latin typeface="Corbel" panose="020B0503020204020204" pitchFamily="34" charset="0"/>
              </a:rPr>
              <a:t> 7 </a:t>
            </a:r>
            <a:r>
              <a:rPr lang="en-US" sz="5200" dirty="0" err="1">
                <a:latin typeface="Corbel" panose="020B0503020204020204" pitchFamily="34" charset="0"/>
              </a:rPr>
              <a:t>copii</a:t>
            </a:r>
            <a:r>
              <a:rPr lang="en-US" sz="5200" dirty="0">
                <a:latin typeface="Corbel" panose="020B0503020204020204" pitchFamily="34" charset="0"/>
              </a:rPr>
              <a:t>. Conform </a:t>
            </a:r>
            <a:r>
              <a:rPr lang="en-US" sz="5200" dirty="0" err="1">
                <a:latin typeface="Corbel" panose="020B0503020204020204" pitchFamily="34" charset="0"/>
              </a:rPr>
              <a:t>unei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versiuni</a:t>
            </a:r>
            <a:r>
              <a:rPr lang="en-US" sz="5200" dirty="0">
                <a:latin typeface="Corbel" panose="020B0503020204020204" pitchFamily="34" charset="0"/>
              </a:rPr>
              <a:t>, </a:t>
            </a:r>
            <a:r>
              <a:rPr lang="en-US" sz="5200" dirty="0" err="1">
                <a:latin typeface="Corbel" panose="020B0503020204020204" pitchFamily="34" charset="0"/>
              </a:rPr>
              <a:t>această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istorie</a:t>
            </a:r>
            <a:r>
              <a:rPr lang="en-US" sz="5200" dirty="0">
                <a:latin typeface="Corbel" panose="020B0503020204020204" pitchFamily="34" charset="0"/>
              </a:rPr>
              <a:t> a </a:t>
            </a:r>
            <a:r>
              <a:rPr lang="en-US" sz="5200" dirty="0" err="1">
                <a:latin typeface="Corbel" panose="020B0503020204020204" pitchFamily="34" charset="0"/>
              </a:rPr>
              <a:t>inspirat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crearea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unei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povești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r>
              <a:rPr lang="en-US" sz="5200" b="1" dirty="0" err="1">
                <a:latin typeface="Corbel" panose="020B0503020204020204" pitchFamily="34" charset="0"/>
              </a:rPr>
              <a:t>Numiți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povestea</a:t>
            </a:r>
            <a:r>
              <a:rPr lang="en-US" sz="5200" b="1" dirty="0">
                <a:latin typeface="Corbel" panose="020B0503020204020204" pitchFamily="34" charset="0"/>
              </a:rPr>
              <a:t>. </a:t>
            </a:r>
            <a:endParaRPr lang="ru-RU" sz="5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8450" y="3749711"/>
            <a:ext cx="9645650" cy="38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5700" b="1" dirty="0" smtClean="0">
                <a:solidFill>
                  <a:schemeClr val="bg1"/>
                </a:solidFill>
                <a:latin typeface="Corbel" pitchFamily="34" charset="0"/>
              </a:rPr>
              <a:t>	  </a:t>
            </a:r>
            <a:r>
              <a:rPr lang="ru-RU" sz="5700" b="1" dirty="0" smtClean="0">
                <a:solidFill>
                  <a:schemeClr val="bg1"/>
                </a:solidFill>
                <a:latin typeface="Corbel" pitchFamily="34" charset="0"/>
              </a:rPr>
              <a:t>Красавица и чудовище / </a:t>
            </a:r>
            <a:br>
              <a:rPr lang="ru-RU" sz="57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x-none" sz="5700" b="1" dirty="0" smtClean="0">
                <a:solidFill>
                  <a:schemeClr val="bg1"/>
                </a:solidFill>
                <a:latin typeface="Corbel" pitchFamily="34" charset="0"/>
              </a:rPr>
              <a:t>	  </a:t>
            </a:r>
            <a:r>
              <a:rPr lang="ro-RO" sz="5700" b="1" dirty="0" smtClean="0">
                <a:solidFill>
                  <a:schemeClr val="bg1"/>
                </a:solidFill>
                <a:latin typeface="Corbel" pitchFamily="34" charset="0"/>
              </a:rPr>
              <a:t>Frumoasa și bestia</a:t>
            </a:r>
            <a:endParaRPr lang="ru-RU" sz="57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49" y="3272894"/>
            <a:ext cx="7957575" cy="5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607"/>
            <a:ext cx="20140979" cy="1282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104550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БАЛЛA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8484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Восстановите </a:t>
            </a:r>
            <a:r>
              <a:rPr lang="ru-RU" sz="4700" b="1" dirty="0">
                <a:latin typeface="Corbel" panose="020B0503020204020204" pitchFamily="34" charset="0"/>
              </a:rPr>
              <a:t>слова, в которых мы оставили только </a:t>
            </a:r>
            <a:r>
              <a:rPr lang="ru-RU" sz="4700" b="1" dirty="0" smtClean="0">
                <a:latin typeface="Corbel" panose="020B0503020204020204" pitchFamily="34" charset="0"/>
              </a:rPr>
              <a:t>гласные.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о </a:t>
            </a:r>
            <a:r>
              <a:rPr lang="ru-RU" sz="4700" dirty="0">
                <a:latin typeface="Corbel" panose="020B0503020204020204" pitchFamily="34" charset="0"/>
              </a:rPr>
              <a:t>и </a:t>
            </a:r>
            <a:r>
              <a:rPr lang="ru-RU" sz="4700" dirty="0" err="1" smtClean="0">
                <a:latin typeface="Corbel" panose="020B0503020204020204" pitchFamily="34" charset="0"/>
              </a:rPr>
              <a:t>и</a:t>
            </a:r>
            <a:r>
              <a:rPr lang="ru-RU" sz="4700" dirty="0" smtClean="0">
                <a:latin typeface="Corbel" panose="020B0503020204020204" pitchFamily="34" charset="0"/>
              </a:rPr>
              <a:t> а </a:t>
            </a:r>
            <a:r>
              <a:rPr lang="ru-RU" sz="4700" dirty="0">
                <a:latin typeface="Corbel" panose="020B0503020204020204" pitchFamily="34" charset="0"/>
              </a:rPr>
              <a:t>а – Символ чего демонстрирует объединение и равенство жителей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                     всех </a:t>
            </a:r>
            <a:r>
              <a:rPr lang="ru-RU" sz="4700" dirty="0">
                <a:latin typeface="Corbel" panose="020B0503020204020204" pitchFamily="34" charset="0"/>
              </a:rPr>
              <a:t>5 </a:t>
            </a:r>
            <a:r>
              <a:rPr lang="ru-RU" sz="4700" dirty="0" smtClean="0">
                <a:latin typeface="Corbel" panose="020B0503020204020204" pitchFamily="34" charset="0"/>
              </a:rPr>
              <a:t>континентов?</a:t>
            </a: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и </a:t>
            </a:r>
            <a:r>
              <a:rPr lang="ru-RU" sz="4700" dirty="0">
                <a:latin typeface="Corbel" panose="020B0503020204020204" pitchFamily="34" charset="0"/>
              </a:rPr>
              <a:t>е </a:t>
            </a:r>
            <a:r>
              <a:rPr lang="ru-RU" sz="4700" dirty="0" smtClean="0">
                <a:latin typeface="Corbel" panose="020B0503020204020204" pitchFamily="34" charset="0"/>
              </a:rPr>
              <a:t>и я </a:t>
            </a:r>
            <a:r>
              <a:rPr lang="ru-RU" sz="4700" dirty="0">
                <a:latin typeface="Corbel" panose="020B0503020204020204" pitchFamily="34" charset="0"/>
              </a:rPr>
              <a:t>– Позволяет детям из небогатых семей получить высшее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                 образование.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о </a:t>
            </a:r>
            <a:r>
              <a:rPr lang="ru-RU" sz="4700" dirty="0">
                <a:latin typeface="Corbel" panose="020B0503020204020204" pitchFamily="34" charset="0"/>
              </a:rPr>
              <a:t>о – Его уровень делит людей на богатых и </a:t>
            </a:r>
            <a:r>
              <a:rPr lang="ru-RU" sz="4700" dirty="0" smtClean="0">
                <a:latin typeface="Corbel" panose="020B0503020204020204" pitchFamily="34" charset="0"/>
              </a:rPr>
              <a:t>бедных.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4700" b="1" dirty="0" smtClean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cuvintele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în</a:t>
            </a:r>
            <a:r>
              <a:rPr lang="en-US" sz="4700" b="1" dirty="0">
                <a:latin typeface="Corbel" panose="020B0503020204020204" pitchFamily="34" charset="0"/>
              </a:rPr>
              <a:t> care au </a:t>
            </a:r>
            <a:r>
              <a:rPr lang="en-US" sz="4700" b="1" dirty="0" err="1">
                <a:latin typeface="Corbel" panose="020B0503020204020204" pitchFamily="34" charset="0"/>
              </a:rPr>
              <a:t>fost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omise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toate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consoanele</a:t>
            </a:r>
            <a:r>
              <a:rPr lang="en-US" sz="4700" b="1" dirty="0">
                <a:latin typeface="Corbel" panose="020B0503020204020204" pitchFamily="34" charset="0"/>
              </a:rPr>
              <a:t>. 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o </a:t>
            </a:r>
            <a:r>
              <a:rPr lang="en-US" sz="4700" dirty="0" err="1">
                <a:latin typeface="Corbel" panose="020B0503020204020204" pitchFamily="34" charset="0"/>
              </a:rPr>
              <a:t>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i</a:t>
            </a:r>
            <a:r>
              <a:rPr lang="ru-RU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a </a:t>
            </a:r>
            <a:r>
              <a:rPr lang="en-US" sz="4700" dirty="0">
                <a:latin typeface="Corbel" panose="020B0503020204020204" pitchFamily="34" charset="0"/>
              </a:rPr>
              <a:t>ă – </a:t>
            </a:r>
            <a:r>
              <a:rPr lang="en-US" sz="4700" dirty="0" err="1">
                <a:latin typeface="Corbel" panose="020B0503020204020204" pitchFamily="34" charset="0"/>
              </a:rPr>
              <a:t>Simbolul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ei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evocă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uniunea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și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egalitatea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locuitorilor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celor</a:t>
            </a:r>
            <a:r>
              <a:rPr lang="en-US" sz="4700" dirty="0">
                <a:latin typeface="Corbel" panose="020B0503020204020204" pitchFamily="34" charset="0"/>
              </a:rPr>
              <a:t> 5 </a:t>
            </a:r>
            <a:r>
              <a:rPr lang="en-US" sz="4700" dirty="0" err="1" smtClean="0">
                <a:latin typeface="Corbel" panose="020B0503020204020204" pitchFamily="34" charset="0"/>
              </a:rPr>
              <a:t>continente</a:t>
            </a:r>
            <a:r>
              <a:rPr lang="en-US" sz="4700" dirty="0" smtClean="0">
                <a:latin typeface="Corbel" panose="020B0503020204020204" pitchFamily="34" charset="0"/>
              </a:rPr>
              <a:t>.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u </a:t>
            </a:r>
            <a:r>
              <a:rPr lang="en-US" sz="4700" dirty="0">
                <a:latin typeface="Corbel" panose="020B0503020204020204" pitchFamily="34" charset="0"/>
              </a:rPr>
              <a:t>a – </a:t>
            </a:r>
            <a:r>
              <a:rPr lang="en-US" sz="4700" dirty="0" err="1">
                <a:latin typeface="Corbel" panose="020B0503020204020204" pitchFamily="34" charset="0"/>
              </a:rPr>
              <a:t>Ajută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copiii</a:t>
            </a:r>
            <a:r>
              <a:rPr lang="en-US" sz="4700" dirty="0">
                <a:latin typeface="Corbel" panose="020B0503020204020204" pitchFamily="34" charset="0"/>
              </a:rPr>
              <a:t> din </a:t>
            </a:r>
            <a:r>
              <a:rPr lang="en-US" sz="4700" dirty="0" err="1">
                <a:latin typeface="Corbel" panose="020B0503020204020204" pitchFamily="34" charset="0"/>
              </a:rPr>
              <a:t>familiile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sărace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obțină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studii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superioare</a:t>
            </a:r>
            <a:r>
              <a:rPr lang="en-US" sz="4700" dirty="0" smtClean="0">
                <a:latin typeface="Corbel" panose="020B0503020204020204" pitchFamily="34" charset="0"/>
              </a:rPr>
              <a:t>.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e </a:t>
            </a:r>
            <a:r>
              <a:rPr lang="en-US" sz="4700" dirty="0" err="1">
                <a:latin typeface="Corbel" panose="020B0503020204020204" pitchFamily="34" charset="0"/>
              </a:rPr>
              <a:t>i</a:t>
            </a:r>
            <a:r>
              <a:rPr lang="en-US" sz="4700" dirty="0">
                <a:latin typeface="Corbel" panose="020B0503020204020204" pitchFamily="34" charset="0"/>
              </a:rPr>
              <a:t>  –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baza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lui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oamenii</a:t>
            </a:r>
            <a:r>
              <a:rPr lang="en-US" sz="4700" dirty="0">
                <a:latin typeface="Corbel" panose="020B0503020204020204" pitchFamily="34" charset="0"/>
              </a:rPr>
              <a:t> se </a:t>
            </a:r>
            <a:r>
              <a:rPr lang="en-US" sz="4700" dirty="0" err="1">
                <a:latin typeface="Corbel" panose="020B0503020204020204" pitchFamily="34" charset="0"/>
              </a:rPr>
              <a:t>împart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cei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bogați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și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cei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săraci</a:t>
            </a:r>
            <a:r>
              <a:rPr lang="en-US" sz="4700" dirty="0">
                <a:latin typeface="Corbel" panose="020B0503020204020204" pitchFamily="34" charset="0"/>
              </a:rPr>
              <a:t>.</a:t>
            </a:r>
            <a:br>
              <a:rPr lang="en-US" sz="4700" dirty="0">
                <a:latin typeface="Corbel" panose="020B0503020204020204" pitchFamily="34" charset="0"/>
              </a:rPr>
            </a:br>
            <a:endParaRPr lang="ru-RU" sz="4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96550" y="3713316"/>
            <a:ext cx="9607549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Олимпиада / </a:t>
            </a:r>
            <a:r>
              <a:rPr lang="ro-RO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Olimpiada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3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1 балл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b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x-none" sz="4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Стипендия / </a:t>
            </a:r>
            <a:r>
              <a:rPr lang="ro-RO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Bursa</a:t>
            </a:r>
            <a:r>
              <a:rPr lang="ru-RU" sz="4300" b="1" dirty="0">
                <a:solidFill>
                  <a:schemeClr val="bg1"/>
                </a:solidFill>
                <a:latin typeface="Corbel" panose="020B0503020204020204" pitchFamily="34" charset="0"/>
              </a:rPr>
              <a:t> – 1 балл</a:t>
            </a:r>
            <a:r>
              <a:rPr lang="x-none" sz="4300" b="1" dirty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Доход / </a:t>
            </a:r>
            <a:r>
              <a:rPr lang="ro-RO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Venit</a:t>
            </a:r>
            <a:r>
              <a:rPr lang="ru-RU" sz="4300" b="1" dirty="0">
                <a:solidFill>
                  <a:schemeClr val="bg1"/>
                </a:solidFill>
                <a:latin typeface="Corbel" panose="020B0503020204020204" pitchFamily="34" charset="0"/>
              </a:rPr>
              <a:t> – 1 балл</a:t>
            </a:r>
            <a:r>
              <a:rPr lang="x-none" sz="4300" b="1" dirty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endParaRPr lang="ru-RU" sz="4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0" name="Google Shape;253;p20"/>
          <p:cNvSpPr txBox="1"/>
          <p:nvPr/>
        </p:nvSpPr>
        <p:spPr>
          <a:xfrm>
            <a:off x="212989" y="10511686"/>
            <a:ext cx="104550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БАЛЛA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8596"/>
            <a:ext cx="4812309" cy="32082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35" y="4438596"/>
            <a:ext cx="5513230" cy="30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2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Какого </a:t>
            </a:r>
            <a:r>
              <a:rPr lang="ru-RU" sz="7200" b="1" dirty="0">
                <a:latin typeface="Corbel" panose="020B0503020204020204" pitchFamily="34" charset="0"/>
              </a:rPr>
              <a:t>цвета, согласно правилам, должна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быть </a:t>
            </a:r>
            <a:r>
              <a:rPr lang="ru-RU" sz="7200" b="1" dirty="0">
                <a:latin typeface="Corbel" panose="020B0503020204020204" pitchFamily="34" charset="0"/>
              </a:rPr>
              <a:t>крайняя слева от играющего клетка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шахматной </a:t>
            </a:r>
            <a:r>
              <a:rPr lang="ru-RU" sz="7200" b="1" dirty="0">
                <a:latin typeface="Corbel" panose="020B0503020204020204" pitchFamily="34" charset="0"/>
              </a:rPr>
              <a:t>доски? </a:t>
            </a:r>
            <a:endParaRPr lang="ro-RO" sz="7200" b="1" dirty="0">
              <a:latin typeface="Corbel" panose="020B0503020204020204" pitchFamily="34" charset="0"/>
            </a:endParaRPr>
          </a:p>
          <a:p>
            <a:pPr fontAlgn="base"/>
            <a:endParaRPr lang="ro-RO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en-US" sz="7200" b="1" dirty="0" err="1">
                <a:latin typeface="Corbel" panose="020B0503020204020204" pitchFamily="34" charset="0"/>
              </a:rPr>
              <a:t>culoare</a:t>
            </a:r>
            <a:r>
              <a:rPr lang="en-US" sz="7200" b="1" dirty="0">
                <a:latin typeface="Corbel" panose="020B0503020204020204" pitchFamily="34" charset="0"/>
              </a:rPr>
              <a:t>, conform </a:t>
            </a:r>
            <a:r>
              <a:rPr lang="en-US" sz="7200" b="1" dirty="0" err="1">
                <a:latin typeface="Corbel" panose="020B0503020204020204" pitchFamily="34" charset="0"/>
              </a:rPr>
              <a:t>regulilor</a:t>
            </a:r>
            <a:r>
              <a:rPr lang="en-US" sz="7200" b="1" dirty="0">
                <a:latin typeface="Corbel" panose="020B0503020204020204" pitchFamily="34" charset="0"/>
              </a:rPr>
              <a:t>, are </a:t>
            </a:r>
            <a:r>
              <a:rPr lang="en-US" sz="7200" b="1" dirty="0" err="1">
                <a:latin typeface="Corbel" panose="020B0503020204020204" pitchFamily="34" charset="0"/>
              </a:rPr>
              <a:t>pătrățelul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plăcii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de </a:t>
            </a:r>
            <a:r>
              <a:rPr lang="en-US" sz="7200" b="1" dirty="0" err="1">
                <a:latin typeface="Corbel" panose="020B0503020204020204" pitchFamily="34" charset="0"/>
              </a:rPr>
              <a:t>șah</a:t>
            </a:r>
            <a:r>
              <a:rPr lang="en-US" sz="7200" b="1" dirty="0">
                <a:latin typeface="Corbel" panose="020B0503020204020204" pitchFamily="34" charset="0"/>
              </a:rPr>
              <a:t> din </a:t>
            </a:r>
            <a:r>
              <a:rPr lang="en-US" sz="7200" b="1" dirty="0" err="1">
                <a:latin typeface="Corbel" panose="020B0503020204020204" pitchFamily="34" charset="0"/>
              </a:rPr>
              <a:t>extremitatea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stângă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apropiată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jucătorului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8450" y="3713316"/>
            <a:ext cx="9682528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Чёрная / </a:t>
            </a:r>
            <a:endParaRPr lang="x-none" sz="83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Neagră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2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1200px-Opening_chess_position_from_black_sid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2496925"/>
            <a:ext cx="9744075" cy="67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3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8484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Верите </a:t>
            </a:r>
            <a:r>
              <a:rPr lang="ru-RU" sz="7200" b="1" dirty="0">
                <a:latin typeface="Corbel" panose="020B0503020204020204" pitchFamily="34" charset="0"/>
              </a:rPr>
              <a:t>ли вы, что живший в начале XIX века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Джон </a:t>
            </a:r>
            <a:r>
              <a:rPr lang="ru-RU" sz="7200" b="1" dirty="0">
                <a:latin typeface="Corbel" panose="020B0503020204020204" pitchFamily="34" charset="0"/>
              </a:rPr>
              <a:t>Браун – известный американский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сторонник </a:t>
            </a:r>
            <a:r>
              <a:rPr lang="ru-RU" sz="7200" b="1" dirty="0">
                <a:latin typeface="Corbel" panose="020B0503020204020204" pitchFamily="34" charset="0"/>
              </a:rPr>
              <a:t>движения за отмену рабства и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освобождение </a:t>
            </a:r>
            <a:r>
              <a:rPr lang="ru-RU" sz="7200" b="1" dirty="0">
                <a:latin typeface="Corbel" panose="020B0503020204020204" pitchFamily="34" charset="0"/>
              </a:rPr>
              <a:t>рабов был </a:t>
            </a:r>
            <a:r>
              <a:rPr lang="ru-RU" sz="7200" b="1" dirty="0" smtClean="0">
                <a:latin typeface="Corbel" panose="020B0503020204020204" pitchFamily="34" charset="0"/>
              </a:rPr>
              <a:t>белокожим?</a:t>
            </a:r>
            <a:endParaRPr lang="ro-RO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E </a:t>
            </a:r>
            <a:r>
              <a:rPr lang="en-US" sz="7200" b="1" dirty="0" err="1">
                <a:latin typeface="Corbel" panose="020B0503020204020204" pitchFamily="34" charset="0"/>
              </a:rPr>
              <a:t>adevărat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fals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 John Brown, un </a:t>
            </a:r>
            <a:r>
              <a:rPr lang="en-US" sz="7200" b="1" dirty="0" err="1">
                <a:latin typeface="Corbel" panose="020B0503020204020204" pitchFamily="34" charset="0"/>
              </a:rPr>
              <a:t>faimos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susținător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american</a:t>
            </a:r>
            <a:r>
              <a:rPr lang="en-US" sz="7200" b="1" dirty="0">
                <a:latin typeface="Corbel" panose="020B0503020204020204" pitchFamily="34" charset="0"/>
              </a:rPr>
              <a:t> al </a:t>
            </a:r>
            <a:r>
              <a:rPr lang="en-US" sz="7200" b="1" dirty="0" err="1">
                <a:latin typeface="Corbel" panose="020B0503020204020204" pitchFamily="34" charset="0"/>
              </a:rPr>
              <a:t>mișcării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pentru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abolirea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sclaviei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din sec. XIX, </a:t>
            </a:r>
            <a:r>
              <a:rPr lang="en-US" sz="7200" b="1" dirty="0" err="1">
                <a:latin typeface="Corbel" panose="020B0503020204020204" pitchFamily="34" charset="0"/>
              </a:rPr>
              <a:t>avea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culoarea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albă</a:t>
            </a:r>
            <a:r>
              <a:rPr lang="en-US" sz="7200" b="1" dirty="0">
                <a:latin typeface="Corbel" panose="020B0503020204020204" pitchFamily="34" charset="0"/>
              </a:rPr>
              <a:t> a </a:t>
            </a:r>
            <a:r>
              <a:rPr lang="en-US" sz="7200" b="1" dirty="0" err="1">
                <a:latin typeface="Corbel" panose="020B0503020204020204" pitchFamily="34" charset="0"/>
              </a:rPr>
              <a:t>pielii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39400" y="3713316"/>
            <a:ext cx="9664700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 / 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3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05" y="2559898"/>
            <a:ext cx="5183188" cy="67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4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1" y="2268742"/>
            <a:ext cx="11618784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600" dirty="0" smtClean="0">
                <a:latin typeface="Corbel" panose="020B0503020204020204" pitchFamily="34" charset="0"/>
              </a:rPr>
              <a:t>Весной </a:t>
            </a:r>
            <a:r>
              <a:rPr lang="ru-RU" sz="4600" dirty="0">
                <a:latin typeface="Corbel" panose="020B0503020204020204" pitchFamily="34" charset="0"/>
              </a:rPr>
              <a:t>2020 года </a:t>
            </a:r>
            <a:r>
              <a:rPr lang="ru-RU" sz="4600" dirty="0" err="1">
                <a:latin typeface="Corbel" panose="020B0503020204020204" pitchFamily="34" charset="0"/>
              </a:rPr>
              <a:t>Рияд</a:t>
            </a:r>
            <a:r>
              <a:rPr lang="ru-RU" sz="4600" dirty="0">
                <a:latin typeface="Corbel" panose="020B0503020204020204" pitchFamily="34" charset="0"/>
              </a:rPr>
              <a:t> </a:t>
            </a:r>
            <a:r>
              <a:rPr lang="ru-RU" sz="4600" dirty="0" err="1">
                <a:latin typeface="Corbel" panose="020B0503020204020204" pitchFamily="34" charset="0"/>
              </a:rPr>
              <a:t>Мехмети</a:t>
            </a:r>
            <a:r>
              <a:rPr lang="ru-RU" sz="4600" dirty="0">
                <a:latin typeface="Corbel" panose="020B0503020204020204" pitchFamily="34" charset="0"/>
              </a:rPr>
              <a:t> сказал, </a:t>
            </a:r>
            <a:endParaRPr lang="x-none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dirty="0" smtClean="0">
                <a:latin typeface="Corbel" panose="020B0503020204020204" pitchFamily="34" charset="0"/>
              </a:rPr>
              <a:t>что надеется </a:t>
            </a:r>
            <a:r>
              <a:rPr lang="ru-RU" sz="4600" dirty="0">
                <a:latin typeface="Corbel" panose="020B0503020204020204" pitchFamily="34" charset="0"/>
              </a:rPr>
              <a:t>на НЕЁ. Точнее, на то, что она </a:t>
            </a:r>
            <a:endParaRPr lang="x-none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dirty="0" smtClean="0">
                <a:latin typeface="Corbel" panose="020B0503020204020204" pitchFamily="34" charset="0"/>
              </a:rPr>
              <a:t>поможет </a:t>
            </a:r>
            <a:r>
              <a:rPr lang="ru-RU" sz="4600" dirty="0">
                <a:latin typeface="Corbel" panose="020B0503020204020204" pitchFamily="34" charset="0"/>
              </a:rPr>
              <a:t>политикам и обществу </a:t>
            </a:r>
            <a:endParaRPr lang="x-none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dirty="0" smtClean="0">
                <a:latin typeface="Corbel" panose="020B0503020204020204" pitchFamily="34" charset="0"/>
              </a:rPr>
              <a:t>прочувствовать </a:t>
            </a:r>
            <a:r>
              <a:rPr lang="ru-RU" sz="4600" dirty="0">
                <a:latin typeface="Corbel" panose="020B0503020204020204" pitchFamily="34" charset="0"/>
              </a:rPr>
              <a:t>на себе проблемы детей с </a:t>
            </a:r>
            <a:endParaRPr lang="x-none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dirty="0" smtClean="0">
                <a:latin typeface="Corbel" panose="020B0503020204020204" pitchFamily="34" charset="0"/>
              </a:rPr>
              <a:t>особыми </a:t>
            </a:r>
            <a:r>
              <a:rPr lang="ru-RU" sz="4600" dirty="0">
                <a:latin typeface="Corbel" panose="020B0503020204020204" pitchFamily="34" charset="0"/>
              </a:rPr>
              <a:t>физическими потребностями. </a:t>
            </a:r>
            <a:endParaRPr lang="x-none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4600" b="1" dirty="0">
                <a:latin typeface="Corbel" panose="020B0503020204020204" pitchFamily="34" charset="0"/>
              </a:rPr>
              <a:t>ЕЁ. </a:t>
            </a:r>
            <a:endParaRPr lang="ro-RO" sz="4600" dirty="0">
              <a:latin typeface="Corbel" panose="020B0503020204020204" pitchFamily="34" charset="0"/>
            </a:endParaRPr>
          </a:p>
          <a:p>
            <a:pPr fontAlgn="base"/>
            <a:r>
              <a:rPr lang="en-US" sz="4600" dirty="0" err="1" smtClean="0">
                <a:latin typeface="Corbel" panose="020B0503020204020204" pitchFamily="34" charset="0"/>
              </a:rPr>
              <a:t>În</a:t>
            </a:r>
            <a:r>
              <a:rPr lang="en-US" sz="4600" dirty="0" smtClean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primăvara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anului</a:t>
            </a:r>
            <a:r>
              <a:rPr lang="en-US" sz="4600" dirty="0">
                <a:latin typeface="Corbel" panose="020B0503020204020204" pitchFamily="34" charset="0"/>
              </a:rPr>
              <a:t> 2020, </a:t>
            </a:r>
            <a:r>
              <a:rPr lang="en-US" sz="4600" dirty="0" err="1">
                <a:latin typeface="Corbel" panose="020B0503020204020204" pitchFamily="34" charset="0"/>
              </a:rPr>
              <a:t>Riad</a:t>
            </a:r>
            <a:r>
              <a:rPr lang="en-US" sz="4600" dirty="0">
                <a:latin typeface="Corbel" panose="020B0503020204020204" pitchFamily="34" charset="0"/>
              </a:rPr>
              <a:t> Mehmet a </a:t>
            </a:r>
            <a:endParaRPr lang="x-none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600" dirty="0" err="1" smtClean="0">
                <a:latin typeface="Corbel" panose="020B0503020204020204" pitchFamily="34" charset="0"/>
              </a:rPr>
              <a:t>afirmat</a:t>
            </a:r>
            <a:r>
              <a:rPr lang="en-US" sz="4600" dirty="0" smtClean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că</a:t>
            </a:r>
            <a:r>
              <a:rPr lang="en-US" sz="4600" dirty="0">
                <a:latin typeface="Corbel" panose="020B0503020204020204" pitchFamily="34" charset="0"/>
              </a:rPr>
              <a:t> EA </a:t>
            </a:r>
            <a:r>
              <a:rPr lang="en-US" sz="4600" dirty="0" err="1">
                <a:latin typeface="Corbel" panose="020B0503020204020204" pitchFamily="34" charset="0"/>
              </a:rPr>
              <a:t>îi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va</a:t>
            </a:r>
            <a:r>
              <a:rPr lang="en-US" sz="4600" dirty="0">
                <a:latin typeface="Corbel" panose="020B0503020204020204" pitchFamily="34" charset="0"/>
              </a:rPr>
              <a:t> face </a:t>
            </a:r>
            <a:r>
              <a:rPr lang="en-US" sz="4600" dirty="0" err="1">
                <a:latin typeface="Corbel" panose="020B0503020204020204" pitchFamily="34" charset="0"/>
              </a:rPr>
              <a:t>pe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politicieni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și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pe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endParaRPr lang="x-none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600" dirty="0" err="1" smtClean="0">
                <a:latin typeface="Corbel" panose="020B0503020204020204" pitchFamily="34" charset="0"/>
              </a:rPr>
              <a:t>membrii</a:t>
            </a:r>
            <a:r>
              <a:rPr lang="en-US" sz="4600" dirty="0" smtClean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societății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să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simtă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pe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propria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piele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endParaRPr lang="x-none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600" dirty="0" err="1" smtClean="0">
                <a:latin typeface="Corbel" panose="020B0503020204020204" pitchFamily="34" charset="0"/>
              </a:rPr>
              <a:t>problemele</a:t>
            </a:r>
            <a:r>
              <a:rPr lang="en-US" sz="4600" dirty="0" smtClean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copiilor</a:t>
            </a:r>
            <a:r>
              <a:rPr lang="en-US" sz="4600" dirty="0">
                <a:latin typeface="Corbel" panose="020B0503020204020204" pitchFamily="34" charset="0"/>
              </a:rPr>
              <a:t> cu </a:t>
            </a:r>
            <a:r>
              <a:rPr lang="en-US" sz="4600" dirty="0" err="1">
                <a:latin typeface="Corbel" panose="020B0503020204020204" pitchFamily="34" charset="0"/>
              </a:rPr>
              <a:t>necesități</a:t>
            </a:r>
            <a:r>
              <a:rPr lang="en-US" sz="4600" dirty="0">
                <a:latin typeface="Corbel" panose="020B0503020204020204" pitchFamily="34" charset="0"/>
              </a:rPr>
              <a:t> </a:t>
            </a:r>
            <a:r>
              <a:rPr lang="en-US" sz="4600" dirty="0" err="1">
                <a:latin typeface="Corbel" panose="020B0503020204020204" pitchFamily="34" charset="0"/>
              </a:rPr>
              <a:t>speciale</a:t>
            </a:r>
            <a:r>
              <a:rPr lang="en-US" sz="4600" dirty="0">
                <a:latin typeface="Corbel" panose="020B0503020204020204" pitchFamily="34" charset="0"/>
              </a:rPr>
              <a:t>. </a:t>
            </a:r>
            <a:endParaRPr lang="x-none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600" b="1" dirty="0" err="1" smtClean="0">
                <a:latin typeface="Corbel" panose="020B0503020204020204" pitchFamily="34" charset="0"/>
              </a:rPr>
              <a:t>Numiți</a:t>
            </a:r>
            <a:r>
              <a:rPr lang="en-US" sz="4600" b="1" dirty="0" smtClean="0">
                <a:latin typeface="Corbel" panose="020B0503020204020204" pitchFamily="34" charset="0"/>
              </a:rPr>
              <a:t>-O</a:t>
            </a:r>
            <a:r>
              <a:rPr lang="en-US" sz="4600" b="1" dirty="0">
                <a:latin typeface="Corbel" panose="020B0503020204020204" pitchFamily="34" charset="0"/>
              </a:rPr>
              <a:t>! </a:t>
            </a:r>
            <a:endParaRPr lang="ru-RU" sz="4600" b="1" dirty="0">
              <a:latin typeface="Corbel" panose="020B0503020204020204" pitchFamily="34" charset="0"/>
            </a:endParaRPr>
          </a:p>
        </p:txBody>
      </p:sp>
      <p:pic>
        <p:nvPicPr>
          <p:cNvPr id="1026" name="Picture 2" descr="https://lh4.googleusercontent.com/8dpw7oa0KuADLFuNuSY0_LRGhXQpwOiCBaR0QK0XEYsBUm9zISEJiJiZNRMrJ0z9jJdElDhttl62B2d8aRz7vusR4COsNsf5wg9LErHVshRYQRgFg_NVeyJwB8tvkKnCKLOis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914" y="1241024"/>
            <a:ext cx="7972035" cy="89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8449" y="3713316"/>
            <a:ext cx="9682529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Изоляция 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Izolare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4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" y="2988583"/>
            <a:ext cx="8318727" cy="55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647</Words>
  <Application>Microsoft Office PowerPoint</Application>
  <PresentationFormat>Произвольный</PresentationFormat>
  <Paragraphs>105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Пользователь Windows</cp:lastModifiedBy>
  <cp:revision>408</cp:revision>
  <dcterms:modified xsi:type="dcterms:W3CDTF">2020-12-10T14:13:02Z</dcterms:modified>
</cp:coreProperties>
</file>