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9" r:id="rId4"/>
    <p:sldId id="260" r:id="rId5"/>
    <p:sldId id="261" r:id="rId6"/>
    <p:sldId id="262" r:id="rId7"/>
    <p:sldId id="271" r:id="rId8"/>
    <p:sldId id="263" r:id="rId9"/>
    <p:sldId id="264" r:id="rId10"/>
    <p:sldId id="265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387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3BD62F-D71B-44AB-9B29-EC5C470586A6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09112E-D878-4BE8-840B-C70E273CD84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CAB616-D8EA-4EF7-A261-F116D65571B0}" type="slidenum">
              <a:rPr lang="ru-RU"/>
              <a:pPr/>
              <a:t>6</a:t>
            </a:fld>
            <a:endParaRPr lang="ru-RU"/>
          </a:p>
        </p:txBody>
      </p:sp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57D32-6ACF-449B-A0A0-0493FEB2F2DD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1D7351F-30E8-4C91-B141-F36D38B628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57D32-6ACF-449B-A0A0-0493FEB2F2DD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7351F-30E8-4C91-B141-F36D38B628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57D32-6ACF-449B-A0A0-0493FEB2F2DD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7351F-30E8-4C91-B141-F36D38B628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57D32-6ACF-449B-A0A0-0493FEB2F2DD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7351F-30E8-4C91-B141-F36D38B628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57D32-6ACF-449B-A0A0-0493FEB2F2DD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1D7351F-30E8-4C91-B141-F36D38B628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57D32-6ACF-449B-A0A0-0493FEB2F2DD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7351F-30E8-4C91-B141-F36D38B628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57D32-6ACF-449B-A0A0-0493FEB2F2DD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7351F-30E8-4C91-B141-F36D38B628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57D32-6ACF-449B-A0A0-0493FEB2F2DD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7351F-30E8-4C91-B141-F36D38B628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57D32-6ACF-449B-A0A0-0493FEB2F2DD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7351F-30E8-4C91-B141-F36D38B628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57D32-6ACF-449B-A0A0-0493FEB2F2DD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7351F-30E8-4C91-B141-F36D38B628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57D32-6ACF-449B-A0A0-0493FEB2F2DD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1D7351F-30E8-4C91-B141-F36D38B628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B257D32-6ACF-449B-A0A0-0493FEB2F2DD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1D7351F-30E8-4C91-B141-F36D38B6281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wmf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5720" y="1714488"/>
            <a:ext cx="10264348" cy="1015663"/>
          </a:xfrm>
          <a:prstGeom prst="rect">
            <a:avLst/>
          </a:prstGeom>
          <a:noFill/>
          <a:scene3d>
            <a:camera prst="perspectiveContrastingRightFacing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ru-RU" sz="60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Параллельные прямые.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4286256"/>
            <a:ext cx="2352675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57166"/>
            <a:ext cx="2143125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Admin\Рабочий стол\клипы\tani52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2000264" cy="2071702"/>
          </a:xfrm>
          <a:prstGeom prst="rect">
            <a:avLst/>
          </a:prstGeom>
          <a:noFill/>
        </p:spPr>
      </p:pic>
      <p:sp>
        <p:nvSpPr>
          <p:cNvPr id="3" name="AutoShape 59"/>
          <p:cNvSpPr>
            <a:spLocks noChangeArrowheads="1"/>
          </p:cNvSpPr>
          <p:nvPr/>
        </p:nvSpPr>
        <p:spPr bwMode="auto">
          <a:xfrm>
            <a:off x="2928926" y="142852"/>
            <a:ext cx="6000792" cy="1571636"/>
          </a:xfrm>
          <a:prstGeom prst="cloudCallout">
            <a:avLst>
              <a:gd name="adj1" fmla="val -62442"/>
              <a:gd name="adj2" fmla="val 14783"/>
            </a:avLst>
          </a:prstGeom>
          <a:solidFill>
            <a:srgbClr val="FDE3F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 sz="2800" b="1" i="1" dirty="0">
              <a:solidFill>
                <a:srgbClr val="800000"/>
              </a:solidFill>
              <a:latin typeface="Georgia" pitchFamily="18" charset="0"/>
            </a:endParaRPr>
          </a:p>
          <a:p>
            <a:pPr algn="ctr"/>
            <a:endParaRPr lang="ru-RU" sz="2800" b="1" i="1" dirty="0">
              <a:solidFill>
                <a:srgbClr val="DE0000"/>
              </a:solidFill>
              <a:latin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00496" y="357166"/>
            <a:ext cx="396294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А теперь проверим,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 как вы поняли новый 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материал.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5786" y="2214554"/>
            <a:ext cx="82445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Верно ли утверждение: две непересекающиеся </a:t>
            </a:r>
          </a:p>
          <a:p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прямые называются параллельными.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1214" y="2928934"/>
            <a:ext cx="900278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Используя разлиновку тетради, проведите 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параллельные прямые. Обозначьте их, запишите, 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что данные прямые параллельны.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4348" y="4000504"/>
            <a:ext cx="69252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00B050"/>
                </a:solidFill>
                <a:latin typeface="Georgia" pitchFamily="18" charset="0"/>
              </a:rPr>
              <a:t>Отметьте две точки на одной прямой</a:t>
            </a:r>
          </a:p>
          <a:p>
            <a:r>
              <a:rPr lang="ru-RU" sz="2400" b="1" i="1" dirty="0">
                <a:solidFill>
                  <a:srgbClr val="00B050"/>
                </a:solidFill>
                <a:latin typeface="Georgia" pitchFamily="18" charset="0"/>
              </a:rPr>
              <a:t> и назовите полученные отрезки.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43042" y="4714884"/>
            <a:ext cx="73436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00B0F0"/>
                </a:solidFill>
                <a:latin typeface="Georgia" pitchFamily="18" charset="0"/>
              </a:rPr>
              <a:t>Отметьте три точки на другой прямой </a:t>
            </a:r>
          </a:p>
          <a:p>
            <a:r>
              <a:rPr lang="ru-RU" sz="2400" b="1" i="1" dirty="0">
                <a:solidFill>
                  <a:srgbClr val="00B0F0"/>
                </a:solidFill>
                <a:latin typeface="Georgia" pitchFamily="18" charset="0"/>
              </a:rPr>
              <a:t>и назовите полученные отрезки.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2286" y="5500702"/>
            <a:ext cx="90717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Опишите взаимное расположение точек и прямых.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57224" y="5857892"/>
            <a:ext cx="72330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Можно ли назвать полученные отрезки 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параллельными?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Documents and Settings\Admin\Рабочий стол\клипы\tani1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2500330" cy="2357454"/>
          </a:xfrm>
          <a:prstGeom prst="rect">
            <a:avLst/>
          </a:prstGeom>
          <a:noFill/>
        </p:spPr>
      </p:pic>
      <p:sp>
        <p:nvSpPr>
          <p:cNvPr id="3" name="AutoShape 59"/>
          <p:cNvSpPr>
            <a:spLocks noChangeArrowheads="1"/>
          </p:cNvSpPr>
          <p:nvPr/>
        </p:nvSpPr>
        <p:spPr bwMode="auto">
          <a:xfrm>
            <a:off x="3143208" y="142852"/>
            <a:ext cx="5572196" cy="2786082"/>
          </a:xfrm>
          <a:prstGeom prst="cloudCallout">
            <a:avLst>
              <a:gd name="adj1" fmla="val -68846"/>
              <a:gd name="adj2" fmla="val 4045"/>
            </a:avLst>
          </a:prstGeom>
          <a:solidFill>
            <a:srgbClr val="FDE3F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 sz="2800" b="1" i="1" dirty="0">
              <a:solidFill>
                <a:srgbClr val="800000"/>
              </a:solidFill>
              <a:latin typeface="Georgia" pitchFamily="18" charset="0"/>
            </a:endParaRPr>
          </a:p>
          <a:p>
            <a:pPr algn="ctr"/>
            <a:endParaRPr lang="ru-RU" sz="2800" b="1" i="1" dirty="0">
              <a:solidFill>
                <a:srgbClr val="DE0000"/>
              </a:solidFill>
              <a:latin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57620" y="500042"/>
            <a:ext cx="452880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№ </a:t>
            </a:r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1370</a:t>
            </a:r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 - построение 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выполняйте с помощью 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треугольника и линейки.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14744" y="1571612"/>
            <a:ext cx="42659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Опишите взаимное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 расположение прямых.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8596" y="3000372"/>
            <a:ext cx="76883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Постройте пятиугольник, две стороны </a:t>
            </a:r>
          </a:p>
          <a:p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которого лежат на параллельных прямых.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V="1">
            <a:off x="1714480" y="4071942"/>
            <a:ext cx="1357322" cy="107157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071802" y="4071942"/>
            <a:ext cx="914400" cy="91440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714480" y="5143512"/>
            <a:ext cx="914400" cy="91440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643174" y="6072206"/>
            <a:ext cx="1500198" cy="285752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6200000" flipV="1">
            <a:off x="3393273" y="5607859"/>
            <a:ext cx="1357322" cy="142876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Овал 20"/>
          <p:cNvSpPr/>
          <p:nvPr/>
        </p:nvSpPr>
        <p:spPr>
          <a:xfrm>
            <a:off x="3000364" y="4000504"/>
            <a:ext cx="142876" cy="142876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3929058" y="4929198"/>
            <a:ext cx="142876" cy="142876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4071934" y="6286520"/>
            <a:ext cx="142876" cy="142876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1643042" y="5072074"/>
            <a:ext cx="142876" cy="142876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2571736" y="6000768"/>
            <a:ext cx="142876" cy="142876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1071538" y="4786322"/>
            <a:ext cx="534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>
                <a:solidFill>
                  <a:srgbClr val="C00000"/>
                </a:solidFill>
                <a:latin typeface="Georgia" pitchFamily="18" charset="0"/>
              </a:rPr>
              <a:t>А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428860" y="3643314"/>
            <a:ext cx="5357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>
                <a:solidFill>
                  <a:srgbClr val="C00000"/>
                </a:solidFill>
                <a:latin typeface="Georgia" pitchFamily="18" charset="0"/>
              </a:rPr>
              <a:t>В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000496" y="4429132"/>
            <a:ext cx="5148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>
                <a:solidFill>
                  <a:srgbClr val="C00000"/>
                </a:solidFill>
                <a:latin typeface="Georgia" pitchFamily="18" charset="0"/>
              </a:rPr>
              <a:t>С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214810" y="6000768"/>
            <a:ext cx="5693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C00000"/>
                </a:solidFill>
                <a:latin typeface="Georgia" pitchFamily="18" charset="0"/>
              </a:rPr>
              <a:t>D</a:t>
            </a:r>
            <a:endParaRPr lang="ru-RU" sz="3600" b="1" i="1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71670" y="6000768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C00000"/>
                </a:solidFill>
                <a:latin typeface="Georgia" pitchFamily="18" charset="0"/>
              </a:rPr>
              <a:t>E</a:t>
            </a:r>
            <a:endParaRPr lang="ru-RU" sz="3600" b="1" i="1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714876" y="5286388"/>
            <a:ext cx="40959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Пятиугольник </a:t>
            </a:r>
            <a:r>
              <a:rPr lang="en-US" sz="2400" b="1" i="1" dirty="0">
                <a:solidFill>
                  <a:srgbClr val="002060"/>
                </a:solidFill>
                <a:latin typeface="Georgia" pitchFamily="18" charset="0"/>
              </a:rPr>
              <a:t>ABCDE</a:t>
            </a:r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572132" y="5786454"/>
            <a:ext cx="21419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002060"/>
                </a:solidFill>
                <a:latin typeface="Georgia" pitchFamily="18" charset="0"/>
              </a:rPr>
              <a:t>AE || BC</a:t>
            </a:r>
            <a:endParaRPr lang="ru-RU" sz="36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000"/>
                            </p:stCondLst>
                            <p:childTnLst>
                              <p:par>
                                <p:cTn id="7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0"/>
                            </p:stCondLst>
                            <p:childTnLst>
                              <p:par>
                                <p:cTn id="8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6000"/>
                            </p:stCondLst>
                            <p:childTnLst>
                              <p:par>
                                <p:cTn id="9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21" grpId="0" animBg="1"/>
      <p:bldP spid="22" grpId="0" animBg="1"/>
      <p:bldP spid="23" grpId="0" animBg="1"/>
      <p:bldP spid="24" grpId="0" animBg="1"/>
      <p:bldP spid="25" grpId="0" animBg="1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Documents and Settings\Admin\Рабочий стол\клипы\tani1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2500330" cy="2357454"/>
          </a:xfrm>
          <a:prstGeom prst="rect">
            <a:avLst/>
          </a:prstGeom>
          <a:noFill/>
        </p:spPr>
      </p:pic>
      <p:sp>
        <p:nvSpPr>
          <p:cNvPr id="3" name="AutoShape 59"/>
          <p:cNvSpPr>
            <a:spLocks noChangeArrowheads="1"/>
          </p:cNvSpPr>
          <p:nvPr/>
        </p:nvSpPr>
        <p:spPr bwMode="auto">
          <a:xfrm>
            <a:off x="3143208" y="0"/>
            <a:ext cx="5572196" cy="2857496"/>
          </a:xfrm>
          <a:prstGeom prst="cloudCallout">
            <a:avLst>
              <a:gd name="adj1" fmla="val -68846"/>
              <a:gd name="adj2" fmla="val 4045"/>
            </a:avLst>
          </a:prstGeom>
          <a:solidFill>
            <a:srgbClr val="FDE3F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 sz="2800" b="1" i="1" dirty="0">
              <a:solidFill>
                <a:srgbClr val="800000"/>
              </a:solidFill>
              <a:latin typeface="Georgia" pitchFamily="18" charset="0"/>
            </a:endParaRPr>
          </a:p>
          <a:p>
            <a:pPr algn="ctr"/>
            <a:endParaRPr lang="ru-RU" sz="2800" b="1" i="1" dirty="0">
              <a:solidFill>
                <a:srgbClr val="DE0000"/>
              </a:solidFill>
              <a:latin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00496" y="571480"/>
            <a:ext cx="42862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Начертите прямую </a:t>
            </a:r>
            <a:r>
              <a:rPr lang="en-US" sz="2400" b="1" i="1" dirty="0">
                <a:solidFill>
                  <a:srgbClr val="002060"/>
                </a:solidFill>
                <a:latin typeface="Georgia" pitchFamily="18" charset="0"/>
              </a:rPr>
              <a:t>m</a:t>
            </a:r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. </a:t>
            </a:r>
            <a:endParaRPr lang="en-US" sz="2400" b="1" i="1" dirty="0">
              <a:solidFill>
                <a:srgbClr val="002060"/>
              </a:solidFill>
              <a:latin typeface="Georgia" pitchFamily="18" charset="0"/>
            </a:endParaRP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Постройте прямые </a:t>
            </a:r>
            <a:r>
              <a:rPr lang="en-US" sz="2400" b="1" i="1" dirty="0">
                <a:solidFill>
                  <a:srgbClr val="002060"/>
                </a:solidFill>
                <a:latin typeface="Georgia" pitchFamily="18" charset="0"/>
              </a:rPr>
              <a:t>n </a:t>
            </a:r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и</a:t>
            </a:r>
            <a:r>
              <a:rPr lang="en-US" sz="2400" b="1" i="1" dirty="0">
                <a:solidFill>
                  <a:srgbClr val="002060"/>
                </a:solidFill>
                <a:latin typeface="Georgia" pitchFamily="18" charset="0"/>
              </a:rPr>
              <a:t> k</a:t>
            </a:r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, перпендикулярные прямой </a:t>
            </a:r>
            <a:r>
              <a:rPr lang="en-US" sz="2400" b="1" i="1" dirty="0">
                <a:solidFill>
                  <a:srgbClr val="002060"/>
                </a:solidFill>
                <a:latin typeface="Georgia" pitchFamily="18" charset="0"/>
              </a:rPr>
              <a:t>m</a:t>
            </a:r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.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071538" y="3643314"/>
            <a:ext cx="3357586" cy="1714512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71538" y="3000372"/>
            <a:ext cx="6479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C00000"/>
                </a:solidFill>
                <a:latin typeface="Georgia" pitchFamily="18" charset="0"/>
              </a:rPr>
              <a:t>m</a:t>
            </a:r>
            <a:endParaRPr lang="ru-RU" sz="3600" b="1" i="1" dirty="0">
              <a:solidFill>
                <a:srgbClr val="C00000"/>
              </a:solidFill>
              <a:latin typeface="Georgia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5400000">
            <a:off x="892943" y="3464719"/>
            <a:ext cx="2857520" cy="1500198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1821637" y="3964785"/>
            <a:ext cx="2857520" cy="1500198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000364" y="2857496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002060"/>
                </a:solidFill>
                <a:latin typeface="Georgia" pitchFamily="18" charset="0"/>
              </a:rPr>
              <a:t>n</a:t>
            </a:r>
            <a:endParaRPr lang="ru-RU" sz="36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00496" y="3357562"/>
            <a:ext cx="4812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002060"/>
                </a:solidFill>
                <a:latin typeface="Georgia" pitchFamily="18" charset="0"/>
              </a:rPr>
              <a:t>k</a:t>
            </a:r>
            <a:endParaRPr lang="ru-RU" sz="36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 rot="1734206">
            <a:off x="2392021" y="4129571"/>
            <a:ext cx="285752" cy="214314"/>
          </a:xfrm>
          <a:prstGeom prst="rect">
            <a:avLst/>
          </a:prstGeom>
          <a:solidFill>
            <a:schemeClr val="bg1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 rot="1650856">
            <a:off x="3319458" y="4625893"/>
            <a:ext cx="285752" cy="214314"/>
          </a:xfrm>
          <a:prstGeom prst="rect">
            <a:avLst/>
          </a:prstGeom>
          <a:solidFill>
            <a:schemeClr val="bg1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3643306" y="785794"/>
            <a:ext cx="457048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Что можно сказать о 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взаимном расположении 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прямых </a:t>
            </a:r>
            <a:r>
              <a:rPr lang="en-US" sz="2400" b="1" i="1" dirty="0">
                <a:solidFill>
                  <a:srgbClr val="002060"/>
                </a:solidFill>
                <a:latin typeface="Georgia" pitchFamily="18" charset="0"/>
              </a:rPr>
              <a:t>n</a:t>
            </a:r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 и </a:t>
            </a:r>
            <a:r>
              <a:rPr lang="en-US" sz="2400" b="1" i="1" dirty="0">
                <a:solidFill>
                  <a:srgbClr val="002060"/>
                </a:solidFill>
                <a:latin typeface="Georgia" pitchFamily="18" charset="0"/>
              </a:rPr>
              <a:t>k</a:t>
            </a:r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00496" y="285728"/>
            <a:ext cx="407196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>
                <a:solidFill>
                  <a:srgbClr val="002060"/>
                </a:solidFill>
                <a:latin typeface="Georgia" pitchFamily="18" charset="0"/>
              </a:rPr>
              <a:t>Начертите прямую </a:t>
            </a:r>
            <a:r>
              <a:rPr lang="en-US" sz="2000" b="1" i="1" dirty="0">
                <a:solidFill>
                  <a:srgbClr val="002060"/>
                </a:solidFill>
                <a:latin typeface="Georgia" pitchFamily="18" charset="0"/>
              </a:rPr>
              <a:t>a</a:t>
            </a:r>
            <a:r>
              <a:rPr lang="ru-RU" sz="2000" b="1" i="1" dirty="0">
                <a:solidFill>
                  <a:srgbClr val="002060"/>
                </a:solidFill>
                <a:latin typeface="Georgia" pitchFamily="18" charset="0"/>
              </a:rPr>
              <a:t>.</a:t>
            </a:r>
          </a:p>
          <a:p>
            <a:r>
              <a:rPr lang="ru-RU" sz="2000" b="1" i="1" dirty="0">
                <a:solidFill>
                  <a:srgbClr val="002060"/>
                </a:solidFill>
                <a:latin typeface="Georgia" pitchFamily="18" charset="0"/>
              </a:rPr>
              <a:t>Отметьте точку А, </a:t>
            </a:r>
          </a:p>
          <a:p>
            <a:r>
              <a:rPr lang="ru-RU" sz="2000" b="1" i="1" dirty="0">
                <a:solidFill>
                  <a:srgbClr val="002060"/>
                </a:solidFill>
                <a:latin typeface="Georgia" pitchFamily="18" charset="0"/>
              </a:rPr>
              <a:t>не принадлежащую прямой </a:t>
            </a:r>
            <a:r>
              <a:rPr lang="en-US" sz="2000" b="1" i="1" dirty="0">
                <a:solidFill>
                  <a:srgbClr val="002060"/>
                </a:solidFill>
                <a:latin typeface="Georgia" pitchFamily="18" charset="0"/>
              </a:rPr>
              <a:t>a</a:t>
            </a:r>
            <a:r>
              <a:rPr lang="ru-RU" sz="2000" b="1" i="1" dirty="0">
                <a:solidFill>
                  <a:srgbClr val="002060"/>
                </a:solidFill>
                <a:latin typeface="Georgia" pitchFamily="18" charset="0"/>
              </a:rPr>
              <a:t>.</a:t>
            </a:r>
          </a:p>
          <a:p>
            <a:r>
              <a:rPr lang="ru-RU" sz="2000" b="1" i="1" dirty="0">
                <a:solidFill>
                  <a:srgbClr val="002060"/>
                </a:solidFill>
                <a:latin typeface="Georgia" pitchFamily="18" charset="0"/>
              </a:rPr>
              <a:t>Проведите через точку А прямую, </a:t>
            </a:r>
          </a:p>
          <a:p>
            <a:r>
              <a:rPr lang="ru-RU" sz="2000" b="1" i="1" dirty="0">
                <a:solidFill>
                  <a:srgbClr val="002060"/>
                </a:solidFill>
                <a:latin typeface="Georgia" pitchFamily="18" charset="0"/>
              </a:rPr>
              <a:t>параллельную прямой </a:t>
            </a:r>
            <a:r>
              <a:rPr lang="en-US" sz="2000" b="1" i="1" dirty="0">
                <a:solidFill>
                  <a:srgbClr val="002060"/>
                </a:solidFill>
                <a:latin typeface="Georgia" pitchFamily="18" charset="0"/>
              </a:rPr>
              <a:t>a</a:t>
            </a:r>
            <a:r>
              <a:rPr lang="ru-RU" sz="2000" b="1" i="1" dirty="0">
                <a:solidFill>
                  <a:srgbClr val="002060"/>
                </a:solidFill>
                <a:latin typeface="Georgia" pitchFamily="18" charset="0"/>
              </a:rPr>
              <a:t>.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V="1">
            <a:off x="5286380" y="3714752"/>
            <a:ext cx="2928958" cy="2428892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/>
          <p:cNvSpPr/>
          <p:nvPr/>
        </p:nvSpPr>
        <p:spPr>
          <a:xfrm>
            <a:off x="6000760" y="3643314"/>
            <a:ext cx="214314" cy="214314"/>
          </a:xfrm>
          <a:prstGeom prst="ellipse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7572396" y="3214686"/>
            <a:ext cx="4892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002060"/>
                </a:solidFill>
                <a:latin typeface="Georgia" pitchFamily="18" charset="0"/>
              </a:rPr>
              <a:t>a</a:t>
            </a:r>
            <a:endParaRPr lang="ru-RU" sz="36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786446" y="3000372"/>
            <a:ext cx="534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>
                <a:solidFill>
                  <a:srgbClr val="002060"/>
                </a:solidFill>
                <a:latin typeface="Georgia" pitchFamily="18" charset="0"/>
              </a:rPr>
              <a:t>А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14282" y="5500702"/>
            <a:ext cx="841127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00B050"/>
                </a:solidFill>
                <a:latin typeface="Georgia" pitchFamily="18" charset="0"/>
              </a:rPr>
              <a:t>Сколько прямых, параллельных данной, можно </a:t>
            </a:r>
          </a:p>
          <a:p>
            <a:r>
              <a:rPr lang="ru-RU" sz="2400" b="1" i="1" dirty="0">
                <a:solidFill>
                  <a:srgbClr val="00B050"/>
                </a:solidFill>
                <a:latin typeface="Georgia" pitchFamily="18" charset="0"/>
              </a:rPr>
              <a:t>провести через точку плоскости, не лежащую </a:t>
            </a:r>
          </a:p>
          <a:p>
            <a:r>
              <a:rPr lang="ru-RU" sz="2400" b="1" i="1" dirty="0">
                <a:solidFill>
                  <a:srgbClr val="00B050"/>
                </a:solidFill>
                <a:latin typeface="Georgia" pitchFamily="18" charset="0"/>
              </a:rPr>
              <a:t>на данной прямой?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50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500"/>
                            </p:stCondLst>
                            <p:childTnLst>
                              <p:par>
                                <p:cTn id="9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77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6" dur="770" decel="100000"/>
                                        <p:tgtEl>
                                          <p:spTgt spid="2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8" dur="77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0" dur="77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4" grpId="1"/>
      <p:bldP spid="7" grpId="0"/>
      <p:bldP spid="11" grpId="0"/>
      <p:bldP spid="12" grpId="0"/>
      <p:bldP spid="13" grpId="0" animBg="1"/>
      <p:bldP spid="14" grpId="0" animBg="1"/>
      <p:bldP spid="16" grpId="0"/>
      <p:bldP spid="16" grpId="1"/>
      <p:bldP spid="17" grpId="0"/>
      <p:bldP spid="20" grpId="0" animBg="1"/>
      <p:bldP spid="21" grpId="0"/>
      <p:bldP spid="22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Documents and Settings\Admin\Рабочий стол\клипы\tani1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2500330" cy="2357454"/>
          </a:xfrm>
          <a:prstGeom prst="rect">
            <a:avLst/>
          </a:prstGeom>
          <a:noFill/>
        </p:spPr>
      </p:pic>
      <p:sp>
        <p:nvSpPr>
          <p:cNvPr id="3" name="AutoShape 59"/>
          <p:cNvSpPr>
            <a:spLocks noChangeArrowheads="1"/>
          </p:cNvSpPr>
          <p:nvPr/>
        </p:nvSpPr>
        <p:spPr bwMode="auto">
          <a:xfrm>
            <a:off x="3143208" y="0"/>
            <a:ext cx="5572196" cy="2928934"/>
          </a:xfrm>
          <a:prstGeom prst="cloudCallout">
            <a:avLst>
              <a:gd name="adj1" fmla="val -68846"/>
              <a:gd name="adj2" fmla="val 4045"/>
            </a:avLst>
          </a:prstGeom>
          <a:solidFill>
            <a:srgbClr val="FDE3F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 sz="2800" b="1" i="1" dirty="0">
              <a:solidFill>
                <a:srgbClr val="800000"/>
              </a:solidFill>
              <a:latin typeface="Georgia" pitchFamily="18" charset="0"/>
            </a:endParaRPr>
          </a:p>
          <a:p>
            <a:pPr algn="ctr"/>
            <a:endParaRPr lang="ru-RU" sz="2800" b="1" i="1" dirty="0">
              <a:solidFill>
                <a:srgbClr val="DE0000"/>
              </a:solidFill>
              <a:latin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57620" y="500042"/>
            <a:ext cx="457368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Верно ли утверждение: </a:t>
            </a:r>
          </a:p>
          <a:p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если две прямые </a:t>
            </a:r>
          </a:p>
          <a:p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перпендикулярны </a:t>
            </a:r>
          </a:p>
          <a:p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третьей прямой, то они </a:t>
            </a:r>
          </a:p>
          <a:p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параллельны</a:t>
            </a:r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?</a:t>
            </a:r>
          </a:p>
        </p:txBody>
      </p:sp>
      <p:sp>
        <p:nvSpPr>
          <p:cNvPr id="12" name="AutoShape 59"/>
          <p:cNvSpPr>
            <a:spLocks noChangeArrowheads="1"/>
          </p:cNvSpPr>
          <p:nvPr/>
        </p:nvSpPr>
        <p:spPr bwMode="auto">
          <a:xfrm>
            <a:off x="214282" y="2857496"/>
            <a:ext cx="8643998" cy="3786214"/>
          </a:xfrm>
          <a:prstGeom prst="cloudCallout">
            <a:avLst>
              <a:gd name="adj1" fmla="val -28183"/>
              <a:gd name="adj2" fmla="val -88637"/>
            </a:avLst>
          </a:prstGeom>
          <a:solidFill>
            <a:srgbClr val="FDE3F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 sz="2800" b="1" i="1" dirty="0">
              <a:solidFill>
                <a:srgbClr val="800000"/>
              </a:solidFill>
              <a:latin typeface="Georgia" pitchFamily="18" charset="0"/>
            </a:endParaRPr>
          </a:p>
          <a:p>
            <a:pPr algn="ctr"/>
            <a:endParaRPr lang="ru-RU" sz="2800" b="1" i="1" dirty="0">
              <a:solidFill>
                <a:srgbClr val="DE0000"/>
              </a:solidFill>
              <a:latin typeface="Georgia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14480" y="3286124"/>
            <a:ext cx="61045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Постройте прямоугольник </a:t>
            </a:r>
            <a:r>
              <a:rPr lang="en-US" sz="2400" b="1" i="1" dirty="0">
                <a:solidFill>
                  <a:srgbClr val="002060"/>
                </a:solidFill>
                <a:latin typeface="Georgia" pitchFamily="18" charset="0"/>
              </a:rPr>
              <a:t>BCDE</a:t>
            </a:r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42976" y="3643314"/>
            <a:ext cx="74222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Что можно сказать о противоположных</a:t>
            </a:r>
          </a:p>
          <a:p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 сторонах прямоугольника?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43042" y="4357694"/>
            <a:ext cx="57951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Что можно сказать о смежных 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сторонах прямоугольника?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71538" y="5143512"/>
            <a:ext cx="61798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Опишите взаимное расположение </a:t>
            </a:r>
            <a:endParaRPr lang="en-US" sz="2400" b="1" i="1" dirty="0">
              <a:solidFill>
                <a:srgbClr val="C00000"/>
              </a:solidFill>
              <a:latin typeface="Georgia" pitchFamily="18" charset="0"/>
            </a:endParaRPr>
          </a:p>
          <a:p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отрезков </a:t>
            </a:r>
            <a:r>
              <a:rPr lang="en-US" sz="2400" b="1" i="1" dirty="0">
                <a:solidFill>
                  <a:srgbClr val="C00000"/>
                </a:solidFill>
                <a:latin typeface="Georgia" pitchFamily="18" charset="0"/>
              </a:rPr>
              <a:t>BC, DE, CD, BE.</a:t>
            </a:r>
            <a:endParaRPr lang="ru-RU" sz="2400" b="1" i="1" dirty="0">
              <a:solidFill>
                <a:srgbClr val="C000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12" grpId="0" animBg="1"/>
      <p:bldP spid="13" grpId="0"/>
      <p:bldP spid="14" grpId="0"/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\Рабочий стол\клипы\tani52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42852"/>
            <a:ext cx="2500330" cy="2538124"/>
          </a:xfrm>
          <a:prstGeom prst="rect">
            <a:avLst/>
          </a:prstGeom>
          <a:noFill/>
        </p:spPr>
      </p:pic>
      <p:sp>
        <p:nvSpPr>
          <p:cNvPr id="3" name="AutoShape 59"/>
          <p:cNvSpPr>
            <a:spLocks noChangeArrowheads="1"/>
          </p:cNvSpPr>
          <p:nvPr/>
        </p:nvSpPr>
        <p:spPr bwMode="auto">
          <a:xfrm>
            <a:off x="3286116" y="285728"/>
            <a:ext cx="5643602" cy="3714776"/>
          </a:xfrm>
          <a:prstGeom prst="cloudCallout">
            <a:avLst>
              <a:gd name="adj1" fmla="val -69934"/>
              <a:gd name="adj2" fmla="val -12552"/>
            </a:avLst>
          </a:prstGeom>
          <a:solidFill>
            <a:srgbClr val="FDE3F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 sz="2800" b="1" i="1" dirty="0">
              <a:solidFill>
                <a:srgbClr val="800000"/>
              </a:solidFill>
              <a:latin typeface="Georgia" pitchFamily="18" charset="0"/>
            </a:endParaRPr>
          </a:p>
          <a:p>
            <a:pPr algn="ctr"/>
            <a:endParaRPr lang="ru-RU" sz="2800" b="1" i="1" dirty="0">
              <a:solidFill>
                <a:srgbClr val="DE0000"/>
              </a:solidFill>
              <a:latin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29058" y="857232"/>
            <a:ext cx="49984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Какие прямые называются </a:t>
            </a:r>
          </a:p>
          <a:p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перпендикулярными?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71868" y="1714488"/>
            <a:ext cx="533832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00B050"/>
                </a:solidFill>
                <a:latin typeface="Georgia" pitchFamily="18" charset="0"/>
              </a:rPr>
              <a:t>С помощью каких </a:t>
            </a:r>
          </a:p>
          <a:p>
            <a:r>
              <a:rPr lang="ru-RU" sz="2400" b="1" i="1" dirty="0">
                <a:solidFill>
                  <a:srgbClr val="00B050"/>
                </a:solidFill>
                <a:latin typeface="Georgia" pitchFamily="18" charset="0"/>
              </a:rPr>
              <a:t>инструментов</a:t>
            </a:r>
          </a:p>
          <a:p>
            <a:r>
              <a:rPr lang="ru-RU" sz="2400" b="1" i="1" dirty="0">
                <a:solidFill>
                  <a:srgbClr val="00B050"/>
                </a:solidFill>
                <a:latin typeface="Georgia" pitchFamily="18" charset="0"/>
              </a:rPr>
              <a:t>строятся перпендикулярные </a:t>
            </a:r>
          </a:p>
          <a:p>
            <a:r>
              <a:rPr lang="ru-RU" sz="2400" b="1" i="1" dirty="0">
                <a:solidFill>
                  <a:srgbClr val="00B050"/>
                </a:solidFill>
                <a:latin typeface="Georgia" pitchFamily="18" charset="0"/>
              </a:rPr>
              <a:t>прямые?</a:t>
            </a:r>
          </a:p>
        </p:txBody>
      </p:sp>
      <p:pic>
        <p:nvPicPr>
          <p:cNvPr id="2051" name="Picture 3" descr="C:\Documents and Settings\Admin\Рабочий стол\клипы\tani19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714752"/>
            <a:ext cx="2500330" cy="2357454"/>
          </a:xfrm>
          <a:prstGeom prst="rect">
            <a:avLst/>
          </a:prstGeom>
          <a:noFill/>
        </p:spPr>
      </p:pic>
      <p:sp>
        <p:nvSpPr>
          <p:cNvPr id="7" name="AutoShape 59"/>
          <p:cNvSpPr>
            <a:spLocks noChangeArrowheads="1"/>
          </p:cNvSpPr>
          <p:nvPr/>
        </p:nvSpPr>
        <p:spPr bwMode="auto">
          <a:xfrm>
            <a:off x="3357554" y="2928934"/>
            <a:ext cx="5643602" cy="3714776"/>
          </a:xfrm>
          <a:prstGeom prst="cloudCallout">
            <a:avLst>
              <a:gd name="adj1" fmla="val -68156"/>
              <a:gd name="adj2" fmla="val 5159"/>
            </a:avLst>
          </a:prstGeom>
          <a:solidFill>
            <a:srgbClr val="FDE3F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 sz="2800" b="1" i="1" dirty="0">
              <a:solidFill>
                <a:srgbClr val="800000"/>
              </a:solidFill>
              <a:latin typeface="Georgia" pitchFamily="18" charset="0"/>
            </a:endParaRPr>
          </a:p>
          <a:p>
            <a:pPr algn="ctr"/>
            <a:endParaRPr lang="ru-RU" sz="2800" b="1" i="1" dirty="0">
              <a:solidFill>
                <a:srgbClr val="DE0000"/>
              </a:solidFill>
              <a:latin typeface="Georg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57620" y="3643314"/>
            <a:ext cx="497604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Начертите квадрат. 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Обозначьте его. 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Выпишите все пары 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перпендикулярных прямых.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7" grpId="0" animBg="1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Documents and Settings\Admin\Рабочий стол\клипы\tani1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571480"/>
            <a:ext cx="2500330" cy="2357454"/>
          </a:xfrm>
          <a:prstGeom prst="rect">
            <a:avLst/>
          </a:prstGeom>
          <a:noFill/>
        </p:spPr>
      </p:pic>
      <p:sp>
        <p:nvSpPr>
          <p:cNvPr id="3" name="AutoShape 59"/>
          <p:cNvSpPr>
            <a:spLocks noChangeArrowheads="1"/>
          </p:cNvSpPr>
          <p:nvPr/>
        </p:nvSpPr>
        <p:spPr bwMode="auto">
          <a:xfrm>
            <a:off x="3286116" y="500042"/>
            <a:ext cx="5643602" cy="2428892"/>
          </a:xfrm>
          <a:prstGeom prst="cloudCallout">
            <a:avLst>
              <a:gd name="adj1" fmla="val -68946"/>
              <a:gd name="adj2" fmla="val -1745"/>
            </a:avLst>
          </a:prstGeom>
          <a:solidFill>
            <a:srgbClr val="FDE3F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 sz="2800" b="1" i="1" dirty="0">
              <a:solidFill>
                <a:srgbClr val="800000"/>
              </a:solidFill>
              <a:latin typeface="Georgia" pitchFamily="18" charset="0"/>
            </a:endParaRPr>
          </a:p>
          <a:p>
            <a:pPr algn="ctr"/>
            <a:endParaRPr lang="ru-RU" sz="2800" b="1" i="1" dirty="0">
              <a:solidFill>
                <a:srgbClr val="DE0000"/>
              </a:solidFill>
              <a:latin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86182" y="1000108"/>
            <a:ext cx="510909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Проведите две прямые так, 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чтобы у них было разное 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взаимное расположение 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на плоскости.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857224" y="3214686"/>
            <a:ext cx="2714644" cy="164307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>
            <a:off x="714348" y="3643314"/>
            <a:ext cx="3357586" cy="50006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28926" y="2786058"/>
            <a:ext cx="4892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002060"/>
                </a:solidFill>
                <a:latin typeface="Georgia" pitchFamily="18" charset="0"/>
              </a:rPr>
              <a:t>a</a:t>
            </a:r>
            <a:endParaRPr lang="ru-RU" sz="36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71604" y="5072074"/>
            <a:ext cx="4844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002060"/>
                </a:solidFill>
                <a:latin typeface="Georgia" pitchFamily="18" charset="0"/>
              </a:rPr>
              <a:t>b</a:t>
            </a:r>
            <a:endParaRPr lang="ru-RU" sz="36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rot="5400000" flipH="1" flipV="1">
            <a:off x="4250529" y="3464719"/>
            <a:ext cx="2643206" cy="18573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643570" y="3000372"/>
            <a:ext cx="4315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002060"/>
                </a:solidFill>
                <a:latin typeface="Georgia" pitchFamily="18" charset="0"/>
              </a:rPr>
              <a:t>c</a:t>
            </a:r>
            <a:endParaRPr lang="ru-RU" sz="36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rot="5400000" flipH="1" flipV="1">
            <a:off x="6143636" y="3571876"/>
            <a:ext cx="2357454" cy="150019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072330" y="3500438"/>
            <a:ext cx="4908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002060"/>
                </a:solidFill>
                <a:latin typeface="Georgia" pitchFamily="18" charset="0"/>
              </a:rPr>
              <a:t>d</a:t>
            </a:r>
            <a:endParaRPr lang="ru-RU" sz="36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20" name="AutoShape 59"/>
          <p:cNvSpPr>
            <a:spLocks noChangeArrowheads="1"/>
          </p:cNvSpPr>
          <p:nvPr/>
        </p:nvSpPr>
        <p:spPr bwMode="auto">
          <a:xfrm>
            <a:off x="3286116" y="500042"/>
            <a:ext cx="5643602" cy="2428892"/>
          </a:xfrm>
          <a:prstGeom prst="cloudCallout">
            <a:avLst>
              <a:gd name="adj1" fmla="val -68946"/>
              <a:gd name="adj2" fmla="val -1745"/>
            </a:avLst>
          </a:prstGeom>
          <a:solidFill>
            <a:srgbClr val="FDE3F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 sz="2800" b="1" i="1" dirty="0">
              <a:solidFill>
                <a:srgbClr val="800000"/>
              </a:solidFill>
              <a:latin typeface="Georgia" pitchFamily="18" charset="0"/>
            </a:endParaRPr>
          </a:p>
          <a:p>
            <a:pPr algn="ctr"/>
            <a:endParaRPr lang="ru-RU" sz="2800" b="1" i="1" dirty="0">
              <a:solidFill>
                <a:srgbClr val="DE0000"/>
              </a:solidFill>
              <a:latin typeface="Georgia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29058" y="857232"/>
            <a:ext cx="48125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Как могут располагаться 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прямые на плоскости?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714744" y="1571612"/>
            <a:ext cx="47628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Сколько общих точек 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могут иметь две прямые?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0" y="5643578"/>
            <a:ext cx="92047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>
                <a:solidFill>
                  <a:srgbClr val="002060"/>
                </a:solidFill>
                <a:latin typeface="Georgia" pitchFamily="18" charset="0"/>
              </a:rPr>
              <a:t>Две непересекающиеся прямые на плоскости</a:t>
            </a:r>
          </a:p>
          <a:p>
            <a:r>
              <a:rPr lang="ru-RU" sz="2800" b="1" i="1" dirty="0">
                <a:solidFill>
                  <a:srgbClr val="002060"/>
                </a:solidFill>
                <a:latin typeface="Georgia" pitchFamily="18" charset="0"/>
              </a:rPr>
              <a:t> называются </a:t>
            </a:r>
            <a:r>
              <a:rPr lang="ru-RU" sz="2800" b="1" i="1" dirty="0">
                <a:solidFill>
                  <a:srgbClr val="C00000"/>
                </a:solidFill>
                <a:latin typeface="Georgia" pitchFamily="18" charset="0"/>
              </a:rPr>
              <a:t>параллельными</a:t>
            </a:r>
            <a:r>
              <a:rPr lang="ru-RU" sz="2800" b="1" i="1" dirty="0">
                <a:solidFill>
                  <a:srgbClr val="002060"/>
                </a:solidFill>
                <a:latin typeface="Georgia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000"/>
                            </p:stCondLst>
                            <p:childTnLst>
                              <p:par>
                                <p:cTn id="7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 tmFilter="0,0; .5, 1; 1, 1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9" grpId="0"/>
      <p:bldP spid="10" grpId="0"/>
      <p:bldP spid="13" grpId="0"/>
      <p:bldP spid="18" grpId="0"/>
      <p:bldP spid="20" grpId="0" animBg="1"/>
      <p:bldP spid="22" grpId="0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Admin\Рабочий стол\клипы\tani22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428604"/>
            <a:ext cx="2357454" cy="2428892"/>
          </a:xfrm>
          <a:prstGeom prst="rect">
            <a:avLst/>
          </a:prstGeom>
          <a:noFill/>
        </p:spPr>
      </p:pic>
      <p:sp>
        <p:nvSpPr>
          <p:cNvPr id="3" name="AutoShape 59"/>
          <p:cNvSpPr>
            <a:spLocks noChangeArrowheads="1"/>
          </p:cNvSpPr>
          <p:nvPr/>
        </p:nvSpPr>
        <p:spPr bwMode="auto">
          <a:xfrm>
            <a:off x="3286116" y="214290"/>
            <a:ext cx="5643602" cy="3143272"/>
          </a:xfrm>
          <a:prstGeom prst="cloudCallout">
            <a:avLst>
              <a:gd name="adj1" fmla="val -76652"/>
              <a:gd name="adj2" fmla="val -17355"/>
            </a:avLst>
          </a:prstGeom>
          <a:solidFill>
            <a:srgbClr val="FDE3F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 sz="2800" b="1" i="1" dirty="0">
              <a:solidFill>
                <a:srgbClr val="800000"/>
              </a:solidFill>
              <a:latin typeface="Georgia" pitchFamily="18" charset="0"/>
            </a:endParaRPr>
          </a:p>
          <a:p>
            <a:pPr algn="ctr"/>
            <a:endParaRPr lang="ru-RU" sz="2800" b="1" i="1" dirty="0">
              <a:solidFill>
                <a:srgbClr val="DE0000"/>
              </a:solidFill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43372" y="642918"/>
            <a:ext cx="435771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Название параллельных 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прямых произошло от 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греческого слова «</a:t>
            </a:r>
            <a:r>
              <a:rPr lang="ru-RU" sz="2400" b="1" i="1" dirty="0" err="1">
                <a:solidFill>
                  <a:srgbClr val="C00000"/>
                </a:solidFill>
                <a:latin typeface="Georgia" pitchFamily="18" charset="0"/>
              </a:rPr>
              <a:t>параллелой</a:t>
            </a:r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»,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 которое означает 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«</a:t>
            </a:r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рядом идущие</a:t>
            </a:r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».</a:t>
            </a:r>
          </a:p>
        </p:txBody>
      </p:sp>
      <p:sp>
        <p:nvSpPr>
          <p:cNvPr id="6" name="AutoShape 59"/>
          <p:cNvSpPr>
            <a:spLocks noChangeArrowheads="1"/>
          </p:cNvSpPr>
          <p:nvPr/>
        </p:nvSpPr>
        <p:spPr bwMode="auto">
          <a:xfrm>
            <a:off x="142844" y="3143248"/>
            <a:ext cx="8786842" cy="3571900"/>
          </a:xfrm>
          <a:prstGeom prst="cloudCallout">
            <a:avLst>
              <a:gd name="adj1" fmla="val -33368"/>
              <a:gd name="adj2" fmla="val -100077"/>
            </a:avLst>
          </a:prstGeom>
          <a:solidFill>
            <a:srgbClr val="FDE3F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 sz="2800" b="1" i="1" dirty="0">
              <a:solidFill>
                <a:srgbClr val="800000"/>
              </a:solidFill>
              <a:latin typeface="Georgia" pitchFamily="18" charset="0"/>
            </a:endParaRPr>
          </a:p>
          <a:p>
            <a:pPr algn="ctr"/>
            <a:endParaRPr lang="ru-RU" sz="2800" b="1" i="1" dirty="0">
              <a:solidFill>
                <a:srgbClr val="DE0000"/>
              </a:solidFill>
              <a:latin typeface="Georg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00100" y="3714752"/>
            <a:ext cx="827662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Для обозначения параллельности 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двух прямых древнегреческие математики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использовали знак «</a:t>
            </a:r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=</a:t>
            </a:r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». Но после того, как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в 18 веке стали использовать знак равенства, 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параллельность стали обозначать 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с помощью знака </a:t>
            </a:r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||</a:t>
            </a:r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Documents and Settings\Admin\Рабочий стол\клипы\tani1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2500330" cy="2357454"/>
          </a:xfrm>
          <a:prstGeom prst="rect">
            <a:avLst/>
          </a:prstGeom>
          <a:noFill/>
        </p:spPr>
      </p:pic>
      <p:sp>
        <p:nvSpPr>
          <p:cNvPr id="3" name="AutoShape 59"/>
          <p:cNvSpPr>
            <a:spLocks noChangeArrowheads="1"/>
          </p:cNvSpPr>
          <p:nvPr/>
        </p:nvSpPr>
        <p:spPr bwMode="auto">
          <a:xfrm>
            <a:off x="2928926" y="142852"/>
            <a:ext cx="6000792" cy="2428892"/>
          </a:xfrm>
          <a:prstGeom prst="cloudCallout">
            <a:avLst>
              <a:gd name="adj1" fmla="val -63929"/>
              <a:gd name="adj2" fmla="val 6978"/>
            </a:avLst>
          </a:prstGeom>
          <a:solidFill>
            <a:srgbClr val="FDE3F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 sz="2800" b="1" i="1" dirty="0">
              <a:solidFill>
                <a:srgbClr val="800000"/>
              </a:solidFill>
              <a:latin typeface="Georgia" pitchFamily="18" charset="0"/>
            </a:endParaRPr>
          </a:p>
          <a:p>
            <a:pPr algn="ctr"/>
            <a:endParaRPr lang="ru-RU" sz="2800" b="1" i="1" dirty="0">
              <a:solidFill>
                <a:srgbClr val="DE0000"/>
              </a:solidFill>
              <a:latin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57620" y="571480"/>
            <a:ext cx="47149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Приведите примеры параллельных</a:t>
            </a:r>
          </a:p>
          <a:p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 прямых в окружающей обстановке.</a:t>
            </a:r>
          </a:p>
        </p:txBody>
      </p:sp>
      <p:sp>
        <p:nvSpPr>
          <p:cNvPr id="6" name="AutoShape 59"/>
          <p:cNvSpPr>
            <a:spLocks noChangeArrowheads="1"/>
          </p:cNvSpPr>
          <p:nvPr/>
        </p:nvSpPr>
        <p:spPr bwMode="auto">
          <a:xfrm>
            <a:off x="2643174" y="2857496"/>
            <a:ext cx="6000792" cy="2428892"/>
          </a:xfrm>
          <a:prstGeom prst="cloudCallout">
            <a:avLst>
              <a:gd name="adj1" fmla="val -56682"/>
              <a:gd name="adj2" fmla="val -83466"/>
            </a:avLst>
          </a:prstGeom>
          <a:solidFill>
            <a:srgbClr val="FDE3F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 sz="2800" b="1" i="1" dirty="0">
              <a:solidFill>
                <a:srgbClr val="800000"/>
              </a:solidFill>
              <a:latin typeface="Georgia" pitchFamily="18" charset="0"/>
            </a:endParaRPr>
          </a:p>
          <a:p>
            <a:pPr algn="ctr"/>
            <a:endParaRPr lang="ru-RU" sz="2800" b="1" i="1" dirty="0">
              <a:solidFill>
                <a:srgbClr val="DE0000"/>
              </a:solidFill>
              <a:latin typeface="Georg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6248" y="3714752"/>
            <a:ext cx="30508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И на картинке…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6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Freeform 2" descr="Дуб"/>
          <p:cNvSpPr>
            <a:spLocks/>
          </p:cNvSpPr>
          <p:nvPr/>
        </p:nvSpPr>
        <p:spPr bwMode="auto">
          <a:xfrm>
            <a:off x="25400" y="4902200"/>
            <a:ext cx="9131300" cy="1943100"/>
          </a:xfrm>
          <a:custGeom>
            <a:avLst/>
            <a:gdLst/>
            <a:ahLst/>
            <a:cxnLst>
              <a:cxn ang="0">
                <a:pos x="0" y="1208"/>
              </a:cxn>
              <a:cxn ang="0">
                <a:pos x="1592" y="8"/>
              </a:cxn>
              <a:cxn ang="0">
                <a:pos x="4408" y="0"/>
              </a:cxn>
              <a:cxn ang="0">
                <a:pos x="5752" y="1224"/>
              </a:cxn>
              <a:cxn ang="0">
                <a:pos x="0" y="1208"/>
              </a:cxn>
            </a:cxnLst>
            <a:rect l="0" t="0" r="r" b="b"/>
            <a:pathLst>
              <a:path w="5752" h="1224">
                <a:moveTo>
                  <a:pt x="0" y="1208"/>
                </a:moveTo>
                <a:lnTo>
                  <a:pt x="1592" y="8"/>
                </a:lnTo>
                <a:lnTo>
                  <a:pt x="4408" y="0"/>
                </a:lnTo>
                <a:lnTo>
                  <a:pt x="5752" y="1224"/>
                </a:lnTo>
                <a:lnTo>
                  <a:pt x="0" y="1208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19" name="Freeform 3" descr="Голубая тисненая бумага"/>
          <p:cNvSpPr>
            <a:spLocks/>
          </p:cNvSpPr>
          <p:nvPr/>
        </p:nvSpPr>
        <p:spPr bwMode="auto">
          <a:xfrm>
            <a:off x="842963" y="5257800"/>
            <a:ext cx="4981575" cy="1487488"/>
          </a:xfrm>
          <a:custGeom>
            <a:avLst/>
            <a:gdLst/>
            <a:ahLst/>
            <a:cxnLst>
              <a:cxn ang="0">
                <a:pos x="2997" y="120"/>
              </a:cxn>
              <a:cxn ang="0">
                <a:pos x="2613" y="24"/>
              </a:cxn>
              <a:cxn ang="0">
                <a:pos x="2229" y="24"/>
              </a:cxn>
              <a:cxn ang="0">
                <a:pos x="1893" y="168"/>
              </a:cxn>
              <a:cxn ang="0">
                <a:pos x="1605" y="264"/>
              </a:cxn>
              <a:cxn ang="0">
                <a:pos x="1125" y="312"/>
              </a:cxn>
              <a:cxn ang="0">
                <a:pos x="693" y="312"/>
              </a:cxn>
              <a:cxn ang="0">
                <a:pos x="565" y="240"/>
              </a:cxn>
              <a:cxn ang="0">
                <a:pos x="517" y="256"/>
              </a:cxn>
              <a:cxn ang="0">
                <a:pos x="405" y="360"/>
              </a:cxn>
              <a:cxn ang="0">
                <a:pos x="165" y="600"/>
              </a:cxn>
              <a:cxn ang="0">
                <a:pos x="21" y="744"/>
              </a:cxn>
              <a:cxn ang="0">
                <a:pos x="37" y="768"/>
              </a:cxn>
              <a:cxn ang="0">
                <a:pos x="149" y="816"/>
              </a:cxn>
              <a:cxn ang="0">
                <a:pos x="645" y="880"/>
              </a:cxn>
              <a:cxn ang="0">
                <a:pos x="1077" y="936"/>
              </a:cxn>
              <a:cxn ang="0">
                <a:pos x="1413" y="888"/>
              </a:cxn>
              <a:cxn ang="0">
                <a:pos x="1749" y="792"/>
              </a:cxn>
              <a:cxn ang="0">
                <a:pos x="2085" y="648"/>
              </a:cxn>
              <a:cxn ang="0">
                <a:pos x="2277" y="600"/>
              </a:cxn>
              <a:cxn ang="0">
                <a:pos x="2501" y="688"/>
              </a:cxn>
              <a:cxn ang="0">
                <a:pos x="2581" y="608"/>
              </a:cxn>
              <a:cxn ang="0">
                <a:pos x="2757" y="456"/>
              </a:cxn>
              <a:cxn ang="0">
                <a:pos x="2917" y="256"/>
              </a:cxn>
              <a:cxn ang="0">
                <a:pos x="3125" y="64"/>
              </a:cxn>
              <a:cxn ang="0">
                <a:pos x="2997" y="120"/>
              </a:cxn>
            </a:cxnLst>
            <a:rect l="0" t="0" r="r" b="b"/>
            <a:pathLst>
              <a:path w="3138" h="937">
                <a:moveTo>
                  <a:pt x="2997" y="120"/>
                </a:moveTo>
                <a:cubicBezTo>
                  <a:pt x="2925" y="112"/>
                  <a:pt x="2741" y="40"/>
                  <a:pt x="2613" y="24"/>
                </a:cubicBezTo>
                <a:cubicBezTo>
                  <a:pt x="2485" y="8"/>
                  <a:pt x="2349" y="0"/>
                  <a:pt x="2229" y="24"/>
                </a:cubicBezTo>
                <a:cubicBezTo>
                  <a:pt x="2109" y="48"/>
                  <a:pt x="1997" y="128"/>
                  <a:pt x="1893" y="168"/>
                </a:cubicBezTo>
                <a:cubicBezTo>
                  <a:pt x="1789" y="208"/>
                  <a:pt x="1733" y="240"/>
                  <a:pt x="1605" y="264"/>
                </a:cubicBezTo>
                <a:cubicBezTo>
                  <a:pt x="1477" y="288"/>
                  <a:pt x="1277" y="304"/>
                  <a:pt x="1125" y="312"/>
                </a:cubicBezTo>
                <a:cubicBezTo>
                  <a:pt x="973" y="320"/>
                  <a:pt x="786" y="324"/>
                  <a:pt x="693" y="312"/>
                </a:cubicBezTo>
                <a:cubicBezTo>
                  <a:pt x="600" y="300"/>
                  <a:pt x="594" y="249"/>
                  <a:pt x="565" y="240"/>
                </a:cubicBezTo>
                <a:cubicBezTo>
                  <a:pt x="536" y="231"/>
                  <a:pt x="544" y="236"/>
                  <a:pt x="517" y="256"/>
                </a:cubicBezTo>
                <a:cubicBezTo>
                  <a:pt x="490" y="276"/>
                  <a:pt x="464" y="303"/>
                  <a:pt x="405" y="360"/>
                </a:cubicBezTo>
                <a:cubicBezTo>
                  <a:pt x="346" y="417"/>
                  <a:pt x="229" y="536"/>
                  <a:pt x="165" y="600"/>
                </a:cubicBezTo>
                <a:cubicBezTo>
                  <a:pt x="101" y="664"/>
                  <a:pt x="42" y="716"/>
                  <a:pt x="21" y="744"/>
                </a:cubicBezTo>
                <a:cubicBezTo>
                  <a:pt x="0" y="772"/>
                  <a:pt x="16" y="756"/>
                  <a:pt x="37" y="768"/>
                </a:cubicBezTo>
                <a:cubicBezTo>
                  <a:pt x="58" y="780"/>
                  <a:pt x="48" y="797"/>
                  <a:pt x="149" y="816"/>
                </a:cubicBezTo>
                <a:cubicBezTo>
                  <a:pt x="250" y="835"/>
                  <a:pt x="490" y="860"/>
                  <a:pt x="645" y="880"/>
                </a:cubicBezTo>
                <a:cubicBezTo>
                  <a:pt x="800" y="900"/>
                  <a:pt x="949" y="935"/>
                  <a:pt x="1077" y="936"/>
                </a:cubicBezTo>
                <a:cubicBezTo>
                  <a:pt x="1205" y="937"/>
                  <a:pt x="1301" y="912"/>
                  <a:pt x="1413" y="888"/>
                </a:cubicBezTo>
                <a:cubicBezTo>
                  <a:pt x="1525" y="864"/>
                  <a:pt x="1637" y="832"/>
                  <a:pt x="1749" y="792"/>
                </a:cubicBezTo>
                <a:cubicBezTo>
                  <a:pt x="1861" y="752"/>
                  <a:pt x="1997" y="680"/>
                  <a:pt x="2085" y="648"/>
                </a:cubicBezTo>
                <a:cubicBezTo>
                  <a:pt x="2173" y="616"/>
                  <a:pt x="2208" y="593"/>
                  <a:pt x="2277" y="600"/>
                </a:cubicBezTo>
                <a:cubicBezTo>
                  <a:pt x="2346" y="607"/>
                  <a:pt x="2450" y="687"/>
                  <a:pt x="2501" y="688"/>
                </a:cubicBezTo>
                <a:cubicBezTo>
                  <a:pt x="2552" y="689"/>
                  <a:pt x="2538" y="647"/>
                  <a:pt x="2581" y="608"/>
                </a:cubicBezTo>
                <a:cubicBezTo>
                  <a:pt x="2624" y="569"/>
                  <a:pt x="2701" y="515"/>
                  <a:pt x="2757" y="456"/>
                </a:cubicBezTo>
                <a:cubicBezTo>
                  <a:pt x="2813" y="397"/>
                  <a:pt x="2856" y="321"/>
                  <a:pt x="2917" y="256"/>
                </a:cubicBezTo>
                <a:cubicBezTo>
                  <a:pt x="2978" y="191"/>
                  <a:pt x="3112" y="87"/>
                  <a:pt x="3125" y="64"/>
                </a:cubicBezTo>
                <a:cubicBezTo>
                  <a:pt x="3138" y="41"/>
                  <a:pt x="3024" y="108"/>
                  <a:pt x="2997" y="120"/>
                </a:cubicBezTo>
                <a:close/>
              </a:path>
            </a:pathLst>
          </a:cu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20" name="Freeform 4" descr="Голубая тисненая бумага"/>
          <p:cNvSpPr>
            <a:spLocks/>
          </p:cNvSpPr>
          <p:nvPr/>
        </p:nvSpPr>
        <p:spPr bwMode="auto">
          <a:xfrm>
            <a:off x="-25400" y="12700"/>
            <a:ext cx="2540000" cy="6896100"/>
          </a:xfrm>
          <a:custGeom>
            <a:avLst/>
            <a:gdLst/>
            <a:ahLst/>
            <a:cxnLst>
              <a:cxn ang="0">
                <a:pos x="1600" y="3112"/>
              </a:cxn>
              <a:cxn ang="0">
                <a:pos x="1568" y="888"/>
              </a:cxn>
              <a:cxn ang="0">
                <a:pos x="632" y="0"/>
              </a:cxn>
              <a:cxn ang="0">
                <a:pos x="8" y="0"/>
              </a:cxn>
              <a:cxn ang="0">
                <a:pos x="0" y="4344"/>
              </a:cxn>
              <a:cxn ang="0">
                <a:pos x="1600" y="3112"/>
              </a:cxn>
            </a:cxnLst>
            <a:rect l="0" t="0" r="r" b="b"/>
            <a:pathLst>
              <a:path w="1600" h="4344">
                <a:moveTo>
                  <a:pt x="1600" y="3112"/>
                </a:moveTo>
                <a:lnTo>
                  <a:pt x="1568" y="888"/>
                </a:lnTo>
                <a:lnTo>
                  <a:pt x="632" y="0"/>
                </a:lnTo>
                <a:lnTo>
                  <a:pt x="8" y="0"/>
                </a:lnTo>
                <a:lnTo>
                  <a:pt x="0" y="4344"/>
                </a:lnTo>
                <a:lnTo>
                  <a:pt x="1600" y="3112"/>
                </a:lnTo>
                <a:close/>
              </a:path>
            </a:pathLst>
          </a:custGeom>
          <a:blipFill dpi="0" rotWithShape="1">
            <a:blip r:embed="rId4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21" name="Freeform 5" descr="Голубая тисненая бумага"/>
          <p:cNvSpPr>
            <a:spLocks/>
          </p:cNvSpPr>
          <p:nvPr/>
        </p:nvSpPr>
        <p:spPr bwMode="auto">
          <a:xfrm>
            <a:off x="2463800" y="1409700"/>
            <a:ext cx="4533900" cy="3556000"/>
          </a:xfrm>
          <a:custGeom>
            <a:avLst/>
            <a:gdLst/>
            <a:ahLst/>
            <a:cxnLst>
              <a:cxn ang="0">
                <a:pos x="32" y="2240"/>
              </a:cxn>
              <a:cxn ang="0">
                <a:pos x="2856" y="2224"/>
              </a:cxn>
              <a:cxn ang="0">
                <a:pos x="2808" y="16"/>
              </a:cxn>
              <a:cxn ang="0">
                <a:pos x="0" y="0"/>
              </a:cxn>
              <a:cxn ang="0">
                <a:pos x="32" y="2240"/>
              </a:cxn>
            </a:cxnLst>
            <a:rect l="0" t="0" r="r" b="b"/>
            <a:pathLst>
              <a:path w="2856" h="2240">
                <a:moveTo>
                  <a:pt x="32" y="2240"/>
                </a:moveTo>
                <a:lnTo>
                  <a:pt x="2856" y="2224"/>
                </a:lnTo>
                <a:lnTo>
                  <a:pt x="2808" y="16"/>
                </a:lnTo>
                <a:lnTo>
                  <a:pt x="0" y="0"/>
                </a:lnTo>
                <a:lnTo>
                  <a:pt x="32" y="2240"/>
                </a:lnTo>
                <a:close/>
              </a:path>
            </a:pathLst>
          </a:custGeom>
          <a:blipFill dpi="0" rotWithShape="1">
            <a:blip r:embed="rId4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22" name="Line 6"/>
          <p:cNvSpPr>
            <a:spLocks noChangeShapeType="1"/>
          </p:cNvSpPr>
          <p:nvPr/>
        </p:nvSpPr>
        <p:spPr bwMode="auto">
          <a:xfrm>
            <a:off x="2463800" y="1422400"/>
            <a:ext cx="4483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23" name="Freeform 7" descr="Папирус"/>
          <p:cNvSpPr>
            <a:spLocks/>
          </p:cNvSpPr>
          <p:nvPr/>
        </p:nvSpPr>
        <p:spPr bwMode="auto">
          <a:xfrm>
            <a:off x="2857500" y="2413000"/>
            <a:ext cx="1295400" cy="2552700"/>
          </a:xfrm>
          <a:custGeom>
            <a:avLst/>
            <a:gdLst/>
            <a:ahLst/>
            <a:cxnLst>
              <a:cxn ang="0">
                <a:pos x="24" y="1592"/>
              </a:cxn>
              <a:cxn ang="0">
                <a:pos x="0" y="0"/>
              </a:cxn>
              <a:cxn ang="0">
                <a:pos x="808" y="0"/>
              </a:cxn>
              <a:cxn ang="0">
                <a:pos x="816" y="1600"/>
              </a:cxn>
              <a:cxn ang="0">
                <a:pos x="24" y="1608"/>
              </a:cxn>
            </a:cxnLst>
            <a:rect l="0" t="0" r="r" b="b"/>
            <a:pathLst>
              <a:path w="816" h="1608">
                <a:moveTo>
                  <a:pt x="24" y="1592"/>
                </a:moveTo>
                <a:lnTo>
                  <a:pt x="0" y="0"/>
                </a:lnTo>
                <a:lnTo>
                  <a:pt x="808" y="0"/>
                </a:lnTo>
                <a:lnTo>
                  <a:pt x="816" y="1600"/>
                </a:lnTo>
                <a:lnTo>
                  <a:pt x="24" y="1608"/>
                </a:lnTo>
              </a:path>
            </a:pathLst>
          </a:custGeom>
          <a:blipFill dpi="0" rotWithShape="1">
            <a:blip r:embed="rId5"/>
            <a:srcRect/>
            <a:tile tx="0" ty="0" sx="100000" sy="100000" flip="none" algn="tl"/>
          </a:blip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24" name="Line 8"/>
          <p:cNvSpPr>
            <a:spLocks noChangeShapeType="1"/>
          </p:cNvSpPr>
          <p:nvPr/>
        </p:nvSpPr>
        <p:spPr bwMode="auto">
          <a:xfrm>
            <a:off x="2552700" y="4965700"/>
            <a:ext cx="4483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25" name="Freeform 9"/>
          <p:cNvSpPr>
            <a:spLocks/>
          </p:cNvSpPr>
          <p:nvPr/>
        </p:nvSpPr>
        <p:spPr bwMode="auto">
          <a:xfrm>
            <a:off x="2489200" y="1435100"/>
            <a:ext cx="50800" cy="3568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2" y="2248"/>
              </a:cxn>
            </a:cxnLst>
            <a:rect l="0" t="0" r="r" b="b"/>
            <a:pathLst>
              <a:path w="32" h="2248">
                <a:moveTo>
                  <a:pt x="0" y="0"/>
                </a:moveTo>
                <a:lnTo>
                  <a:pt x="32" y="224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26" name="Freeform 10"/>
          <p:cNvSpPr>
            <a:spLocks/>
          </p:cNvSpPr>
          <p:nvPr/>
        </p:nvSpPr>
        <p:spPr bwMode="auto">
          <a:xfrm>
            <a:off x="6946900" y="1422400"/>
            <a:ext cx="50800" cy="3568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2" y="2248"/>
              </a:cxn>
            </a:cxnLst>
            <a:rect l="0" t="0" r="r" b="b"/>
            <a:pathLst>
              <a:path w="32" h="2248">
                <a:moveTo>
                  <a:pt x="0" y="0"/>
                </a:moveTo>
                <a:lnTo>
                  <a:pt x="32" y="224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27" name="Freeform 11"/>
          <p:cNvSpPr>
            <a:spLocks/>
          </p:cNvSpPr>
          <p:nvPr/>
        </p:nvSpPr>
        <p:spPr bwMode="auto">
          <a:xfrm>
            <a:off x="6934200" y="12700"/>
            <a:ext cx="1676400" cy="1409700"/>
          </a:xfrm>
          <a:custGeom>
            <a:avLst/>
            <a:gdLst/>
            <a:ahLst/>
            <a:cxnLst>
              <a:cxn ang="0">
                <a:pos x="1056" y="0"/>
              </a:cxn>
              <a:cxn ang="0">
                <a:pos x="0" y="888"/>
              </a:cxn>
            </a:cxnLst>
            <a:rect l="0" t="0" r="r" b="b"/>
            <a:pathLst>
              <a:path w="1056" h="888">
                <a:moveTo>
                  <a:pt x="1056" y="0"/>
                </a:moveTo>
                <a:lnTo>
                  <a:pt x="0" y="88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28" name="Freeform 12"/>
          <p:cNvSpPr>
            <a:spLocks/>
          </p:cNvSpPr>
          <p:nvPr/>
        </p:nvSpPr>
        <p:spPr bwMode="auto">
          <a:xfrm>
            <a:off x="101600" y="5003800"/>
            <a:ext cx="2387600" cy="1803400"/>
          </a:xfrm>
          <a:custGeom>
            <a:avLst/>
            <a:gdLst/>
            <a:ahLst/>
            <a:cxnLst>
              <a:cxn ang="0">
                <a:pos x="1504" y="0"/>
              </a:cxn>
              <a:cxn ang="0">
                <a:pos x="0" y="1136"/>
              </a:cxn>
            </a:cxnLst>
            <a:rect l="0" t="0" r="r" b="b"/>
            <a:pathLst>
              <a:path w="1504" h="1136">
                <a:moveTo>
                  <a:pt x="1504" y="0"/>
                </a:moveTo>
                <a:lnTo>
                  <a:pt x="0" y="1136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29" name="Freeform 13"/>
          <p:cNvSpPr>
            <a:spLocks/>
          </p:cNvSpPr>
          <p:nvPr/>
        </p:nvSpPr>
        <p:spPr bwMode="auto">
          <a:xfrm>
            <a:off x="977900" y="0"/>
            <a:ext cx="1498600" cy="1447800"/>
          </a:xfrm>
          <a:custGeom>
            <a:avLst/>
            <a:gdLst/>
            <a:ahLst/>
            <a:cxnLst>
              <a:cxn ang="0">
                <a:pos x="944" y="912"/>
              </a:cxn>
              <a:cxn ang="0">
                <a:pos x="0" y="0"/>
              </a:cxn>
            </a:cxnLst>
            <a:rect l="0" t="0" r="r" b="b"/>
            <a:pathLst>
              <a:path w="944" h="912">
                <a:moveTo>
                  <a:pt x="944" y="912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30" name="Freeform 14"/>
          <p:cNvSpPr>
            <a:spLocks/>
          </p:cNvSpPr>
          <p:nvPr/>
        </p:nvSpPr>
        <p:spPr bwMode="auto">
          <a:xfrm>
            <a:off x="6972300" y="4953000"/>
            <a:ext cx="2171700" cy="1930400"/>
          </a:xfrm>
          <a:custGeom>
            <a:avLst/>
            <a:gdLst/>
            <a:ahLst/>
            <a:cxnLst>
              <a:cxn ang="0">
                <a:pos x="944" y="912"/>
              </a:cxn>
              <a:cxn ang="0">
                <a:pos x="0" y="0"/>
              </a:cxn>
            </a:cxnLst>
            <a:rect l="0" t="0" r="r" b="b"/>
            <a:pathLst>
              <a:path w="944" h="912">
                <a:moveTo>
                  <a:pt x="944" y="912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31" name="Freeform 15"/>
          <p:cNvSpPr>
            <a:spLocks/>
          </p:cNvSpPr>
          <p:nvPr/>
        </p:nvSpPr>
        <p:spPr bwMode="auto">
          <a:xfrm>
            <a:off x="2979738" y="3987800"/>
            <a:ext cx="69850" cy="215900"/>
          </a:xfrm>
          <a:custGeom>
            <a:avLst/>
            <a:gdLst/>
            <a:ahLst/>
            <a:cxnLst>
              <a:cxn ang="0">
                <a:pos x="3" y="0"/>
              </a:cxn>
              <a:cxn ang="0">
                <a:pos x="51" y="88"/>
              </a:cxn>
              <a:cxn ang="0">
                <a:pos x="11" y="168"/>
              </a:cxn>
              <a:cxn ang="0">
                <a:pos x="35" y="88"/>
              </a:cxn>
              <a:cxn ang="0">
                <a:pos x="3" y="0"/>
              </a:cxn>
            </a:cxnLst>
            <a:rect l="0" t="0" r="r" b="b"/>
            <a:pathLst>
              <a:path w="52" h="168">
                <a:moveTo>
                  <a:pt x="3" y="0"/>
                </a:moveTo>
                <a:cubicBezTo>
                  <a:pt x="6" y="0"/>
                  <a:pt x="50" y="60"/>
                  <a:pt x="51" y="88"/>
                </a:cubicBezTo>
                <a:cubicBezTo>
                  <a:pt x="52" y="116"/>
                  <a:pt x="14" y="168"/>
                  <a:pt x="11" y="168"/>
                </a:cubicBezTo>
                <a:cubicBezTo>
                  <a:pt x="8" y="168"/>
                  <a:pt x="38" y="115"/>
                  <a:pt x="35" y="88"/>
                </a:cubicBezTo>
                <a:cubicBezTo>
                  <a:pt x="32" y="61"/>
                  <a:pt x="0" y="0"/>
                  <a:pt x="3" y="0"/>
                </a:cubicBezTo>
                <a:close/>
              </a:path>
            </a:pathLst>
          </a:custGeom>
          <a:solidFill>
            <a:schemeClr val="accent1"/>
          </a:soli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32" name="Freeform 16"/>
          <p:cNvSpPr>
            <a:spLocks/>
          </p:cNvSpPr>
          <p:nvPr/>
        </p:nvSpPr>
        <p:spPr bwMode="auto">
          <a:xfrm>
            <a:off x="1651000" y="0"/>
            <a:ext cx="1333500" cy="1397000"/>
          </a:xfrm>
          <a:custGeom>
            <a:avLst/>
            <a:gdLst/>
            <a:ahLst/>
            <a:cxnLst>
              <a:cxn ang="0">
                <a:pos x="944" y="912"/>
              </a:cxn>
              <a:cxn ang="0">
                <a:pos x="0" y="0"/>
              </a:cxn>
            </a:cxnLst>
            <a:rect l="0" t="0" r="r" b="b"/>
            <a:pathLst>
              <a:path w="944" h="912">
                <a:moveTo>
                  <a:pt x="944" y="912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33" name="Freeform 17"/>
          <p:cNvSpPr>
            <a:spLocks/>
          </p:cNvSpPr>
          <p:nvPr/>
        </p:nvSpPr>
        <p:spPr bwMode="auto">
          <a:xfrm>
            <a:off x="2349500" y="-38100"/>
            <a:ext cx="1168400" cy="1422400"/>
          </a:xfrm>
          <a:custGeom>
            <a:avLst/>
            <a:gdLst/>
            <a:ahLst/>
            <a:cxnLst>
              <a:cxn ang="0">
                <a:pos x="944" y="912"/>
              </a:cxn>
              <a:cxn ang="0">
                <a:pos x="0" y="0"/>
              </a:cxn>
            </a:cxnLst>
            <a:rect l="0" t="0" r="r" b="b"/>
            <a:pathLst>
              <a:path w="944" h="912">
                <a:moveTo>
                  <a:pt x="944" y="912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34" name="Freeform 18"/>
          <p:cNvSpPr>
            <a:spLocks/>
          </p:cNvSpPr>
          <p:nvPr/>
        </p:nvSpPr>
        <p:spPr bwMode="auto">
          <a:xfrm>
            <a:off x="3162300" y="12700"/>
            <a:ext cx="927100" cy="1422400"/>
          </a:xfrm>
          <a:custGeom>
            <a:avLst/>
            <a:gdLst/>
            <a:ahLst/>
            <a:cxnLst>
              <a:cxn ang="0">
                <a:pos x="944" y="912"/>
              </a:cxn>
              <a:cxn ang="0">
                <a:pos x="0" y="0"/>
              </a:cxn>
            </a:cxnLst>
            <a:rect l="0" t="0" r="r" b="b"/>
            <a:pathLst>
              <a:path w="944" h="912">
                <a:moveTo>
                  <a:pt x="944" y="912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35" name="Freeform 19"/>
          <p:cNvSpPr>
            <a:spLocks/>
          </p:cNvSpPr>
          <p:nvPr/>
        </p:nvSpPr>
        <p:spPr bwMode="auto">
          <a:xfrm>
            <a:off x="4051300" y="12700"/>
            <a:ext cx="482600" cy="1422400"/>
          </a:xfrm>
          <a:custGeom>
            <a:avLst/>
            <a:gdLst/>
            <a:ahLst/>
            <a:cxnLst>
              <a:cxn ang="0">
                <a:pos x="944" y="912"/>
              </a:cxn>
              <a:cxn ang="0">
                <a:pos x="0" y="0"/>
              </a:cxn>
            </a:cxnLst>
            <a:rect l="0" t="0" r="r" b="b"/>
            <a:pathLst>
              <a:path w="944" h="912">
                <a:moveTo>
                  <a:pt x="944" y="912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36" name="Freeform 20"/>
          <p:cNvSpPr>
            <a:spLocks/>
          </p:cNvSpPr>
          <p:nvPr/>
        </p:nvSpPr>
        <p:spPr bwMode="auto">
          <a:xfrm flipH="1">
            <a:off x="5359400" y="-88900"/>
            <a:ext cx="139700" cy="1498600"/>
          </a:xfrm>
          <a:custGeom>
            <a:avLst/>
            <a:gdLst/>
            <a:ahLst/>
            <a:cxnLst>
              <a:cxn ang="0">
                <a:pos x="944" y="912"/>
              </a:cxn>
              <a:cxn ang="0">
                <a:pos x="0" y="0"/>
              </a:cxn>
            </a:cxnLst>
            <a:rect l="0" t="0" r="r" b="b"/>
            <a:pathLst>
              <a:path w="944" h="912">
                <a:moveTo>
                  <a:pt x="944" y="912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37" name="Freeform 21"/>
          <p:cNvSpPr>
            <a:spLocks/>
          </p:cNvSpPr>
          <p:nvPr/>
        </p:nvSpPr>
        <p:spPr bwMode="auto">
          <a:xfrm flipH="1">
            <a:off x="5715000" y="-38100"/>
            <a:ext cx="393700" cy="1473200"/>
          </a:xfrm>
          <a:custGeom>
            <a:avLst/>
            <a:gdLst/>
            <a:ahLst/>
            <a:cxnLst>
              <a:cxn ang="0">
                <a:pos x="944" y="912"/>
              </a:cxn>
              <a:cxn ang="0">
                <a:pos x="0" y="0"/>
              </a:cxn>
            </a:cxnLst>
            <a:rect l="0" t="0" r="r" b="b"/>
            <a:pathLst>
              <a:path w="944" h="912">
                <a:moveTo>
                  <a:pt x="944" y="912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38" name="Freeform 22"/>
          <p:cNvSpPr>
            <a:spLocks/>
          </p:cNvSpPr>
          <p:nvPr/>
        </p:nvSpPr>
        <p:spPr bwMode="auto">
          <a:xfrm flipH="1">
            <a:off x="6108700" y="-50800"/>
            <a:ext cx="685800" cy="1460500"/>
          </a:xfrm>
          <a:custGeom>
            <a:avLst/>
            <a:gdLst/>
            <a:ahLst/>
            <a:cxnLst>
              <a:cxn ang="0">
                <a:pos x="944" y="912"/>
              </a:cxn>
              <a:cxn ang="0">
                <a:pos x="0" y="0"/>
              </a:cxn>
            </a:cxnLst>
            <a:rect l="0" t="0" r="r" b="b"/>
            <a:pathLst>
              <a:path w="944" h="912">
                <a:moveTo>
                  <a:pt x="944" y="912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39" name="Freeform 23"/>
          <p:cNvSpPr>
            <a:spLocks/>
          </p:cNvSpPr>
          <p:nvPr/>
        </p:nvSpPr>
        <p:spPr bwMode="auto">
          <a:xfrm flipH="1">
            <a:off x="6489700" y="-12700"/>
            <a:ext cx="1130300" cy="1422400"/>
          </a:xfrm>
          <a:custGeom>
            <a:avLst/>
            <a:gdLst/>
            <a:ahLst/>
            <a:cxnLst>
              <a:cxn ang="0">
                <a:pos x="944" y="912"/>
              </a:cxn>
              <a:cxn ang="0">
                <a:pos x="0" y="0"/>
              </a:cxn>
            </a:cxnLst>
            <a:rect l="0" t="0" r="r" b="b"/>
            <a:pathLst>
              <a:path w="944" h="912">
                <a:moveTo>
                  <a:pt x="944" y="912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40" name="Freeform 24" descr="Голубая тисненая бумага"/>
          <p:cNvSpPr>
            <a:spLocks/>
          </p:cNvSpPr>
          <p:nvPr/>
        </p:nvSpPr>
        <p:spPr bwMode="auto">
          <a:xfrm>
            <a:off x="6934200" y="-12700"/>
            <a:ext cx="2222500" cy="6908800"/>
          </a:xfrm>
          <a:custGeom>
            <a:avLst/>
            <a:gdLst/>
            <a:ahLst/>
            <a:cxnLst>
              <a:cxn ang="0">
                <a:pos x="32" y="3128"/>
              </a:cxn>
              <a:cxn ang="0">
                <a:pos x="0" y="888"/>
              </a:cxn>
              <a:cxn ang="0">
                <a:pos x="1072" y="0"/>
              </a:cxn>
              <a:cxn ang="0">
                <a:pos x="1400" y="0"/>
              </a:cxn>
              <a:cxn ang="0">
                <a:pos x="1400" y="4352"/>
              </a:cxn>
              <a:cxn ang="0">
                <a:pos x="32" y="3128"/>
              </a:cxn>
            </a:cxnLst>
            <a:rect l="0" t="0" r="r" b="b"/>
            <a:pathLst>
              <a:path w="1400" h="4352">
                <a:moveTo>
                  <a:pt x="32" y="3128"/>
                </a:moveTo>
                <a:lnTo>
                  <a:pt x="0" y="888"/>
                </a:lnTo>
                <a:lnTo>
                  <a:pt x="1072" y="0"/>
                </a:lnTo>
                <a:lnTo>
                  <a:pt x="1400" y="0"/>
                </a:lnTo>
                <a:lnTo>
                  <a:pt x="1400" y="4352"/>
                </a:lnTo>
                <a:lnTo>
                  <a:pt x="32" y="3128"/>
                </a:lnTo>
                <a:close/>
              </a:path>
            </a:pathLst>
          </a:custGeom>
          <a:blipFill dpi="0" rotWithShape="1">
            <a:blip r:embed="rId4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41" name="Freeform 25"/>
          <p:cNvSpPr>
            <a:spLocks/>
          </p:cNvSpPr>
          <p:nvPr/>
        </p:nvSpPr>
        <p:spPr bwMode="auto">
          <a:xfrm>
            <a:off x="4864100" y="-25400"/>
            <a:ext cx="114300" cy="1409700"/>
          </a:xfrm>
          <a:custGeom>
            <a:avLst/>
            <a:gdLst/>
            <a:ahLst/>
            <a:cxnLst>
              <a:cxn ang="0">
                <a:pos x="944" y="912"/>
              </a:cxn>
              <a:cxn ang="0">
                <a:pos x="0" y="0"/>
              </a:cxn>
            </a:cxnLst>
            <a:rect l="0" t="0" r="r" b="b"/>
            <a:pathLst>
              <a:path w="944" h="912">
                <a:moveTo>
                  <a:pt x="944" y="912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42" name="Oval 26"/>
          <p:cNvSpPr>
            <a:spLocks noChangeArrowheads="1"/>
          </p:cNvSpPr>
          <p:nvPr/>
        </p:nvSpPr>
        <p:spPr bwMode="auto">
          <a:xfrm>
            <a:off x="2362200" y="254000"/>
            <a:ext cx="914400" cy="4191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3175" algn="ctr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aseline="-2500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137243" name="Oval 27"/>
          <p:cNvSpPr>
            <a:spLocks noChangeArrowheads="1"/>
          </p:cNvSpPr>
          <p:nvPr/>
        </p:nvSpPr>
        <p:spPr bwMode="auto">
          <a:xfrm>
            <a:off x="4279900" y="177800"/>
            <a:ext cx="914400" cy="4191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3175" algn="ctr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aseline="-2500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137244" name="Oval 28"/>
          <p:cNvSpPr>
            <a:spLocks noChangeArrowheads="1"/>
          </p:cNvSpPr>
          <p:nvPr/>
        </p:nvSpPr>
        <p:spPr bwMode="auto">
          <a:xfrm>
            <a:off x="6184900" y="165100"/>
            <a:ext cx="914400" cy="4191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3175" algn="ctr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aseline="-2500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137245" name="Oval 29"/>
          <p:cNvSpPr>
            <a:spLocks noChangeArrowheads="1"/>
          </p:cNvSpPr>
          <p:nvPr/>
        </p:nvSpPr>
        <p:spPr bwMode="auto">
          <a:xfrm>
            <a:off x="5943600" y="914400"/>
            <a:ext cx="685800" cy="3048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3175" algn="ctr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aseline="-2500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137246" name="Oval 30"/>
          <p:cNvSpPr>
            <a:spLocks noChangeArrowheads="1"/>
          </p:cNvSpPr>
          <p:nvPr/>
        </p:nvSpPr>
        <p:spPr bwMode="auto">
          <a:xfrm>
            <a:off x="4521200" y="939800"/>
            <a:ext cx="685800" cy="3048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3175" algn="ctr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aseline="-2500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137247" name="Oval 31"/>
          <p:cNvSpPr>
            <a:spLocks noChangeArrowheads="1"/>
          </p:cNvSpPr>
          <p:nvPr/>
        </p:nvSpPr>
        <p:spPr bwMode="auto">
          <a:xfrm>
            <a:off x="3098800" y="965200"/>
            <a:ext cx="685800" cy="3048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3175" algn="ctr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aseline="-2500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137248" name="Line 32"/>
          <p:cNvSpPr>
            <a:spLocks noChangeShapeType="1"/>
          </p:cNvSpPr>
          <p:nvPr/>
        </p:nvSpPr>
        <p:spPr bwMode="auto">
          <a:xfrm flipH="1">
            <a:off x="8674100" y="1473200"/>
            <a:ext cx="215900" cy="266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49" name="Line 33"/>
          <p:cNvSpPr>
            <a:spLocks noChangeShapeType="1"/>
          </p:cNvSpPr>
          <p:nvPr/>
        </p:nvSpPr>
        <p:spPr bwMode="auto">
          <a:xfrm>
            <a:off x="7404100" y="2235200"/>
            <a:ext cx="190500" cy="5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50" name="Line 34"/>
          <p:cNvSpPr>
            <a:spLocks noChangeShapeType="1"/>
          </p:cNvSpPr>
          <p:nvPr/>
        </p:nvSpPr>
        <p:spPr bwMode="auto">
          <a:xfrm flipV="1">
            <a:off x="7493000" y="4178300"/>
            <a:ext cx="152400" cy="114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51" name="Line 35"/>
          <p:cNvSpPr>
            <a:spLocks noChangeShapeType="1"/>
          </p:cNvSpPr>
          <p:nvPr/>
        </p:nvSpPr>
        <p:spPr bwMode="auto">
          <a:xfrm>
            <a:off x="8699500" y="4749800"/>
            <a:ext cx="241300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52" name="Freeform 36"/>
          <p:cNvSpPr>
            <a:spLocks/>
          </p:cNvSpPr>
          <p:nvPr/>
        </p:nvSpPr>
        <p:spPr bwMode="auto">
          <a:xfrm>
            <a:off x="7848600" y="2133600"/>
            <a:ext cx="38100" cy="12700"/>
          </a:xfrm>
          <a:custGeom>
            <a:avLst/>
            <a:gdLst/>
            <a:ahLst/>
            <a:cxnLst>
              <a:cxn ang="0">
                <a:pos x="24" y="0"/>
              </a:cxn>
              <a:cxn ang="0">
                <a:pos x="0" y="8"/>
              </a:cxn>
              <a:cxn ang="0">
                <a:pos x="24" y="0"/>
              </a:cxn>
            </a:cxnLst>
            <a:rect l="0" t="0" r="r" b="b"/>
            <a:pathLst>
              <a:path w="24" h="8">
                <a:moveTo>
                  <a:pt x="24" y="0"/>
                </a:moveTo>
                <a:cubicBezTo>
                  <a:pt x="16" y="3"/>
                  <a:pt x="0" y="8"/>
                  <a:pt x="0" y="8"/>
                </a:cubicBezTo>
                <a:cubicBezTo>
                  <a:pt x="0" y="8"/>
                  <a:pt x="16" y="3"/>
                  <a:pt x="24" y="0"/>
                </a:cubicBez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53" name="Line 37"/>
          <p:cNvSpPr>
            <a:spLocks noChangeShapeType="1"/>
          </p:cNvSpPr>
          <p:nvPr/>
        </p:nvSpPr>
        <p:spPr bwMode="auto">
          <a:xfrm>
            <a:off x="2044700" y="1028700"/>
            <a:ext cx="63500" cy="4241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54" name="Freeform 38"/>
          <p:cNvSpPr>
            <a:spLocks/>
          </p:cNvSpPr>
          <p:nvPr/>
        </p:nvSpPr>
        <p:spPr bwMode="auto">
          <a:xfrm>
            <a:off x="1587500" y="647700"/>
            <a:ext cx="76200" cy="50165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8" y="3160"/>
              </a:cxn>
            </a:cxnLst>
            <a:rect l="0" t="0" r="r" b="b"/>
            <a:pathLst>
              <a:path w="48" h="3160">
                <a:moveTo>
                  <a:pt x="0" y="0"/>
                </a:moveTo>
                <a:lnTo>
                  <a:pt x="48" y="316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55" name="Freeform 39"/>
          <p:cNvSpPr>
            <a:spLocks/>
          </p:cNvSpPr>
          <p:nvPr/>
        </p:nvSpPr>
        <p:spPr bwMode="auto">
          <a:xfrm>
            <a:off x="1143000" y="228600"/>
            <a:ext cx="76200" cy="5715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8" y="3600"/>
              </a:cxn>
            </a:cxnLst>
            <a:rect l="0" t="0" r="r" b="b"/>
            <a:pathLst>
              <a:path w="48" h="3600">
                <a:moveTo>
                  <a:pt x="0" y="0"/>
                </a:moveTo>
                <a:lnTo>
                  <a:pt x="48" y="360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56" name="Freeform 40"/>
          <p:cNvSpPr>
            <a:spLocks/>
          </p:cNvSpPr>
          <p:nvPr/>
        </p:nvSpPr>
        <p:spPr bwMode="auto">
          <a:xfrm>
            <a:off x="673100" y="63500"/>
            <a:ext cx="88900" cy="6235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6" y="3928"/>
              </a:cxn>
            </a:cxnLst>
            <a:rect l="0" t="0" r="r" b="b"/>
            <a:pathLst>
              <a:path w="56" h="3928">
                <a:moveTo>
                  <a:pt x="0" y="0"/>
                </a:moveTo>
                <a:lnTo>
                  <a:pt x="56" y="392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57" name="Freeform 41"/>
          <p:cNvSpPr>
            <a:spLocks/>
          </p:cNvSpPr>
          <p:nvPr/>
        </p:nvSpPr>
        <p:spPr bwMode="auto">
          <a:xfrm>
            <a:off x="254000" y="-12700"/>
            <a:ext cx="101600" cy="66675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4" y="4200"/>
              </a:cxn>
            </a:cxnLst>
            <a:rect l="0" t="0" r="r" b="b"/>
            <a:pathLst>
              <a:path w="64" h="4200">
                <a:moveTo>
                  <a:pt x="0" y="0"/>
                </a:moveTo>
                <a:lnTo>
                  <a:pt x="64" y="420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58" name="Freeform 42"/>
          <p:cNvSpPr>
            <a:spLocks/>
          </p:cNvSpPr>
          <p:nvPr/>
        </p:nvSpPr>
        <p:spPr bwMode="auto">
          <a:xfrm>
            <a:off x="355600" y="2368550"/>
            <a:ext cx="1397000" cy="882650"/>
          </a:xfrm>
          <a:custGeom>
            <a:avLst/>
            <a:gdLst/>
            <a:ahLst/>
            <a:cxnLst>
              <a:cxn ang="0">
                <a:pos x="0" y="556"/>
              </a:cxn>
              <a:cxn ang="0">
                <a:pos x="0" y="308"/>
              </a:cxn>
              <a:cxn ang="0">
                <a:pos x="688" y="0"/>
              </a:cxn>
              <a:cxn ang="0">
                <a:pos x="880" y="16"/>
              </a:cxn>
              <a:cxn ang="0">
                <a:pos x="704" y="120"/>
              </a:cxn>
              <a:cxn ang="0">
                <a:pos x="708" y="256"/>
              </a:cxn>
              <a:cxn ang="0">
                <a:pos x="880" y="20"/>
              </a:cxn>
              <a:cxn ang="0">
                <a:pos x="752" y="100"/>
              </a:cxn>
              <a:cxn ang="0">
                <a:pos x="216" y="348"/>
              </a:cxn>
              <a:cxn ang="0">
                <a:pos x="4" y="328"/>
              </a:cxn>
              <a:cxn ang="0">
                <a:pos x="184" y="348"/>
              </a:cxn>
              <a:cxn ang="0">
                <a:pos x="0" y="556"/>
              </a:cxn>
            </a:cxnLst>
            <a:rect l="0" t="0" r="r" b="b"/>
            <a:pathLst>
              <a:path w="880" h="556">
                <a:moveTo>
                  <a:pt x="0" y="556"/>
                </a:moveTo>
                <a:lnTo>
                  <a:pt x="0" y="308"/>
                </a:lnTo>
                <a:lnTo>
                  <a:pt x="688" y="0"/>
                </a:lnTo>
                <a:lnTo>
                  <a:pt x="880" y="16"/>
                </a:lnTo>
                <a:lnTo>
                  <a:pt x="704" y="120"/>
                </a:lnTo>
                <a:lnTo>
                  <a:pt x="708" y="256"/>
                </a:lnTo>
                <a:lnTo>
                  <a:pt x="880" y="20"/>
                </a:lnTo>
                <a:lnTo>
                  <a:pt x="752" y="100"/>
                </a:lnTo>
                <a:lnTo>
                  <a:pt x="216" y="348"/>
                </a:lnTo>
                <a:lnTo>
                  <a:pt x="4" y="328"/>
                </a:lnTo>
                <a:lnTo>
                  <a:pt x="184" y="348"/>
                </a:lnTo>
                <a:lnTo>
                  <a:pt x="0" y="556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59" name="Line 43"/>
          <p:cNvSpPr>
            <a:spLocks noChangeShapeType="1"/>
          </p:cNvSpPr>
          <p:nvPr/>
        </p:nvSpPr>
        <p:spPr bwMode="auto">
          <a:xfrm>
            <a:off x="7302500" y="1130300"/>
            <a:ext cx="63500" cy="4241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60" name="Freeform 44"/>
          <p:cNvSpPr>
            <a:spLocks/>
          </p:cNvSpPr>
          <p:nvPr/>
        </p:nvSpPr>
        <p:spPr bwMode="auto">
          <a:xfrm>
            <a:off x="7658100" y="850900"/>
            <a:ext cx="50800" cy="4775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2" y="3008"/>
              </a:cxn>
            </a:cxnLst>
            <a:rect l="0" t="0" r="r" b="b"/>
            <a:pathLst>
              <a:path w="32" h="3008">
                <a:moveTo>
                  <a:pt x="0" y="0"/>
                </a:moveTo>
                <a:lnTo>
                  <a:pt x="32" y="300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61" name="Freeform 45"/>
          <p:cNvSpPr>
            <a:spLocks/>
          </p:cNvSpPr>
          <p:nvPr/>
        </p:nvSpPr>
        <p:spPr bwMode="auto">
          <a:xfrm>
            <a:off x="8102600" y="431800"/>
            <a:ext cx="63500" cy="5638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0" y="3552"/>
              </a:cxn>
            </a:cxnLst>
            <a:rect l="0" t="0" r="r" b="b"/>
            <a:pathLst>
              <a:path w="40" h="3552">
                <a:moveTo>
                  <a:pt x="0" y="0"/>
                </a:moveTo>
                <a:lnTo>
                  <a:pt x="40" y="3552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62" name="Freeform 46"/>
          <p:cNvSpPr>
            <a:spLocks/>
          </p:cNvSpPr>
          <p:nvPr/>
        </p:nvSpPr>
        <p:spPr bwMode="auto">
          <a:xfrm>
            <a:off x="8585200" y="88900"/>
            <a:ext cx="76200" cy="6362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8" y="4008"/>
              </a:cxn>
            </a:cxnLst>
            <a:rect l="0" t="0" r="r" b="b"/>
            <a:pathLst>
              <a:path w="48" h="4008">
                <a:moveTo>
                  <a:pt x="0" y="0"/>
                </a:moveTo>
                <a:lnTo>
                  <a:pt x="48" y="400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63" name="Freeform 47"/>
          <p:cNvSpPr>
            <a:spLocks/>
          </p:cNvSpPr>
          <p:nvPr/>
        </p:nvSpPr>
        <p:spPr bwMode="auto">
          <a:xfrm>
            <a:off x="9004300" y="-25400"/>
            <a:ext cx="50800" cy="6870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2" y="4328"/>
              </a:cxn>
            </a:cxnLst>
            <a:rect l="0" t="0" r="r" b="b"/>
            <a:pathLst>
              <a:path w="32" h="4328">
                <a:moveTo>
                  <a:pt x="0" y="0"/>
                </a:moveTo>
                <a:lnTo>
                  <a:pt x="32" y="432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64" name="Freeform 48"/>
          <p:cNvSpPr>
            <a:spLocks/>
          </p:cNvSpPr>
          <p:nvPr/>
        </p:nvSpPr>
        <p:spPr bwMode="auto">
          <a:xfrm>
            <a:off x="7442200" y="1485900"/>
            <a:ext cx="1511300" cy="3606800"/>
          </a:xfrm>
          <a:custGeom>
            <a:avLst/>
            <a:gdLst/>
            <a:ahLst/>
            <a:cxnLst>
              <a:cxn ang="0">
                <a:pos x="792" y="2056"/>
              </a:cxn>
              <a:cxn ang="0">
                <a:pos x="800" y="144"/>
              </a:cxn>
              <a:cxn ang="0">
                <a:pos x="80" y="488"/>
              </a:cxn>
              <a:cxn ang="0">
                <a:pos x="128" y="1696"/>
              </a:cxn>
              <a:cxn ang="0">
                <a:pos x="784" y="2040"/>
              </a:cxn>
              <a:cxn ang="0">
                <a:pos x="952" y="2264"/>
              </a:cxn>
              <a:cxn ang="0">
                <a:pos x="912" y="0"/>
              </a:cxn>
              <a:cxn ang="0">
                <a:pos x="0" y="464"/>
              </a:cxn>
              <a:cxn ang="0">
                <a:pos x="40" y="1768"/>
              </a:cxn>
              <a:cxn ang="0">
                <a:pos x="944" y="2272"/>
              </a:cxn>
              <a:cxn ang="0">
                <a:pos x="952" y="2248"/>
              </a:cxn>
            </a:cxnLst>
            <a:rect l="0" t="0" r="r" b="b"/>
            <a:pathLst>
              <a:path w="952" h="2272">
                <a:moveTo>
                  <a:pt x="792" y="2056"/>
                </a:moveTo>
                <a:lnTo>
                  <a:pt x="800" y="144"/>
                </a:lnTo>
                <a:lnTo>
                  <a:pt x="80" y="488"/>
                </a:lnTo>
                <a:lnTo>
                  <a:pt x="128" y="1696"/>
                </a:lnTo>
                <a:lnTo>
                  <a:pt x="784" y="2040"/>
                </a:lnTo>
                <a:lnTo>
                  <a:pt x="952" y="2264"/>
                </a:lnTo>
                <a:lnTo>
                  <a:pt x="912" y="0"/>
                </a:lnTo>
                <a:lnTo>
                  <a:pt x="0" y="464"/>
                </a:lnTo>
                <a:lnTo>
                  <a:pt x="40" y="1768"/>
                </a:lnTo>
                <a:lnTo>
                  <a:pt x="944" y="2272"/>
                </a:lnTo>
                <a:lnTo>
                  <a:pt x="952" y="2248"/>
                </a:lnTo>
              </a:path>
            </a:pathLst>
          </a:cu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65" name="Freeform 49"/>
          <p:cNvSpPr>
            <a:spLocks/>
          </p:cNvSpPr>
          <p:nvPr/>
        </p:nvSpPr>
        <p:spPr bwMode="auto">
          <a:xfrm>
            <a:off x="7581900" y="1739900"/>
            <a:ext cx="1130300" cy="2984500"/>
          </a:xfrm>
          <a:custGeom>
            <a:avLst/>
            <a:gdLst/>
            <a:ahLst/>
            <a:cxnLst>
              <a:cxn ang="0">
                <a:pos x="0" y="328"/>
              </a:cxn>
              <a:cxn ang="0">
                <a:pos x="704" y="0"/>
              </a:cxn>
              <a:cxn ang="0">
                <a:pos x="712" y="1880"/>
              </a:cxn>
              <a:cxn ang="0">
                <a:pos x="40" y="1552"/>
              </a:cxn>
              <a:cxn ang="0">
                <a:pos x="0" y="328"/>
              </a:cxn>
            </a:cxnLst>
            <a:rect l="0" t="0" r="r" b="b"/>
            <a:pathLst>
              <a:path w="712" h="1880">
                <a:moveTo>
                  <a:pt x="0" y="328"/>
                </a:moveTo>
                <a:lnTo>
                  <a:pt x="704" y="0"/>
                </a:lnTo>
                <a:lnTo>
                  <a:pt x="712" y="1880"/>
                </a:lnTo>
                <a:lnTo>
                  <a:pt x="40" y="1552"/>
                </a:lnTo>
                <a:lnTo>
                  <a:pt x="0" y="328"/>
                </a:ln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18900000" scaled="1"/>
          </a:gradFill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66" name="Freeform 50"/>
          <p:cNvSpPr>
            <a:spLocks/>
          </p:cNvSpPr>
          <p:nvPr/>
        </p:nvSpPr>
        <p:spPr bwMode="auto">
          <a:xfrm>
            <a:off x="8293100" y="1892300"/>
            <a:ext cx="127000" cy="2679700"/>
          </a:xfrm>
          <a:custGeom>
            <a:avLst/>
            <a:gdLst/>
            <a:ahLst/>
            <a:cxnLst>
              <a:cxn ang="0">
                <a:pos x="0" y="24"/>
              </a:cxn>
              <a:cxn ang="0">
                <a:pos x="48" y="0"/>
              </a:cxn>
              <a:cxn ang="0">
                <a:pos x="80" y="1688"/>
              </a:cxn>
              <a:cxn ang="0">
                <a:pos x="64" y="1680"/>
              </a:cxn>
              <a:cxn ang="0">
                <a:pos x="32" y="1656"/>
              </a:cxn>
              <a:cxn ang="0">
                <a:pos x="0" y="24"/>
              </a:cxn>
            </a:cxnLst>
            <a:rect l="0" t="0" r="r" b="b"/>
            <a:pathLst>
              <a:path w="80" h="1688">
                <a:moveTo>
                  <a:pt x="0" y="24"/>
                </a:moveTo>
                <a:lnTo>
                  <a:pt x="48" y="0"/>
                </a:lnTo>
                <a:lnTo>
                  <a:pt x="80" y="1688"/>
                </a:lnTo>
                <a:lnTo>
                  <a:pt x="64" y="1680"/>
                </a:lnTo>
                <a:lnTo>
                  <a:pt x="32" y="1656"/>
                </a:lnTo>
                <a:lnTo>
                  <a:pt x="0" y="24"/>
                </a:lnTo>
                <a:close/>
              </a:path>
            </a:pathLst>
          </a:custGeom>
          <a:solidFill>
            <a:schemeClr val="bg1"/>
          </a:solid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67" name="Freeform 51"/>
          <p:cNvSpPr>
            <a:spLocks/>
          </p:cNvSpPr>
          <p:nvPr/>
        </p:nvSpPr>
        <p:spPr bwMode="auto">
          <a:xfrm>
            <a:off x="7861300" y="2082800"/>
            <a:ext cx="165100" cy="2298700"/>
          </a:xfrm>
          <a:custGeom>
            <a:avLst/>
            <a:gdLst/>
            <a:ahLst/>
            <a:cxnLst>
              <a:cxn ang="0">
                <a:pos x="0" y="48"/>
              </a:cxn>
              <a:cxn ang="0">
                <a:pos x="56" y="0"/>
              </a:cxn>
              <a:cxn ang="0">
                <a:pos x="104" y="1448"/>
              </a:cxn>
              <a:cxn ang="0">
                <a:pos x="88" y="1440"/>
              </a:cxn>
              <a:cxn ang="0">
                <a:pos x="56" y="1416"/>
              </a:cxn>
              <a:cxn ang="0">
                <a:pos x="0" y="48"/>
              </a:cxn>
            </a:cxnLst>
            <a:rect l="0" t="0" r="r" b="b"/>
            <a:pathLst>
              <a:path w="104" h="1448">
                <a:moveTo>
                  <a:pt x="0" y="48"/>
                </a:moveTo>
                <a:lnTo>
                  <a:pt x="56" y="0"/>
                </a:lnTo>
                <a:lnTo>
                  <a:pt x="104" y="1448"/>
                </a:lnTo>
                <a:lnTo>
                  <a:pt x="88" y="1440"/>
                </a:lnTo>
                <a:lnTo>
                  <a:pt x="56" y="1416"/>
                </a:lnTo>
                <a:lnTo>
                  <a:pt x="0" y="48"/>
                </a:lnTo>
                <a:close/>
              </a:path>
            </a:pathLst>
          </a:custGeom>
          <a:solidFill>
            <a:schemeClr val="bg1"/>
          </a:solid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68" name="Freeform 52"/>
          <p:cNvSpPr>
            <a:spLocks/>
          </p:cNvSpPr>
          <p:nvPr/>
        </p:nvSpPr>
        <p:spPr bwMode="auto">
          <a:xfrm>
            <a:off x="6502400" y="1435100"/>
            <a:ext cx="50800" cy="3530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2" y="2224"/>
              </a:cxn>
            </a:cxnLst>
            <a:rect l="0" t="0" r="r" b="b"/>
            <a:pathLst>
              <a:path w="32" h="2224">
                <a:moveTo>
                  <a:pt x="0" y="0"/>
                </a:moveTo>
                <a:lnTo>
                  <a:pt x="32" y="2224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69" name="Freeform 53"/>
          <p:cNvSpPr>
            <a:spLocks/>
          </p:cNvSpPr>
          <p:nvPr/>
        </p:nvSpPr>
        <p:spPr bwMode="auto">
          <a:xfrm>
            <a:off x="6083300" y="1473200"/>
            <a:ext cx="50800" cy="3530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2" y="2224"/>
              </a:cxn>
            </a:cxnLst>
            <a:rect l="0" t="0" r="r" b="b"/>
            <a:pathLst>
              <a:path w="32" h="2224">
                <a:moveTo>
                  <a:pt x="0" y="0"/>
                </a:moveTo>
                <a:lnTo>
                  <a:pt x="32" y="2224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70" name="Freeform 54"/>
          <p:cNvSpPr>
            <a:spLocks/>
          </p:cNvSpPr>
          <p:nvPr/>
        </p:nvSpPr>
        <p:spPr bwMode="auto">
          <a:xfrm>
            <a:off x="5651500" y="1384300"/>
            <a:ext cx="50800" cy="3530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2" y="2224"/>
              </a:cxn>
            </a:cxnLst>
            <a:rect l="0" t="0" r="r" b="b"/>
            <a:pathLst>
              <a:path w="32" h="2224">
                <a:moveTo>
                  <a:pt x="0" y="0"/>
                </a:moveTo>
                <a:lnTo>
                  <a:pt x="32" y="2224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71" name="Freeform 55"/>
          <p:cNvSpPr>
            <a:spLocks/>
          </p:cNvSpPr>
          <p:nvPr/>
        </p:nvSpPr>
        <p:spPr bwMode="auto">
          <a:xfrm>
            <a:off x="5207000" y="1485900"/>
            <a:ext cx="38100" cy="34671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4" y="2184"/>
              </a:cxn>
            </a:cxnLst>
            <a:rect l="0" t="0" r="r" b="b"/>
            <a:pathLst>
              <a:path w="24" h="2184">
                <a:moveTo>
                  <a:pt x="0" y="0"/>
                </a:moveTo>
                <a:lnTo>
                  <a:pt x="24" y="2184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72" name="Freeform 56"/>
          <p:cNvSpPr>
            <a:spLocks/>
          </p:cNvSpPr>
          <p:nvPr/>
        </p:nvSpPr>
        <p:spPr bwMode="auto">
          <a:xfrm>
            <a:off x="4800600" y="1485900"/>
            <a:ext cx="50800" cy="3479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2" y="2192"/>
              </a:cxn>
            </a:cxnLst>
            <a:rect l="0" t="0" r="r" b="b"/>
            <a:pathLst>
              <a:path w="32" h="2192">
                <a:moveTo>
                  <a:pt x="0" y="0"/>
                </a:moveTo>
                <a:lnTo>
                  <a:pt x="32" y="2192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73" name="Freeform 57"/>
          <p:cNvSpPr>
            <a:spLocks/>
          </p:cNvSpPr>
          <p:nvPr/>
        </p:nvSpPr>
        <p:spPr bwMode="auto">
          <a:xfrm>
            <a:off x="4406900" y="1409700"/>
            <a:ext cx="50800" cy="3530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2" y="2224"/>
              </a:cxn>
            </a:cxnLst>
            <a:rect l="0" t="0" r="r" b="b"/>
            <a:pathLst>
              <a:path w="32" h="2224">
                <a:moveTo>
                  <a:pt x="0" y="0"/>
                </a:moveTo>
                <a:lnTo>
                  <a:pt x="32" y="2224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74" name="Freeform 58"/>
          <p:cNvSpPr>
            <a:spLocks/>
          </p:cNvSpPr>
          <p:nvPr/>
        </p:nvSpPr>
        <p:spPr bwMode="auto">
          <a:xfrm>
            <a:off x="3987800" y="1409700"/>
            <a:ext cx="12700" cy="990600"/>
          </a:xfrm>
          <a:custGeom>
            <a:avLst/>
            <a:gdLst/>
            <a:ahLst/>
            <a:cxnLst>
              <a:cxn ang="0">
                <a:pos x="8" y="0"/>
              </a:cxn>
              <a:cxn ang="0">
                <a:pos x="0" y="624"/>
              </a:cxn>
            </a:cxnLst>
            <a:rect l="0" t="0" r="r" b="b"/>
            <a:pathLst>
              <a:path w="8" h="624">
                <a:moveTo>
                  <a:pt x="8" y="0"/>
                </a:moveTo>
                <a:lnTo>
                  <a:pt x="0" y="624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75" name="Freeform 59"/>
          <p:cNvSpPr>
            <a:spLocks/>
          </p:cNvSpPr>
          <p:nvPr/>
        </p:nvSpPr>
        <p:spPr bwMode="auto">
          <a:xfrm>
            <a:off x="3594100" y="1435100"/>
            <a:ext cx="12700" cy="990600"/>
          </a:xfrm>
          <a:custGeom>
            <a:avLst/>
            <a:gdLst/>
            <a:ahLst/>
            <a:cxnLst>
              <a:cxn ang="0">
                <a:pos x="8" y="0"/>
              </a:cxn>
              <a:cxn ang="0">
                <a:pos x="0" y="624"/>
              </a:cxn>
            </a:cxnLst>
            <a:rect l="0" t="0" r="r" b="b"/>
            <a:pathLst>
              <a:path w="8" h="624">
                <a:moveTo>
                  <a:pt x="8" y="0"/>
                </a:moveTo>
                <a:lnTo>
                  <a:pt x="0" y="624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76" name="Freeform 60"/>
          <p:cNvSpPr>
            <a:spLocks/>
          </p:cNvSpPr>
          <p:nvPr/>
        </p:nvSpPr>
        <p:spPr bwMode="auto">
          <a:xfrm>
            <a:off x="3251200" y="1422400"/>
            <a:ext cx="12700" cy="990600"/>
          </a:xfrm>
          <a:custGeom>
            <a:avLst/>
            <a:gdLst/>
            <a:ahLst/>
            <a:cxnLst>
              <a:cxn ang="0">
                <a:pos x="8" y="0"/>
              </a:cxn>
              <a:cxn ang="0">
                <a:pos x="0" y="624"/>
              </a:cxn>
            </a:cxnLst>
            <a:rect l="0" t="0" r="r" b="b"/>
            <a:pathLst>
              <a:path w="8" h="624">
                <a:moveTo>
                  <a:pt x="8" y="0"/>
                </a:moveTo>
                <a:lnTo>
                  <a:pt x="0" y="624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277" name="Freeform 61"/>
          <p:cNvSpPr>
            <a:spLocks/>
          </p:cNvSpPr>
          <p:nvPr/>
        </p:nvSpPr>
        <p:spPr bwMode="auto">
          <a:xfrm>
            <a:off x="2870200" y="1460500"/>
            <a:ext cx="12700" cy="990600"/>
          </a:xfrm>
          <a:custGeom>
            <a:avLst/>
            <a:gdLst/>
            <a:ahLst/>
            <a:cxnLst>
              <a:cxn ang="0">
                <a:pos x="8" y="0"/>
              </a:cxn>
              <a:cxn ang="0">
                <a:pos x="0" y="624"/>
              </a:cxn>
            </a:cxnLst>
            <a:rect l="0" t="0" r="r" b="b"/>
            <a:pathLst>
              <a:path w="8" h="624">
                <a:moveTo>
                  <a:pt x="8" y="0"/>
                </a:moveTo>
                <a:lnTo>
                  <a:pt x="0" y="624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2" name="Group 62"/>
          <p:cNvGrpSpPr>
            <a:grpSpLocks/>
          </p:cNvGrpSpPr>
          <p:nvPr/>
        </p:nvGrpSpPr>
        <p:grpSpPr bwMode="auto">
          <a:xfrm>
            <a:off x="4708525" y="5335588"/>
            <a:ext cx="1362075" cy="1285875"/>
            <a:chOff x="2966" y="3361"/>
            <a:chExt cx="858" cy="810"/>
          </a:xfrm>
        </p:grpSpPr>
        <p:grpSp>
          <p:nvGrpSpPr>
            <p:cNvPr id="3" name="Group 63"/>
            <p:cNvGrpSpPr>
              <a:grpSpLocks/>
            </p:cNvGrpSpPr>
            <p:nvPr/>
          </p:nvGrpSpPr>
          <p:grpSpPr bwMode="auto">
            <a:xfrm>
              <a:off x="2976" y="3361"/>
              <a:ext cx="848" cy="791"/>
              <a:chOff x="2976" y="3361"/>
              <a:chExt cx="848" cy="791"/>
            </a:xfrm>
          </p:grpSpPr>
          <p:sp>
            <p:nvSpPr>
              <p:cNvPr id="137280" name="Freeform 64" descr="Голубая тисненая бумага"/>
              <p:cNvSpPr>
                <a:spLocks/>
              </p:cNvSpPr>
              <p:nvPr/>
            </p:nvSpPr>
            <p:spPr bwMode="auto">
              <a:xfrm>
                <a:off x="2976" y="3368"/>
                <a:ext cx="848" cy="784"/>
              </a:xfrm>
              <a:custGeom>
                <a:avLst/>
                <a:gdLst/>
                <a:ahLst/>
                <a:cxnLst>
                  <a:cxn ang="0">
                    <a:pos x="688" y="0"/>
                  </a:cxn>
                  <a:cxn ang="0">
                    <a:pos x="848" y="80"/>
                  </a:cxn>
                  <a:cxn ang="0">
                    <a:pos x="136" y="784"/>
                  </a:cxn>
                  <a:cxn ang="0">
                    <a:pos x="0" y="696"/>
                  </a:cxn>
                  <a:cxn ang="0">
                    <a:pos x="688" y="0"/>
                  </a:cxn>
                </a:cxnLst>
                <a:rect l="0" t="0" r="r" b="b"/>
                <a:pathLst>
                  <a:path w="848" h="784">
                    <a:moveTo>
                      <a:pt x="688" y="0"/>
                    </a:moveTo>
                    <a:lnTo>
                      <a:pt x="848" y="80"/>
                    </a:lnTo>
                    <a:lnTo>
                      <a:pt x="136" y="784"/>
                    </a:lnTo>
                    <a:lnTo>
                      <a:pt x="0" y="696"/>
                    </a:lnTo>
                    <a:lnTo>
                      <a:pt x="688" y="0"/>
                    </a:ln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7281" name="Freeform 65" descr="Голубая тисненая бумага"/>
              <p:cNvSpPr>
                <a:spLocks/>
              </p:cNvSpPr>
              <p:nvPr/>
            </p:nvSpPr>
            <p:spPr bwMode="auto">
              <a:xfrm>
                <a:off x="3652" y="3361"/>
                <a:ext cx="164" cy="9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20" y="15"/>
                  </a:cxn>
                  <a:cxn ang="0">
                    <a:pos x="164" y="95"/>
                  </a:cxn>
                </a:cxnLst>
                <a:rect l="0" t="0" r="r" b="b"/>
                <a:pathLst>
                  <a:path w="164" h="95">
                    <a:moveTo>
                      <a:pt x="0" y="7"/>
                    </a:moveTo>
                    <a:cubicBezTo>
                      <a:pt x="46" y="3"/>
                      <a:pt x="93" y="0"/>
                      <a:pt x="120" y="15"/>
                    </a:cubicBezTo>
                    <a:cubicBezTo>
                      <a:pt x="147" y="30"/>
                      <a:pt x="157" y="84"/>
                      <a:pt x="164" y="95"/>
                    </a:cubicBezTo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" name="Group 66"/>
            <p:cNvGrpSpPr>
              <a:grpSpLocks/>
            </p:cNvGrpSpPr>
            <p:nvPr/>
          </p:nvGrpSpPr>
          <p:grpSpPr bwMode="auto">
            <a:xfrm>
              <a:off x="2966" y="4052"/>
              <a:ext cx="152" cy="119"/>
              <a:chOff x="2966" y="4052"/>
              <a:chExt cx="152" cy="119"/>
            </a:xfrm>
          </p:grpSpPr>
          <p:sp>
            <p:nvSpPr>
              <p:cNvPr id="137283" name="Freeform 67" descr="Голубая тисненая бумага"/>
              <p:cNvSpPr>
                <a:spLocks/>
              </p:cNvSpPr>
              <p:nvPr/>
            </p:nvSpPr>
            <p:spPr bwMode="auto">
              <a:xfrm>
                <a:off x="2966" y="4052"/>
                <a:ext cx="152" cy="119"/>
              </a:xfrm>
              <a:custGeom>
                <a:avLst/>
                <a:gdLst/>
                <a:ahLst/>
                <a:cxnLst>
                  <a:cxn ang="0">
                    <a:pos x="14" y="12"/>
                  </a:cxn>
                  <a:cxn ang="0">
                    <a:pos x="110" y="16"/>
                  </a:cxn>
                  <a:cxn ang="0">
                    <a:pos x="138" y="108"/>
                  </a:cxn>
                  <a:cxn ang="0">
                    <a:pos x="26" y="84"/>
                  </a:cxn>
                  <a:cxn ang="0">
                    <a:pos x="14" y="12"/>
                  </a:cxn>
                </a:cxnLst>
                <a:rect l="0" t="0" r="r" b="b"/>
                <a:pathLst>
                  <a:path w="152" h="119">
                    <a:moveTo>
                      <a:pt x="14" y="12"/>
                    </a:moveTo>
                    <a:cubicBezTo>
                      <a:pt x="28" y="1"/>
                      <a:pt x="89" y="0"/>
                      <a:pt x="110" y="16"/>
                    </a:cubicBezTo>
                    <a:cubicBezTo>
                      <a:pt x="131" y="32"/>
                      <a:pt x="152" y="97"/>
                      <a:pt x="138" y="108"/>
                    </a:cubicBezTo>
                    <a:cubicBezTo>
                      <a:pt x="124" y="119"/>
                      <a:pt x="48" y="101"/>
                      <a:pt x="26" y="84"/>
                    </a:cubicBezTo>
                    <a:cubicBezTo>
                      <a:pt x="4" y="67"/>
                      <a:pt x="0" y="23"/>
                      <a:pt x="14" y="12"/>
                    </a:cubicBez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7284" name="Freeform 68" descr="Голубая тисненая бумага"/>
              <p:cNvSpPr>
                <a:spLocks/>
              </p:cNvSpPr>
              <p:nvPr/>
            </p:nvSpPr>
            <p:spPr bwMode="auto">
              <a:xfrm>
                <a:off x="2978" y="4062"/>
                <a:ext cx="122" cy="91"/>
              </a:xfrm>
              <a:custGeom>
                <a:avLst/>
                <a:gdLst/>
                <a:ahLst/>
                <a:cxnLst>
                  <a:cxn ang="0">
                    <a:pos x="14" y="12"/>
                  </a:cxn>
                  <a:cxn ang="0">
                    <a:pos x="110" y="16"/>
                  </a:cxn>
                  <a:cxn ang="0">
                    <a:pos x="138" y="108"/>
                  </a:cxn>
                  <a:cxn ang="0">
                    <a:pos x="26" y="84"/>
                  </a:cxn>
                  <a:cxn ang="0">
                    <a:pos x="14" y="12"/>
                  </a:cxn>
                </a:cxnLst>
                <a:rect l="0" t="0" r="r" b="b"/>
                <a:pathLst>
                  <a:path w="152" h="119">
                    <a:moveTo>
                      <a:pt x="14" y="12"/>
                    </a:moveTo>
                    <a:cubicBezTo>
                      <a:pt x="28" y="1"/>
                      <a:pt x="89" y="0"/>
                      <a:pt x="110" y="16"/>
                    </a:cubicBezTo>
                    <a:cubicBezTo>
                      <a:pt x="131" y="32"/>
                      <a:pt x="152" y="97"/>
                      <a:pt x="138" y="108"/>
                    </a:cubicBezTo>
                    <a:cubicBezTo>
                      <a:pt x="124" y="119"/>
                      <a:pt x="48" y="101"/>
                      <a:pt x="26" y="84"/>
                    </a:cubicBezTo>
                    <a:cubicBezTo>
                      <a:pt x="4" y="67"/>
                      <a:pt x="0" y="23"/>
                      <a:pt x="14" y="12"/>
                    </a:cubicBez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7285" name="Freeform 69" descr="Голубая тисненая бумага"/>
              <p:cNvSpPr>
                <a:spLocks/>
              </p:cNvSpPr>
              <p:nvPr/>
            </p:nvSpPr>
            <p:spPr bwMode="auto">
              <a:xfrm>
                <a:off x="2992" y="4076"/>
                <a:ext cx="88" cy="63"/>
              </a:xfrm>
              <a:custGeom>
                <a:avLst/>
                <a:gdLst/>
                <a:ahLst/>
                <a:cxnLst>
                  <a:cxn ang="0">
                    <a:pos x="14" y="12"/>
                  </a:cxn>
                  <a:cxn ang="0">
                    <a:pos x="110" y="16"/>
                  </a:cxn>
                  <a:cxn ang="0">
                    <a:pos x="138" y="108"/>
                  </a:cxn>
                  <a:cxn ang="0">
                    <a:pos x="26" y="84"/>
                  </a:cxn>
                  <a:cxn ang="0">
                    <a:pos x="14" y="12"/>
                  </a:cxn>
                </a:cxnLst>
                <a:rect l="0" t="0" r="r" b="b"/>
                <a:pathLst>
                  <a:path w="152" h="119">
                    <a:moveTo>
                      <a:pt x="14" y="12"/>
                    </a:moveTo>
                    <a:cubicBezTo>
                      <a:pt x="28" y="1"/>
                      <a:pt x="89" y="0"/>
                      <a:pt x="110" y="16"/>
                    </a:cubicBezTo>
                    <a:cubicBezTo>
                      <a:pt x="131" y="32"/>
                      <a:pt x="152" y="97"/>
                      <a:pt x="138" y="108"/>
                    </a:cubicBezTo>
                    <a:cubicBezTo>
                      <a:pt x="124" y="119"/>
                      <a:pt x="48" y="101"/>
                      <a:pt x="26" y="84"/>
                    </a:cubicBezTo>
                    <a:cubicBezTo>
                      <a:pt x="4" y="67"/>
                      <a:pt x="0" y="23"/>
                      <a:pt x="14" y="12"/>
                    </a:cubicBez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7286" name="Freeform 70" descr="Голубая тисненая бумага"/>
              <p:cNvSpPr>
                <a:spLocks/>
              </p:cNvSpPr>
              <p:nvPr/>
            </p:nvSpPr>
            <p:spPr bwMode="auto">
              <a:xfrm>
                <a:off x="3008" y="4088"/>
                <a:ext cx="56" cy="35"/>
              </a:xfrm>
              <a:custGeom>
                <a:avLst/>
                <a:gdLst/>
                <a:ahLst/>
                <a:cxnLst>
                  <a:cxn ang="0">
                    <a:pos x="14" y="12"/>
                  </a:cxn>
                  <a:cxn ang="0">
                    <a:pos x="110" y="16"/>
                  </a:cxn>
                  <a:cxn ang="0">
                    <a:pos x="138" y="108"/>
                  </a:cxn>
                  <a:cxn ang="0">
                    <a:pos x="26" y="84"/>
                  </a:cxn>
                  <a:cxn ang="0">
                    <a:pos x="14" y="12"/>
                  </a:cxn>
                </a:cxnLst>
                <a:rect l="0" t="0" r="r" b="b"/>
                <a:pathLst>
                  <a:path w="152" h="119">
                    <a:moveTo>
                      <a:pt x="14" y="12"/>
                    </a:moveTo>
                    <a:cubicBezTo>
                      <a:pt x="28" y="1"/>
                      <a:pt x="89" y="0"/>
                      <a:pt x="110" y="16"/>
                    </a:cubicBezTo>
                    <a:cubicBezTo>
                      <a:pt x="131" y="32"/>
                      <a:pt x="152" y="97"/>
                      <a:pt x="138" y="108"/>
                    </a:cubicBezTo>
                    <a:cubicBezTo>
                      <a:pt x="124" y="119"/>
                      <a:pt x="48" y="101"/>
                      <a:pt x="26" y="84"/>
                    </a:cubicBezTo>
                    <a:cubicBezTo>
                      <a:pt x="4" y="67"/>
                      <a:pt x="0" y="23"/>
                      <a:pt x="14" y="12"/>
                    </a:cubicBez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" name="Group 71"/>
          <p:cNvGrpSpPr>
            <a:grpSpLocks/>
          </p:cNvGrpSpPr>
          <p:nvPr/>
        </p:nvGrpSpPr>
        <p:grpSpPr bwMode="auto">
          <a:xfrm>
            <a:off x="4810125" y="5411788"/>
            <a:ext cx="1362075" cy="1285875"/>
            <a:chOff x="2966" y="3361"/>
            <a:chExt cx="858" cy="810"/>
          </a:xfrm>
        </p:grpSpPr>
        <p:grpSp>
          <p:nvGrpSpPr>
            <p:cNvPr id="6" name="Group 72"/>
            <p:cNvGrpSpPr>
              <a:grpSpLocks/>
            </p:cNvGrpSpPr>
            <p:nvPr/>
          </p:nvGrpSpPr>
          <p:grpSpPr bwMode="auto">
            <a:xfrm>
              <a:off x="2976" y="3361"/>
              <a:ext cx="848" cy="791"/>
              <a:chOff x="2976" y="3361"/>
              <a:chExt cx="848" cy="791"/>
            </a:xfrm>
          </p:grpSpPr>
          <p:sp>
            <p:nvSpPr>
              <p:cNvPr id="137289" name="Freeform 73" descr="Голубая тисненая бумага"/>
              <p:cNvSpPr>
                <a:spLocks/>
              </p:cNvSpPr>
              <p:nvPr/>
            </p:nvSpPr>
            <p:spPr bwMode="auto">
              <a:xfrm>
                <a:off x="2976" y="3368"/>
                <a:ext cx="848" cy="784"/>
              </a:xfrm>
              <a:custGeom>
                <a:avLst/>
                <a:gdLst/>
                <a:ahLst/>
                <a:cxnLst>
                  <a:cxn ang="0">
                    <a:pos x="688" y="0"/>
                  </a:cxn>
                  <a:cxn ang="0">
                    <a:pos x="848" y="80"/>
                  </a:cxn>
                  <a:cxn ang="0">
                    <a:pos x="136" y="784"/>
                  </a:cxn>
                  <a:cxn ang="0">
                    <a:pos x="0" y="696"/>
                  </a:cxn>
                  <a:cxn ang="0">
                    <a:pos x="688" y="0"/>
                  </a:cxn>
                </a:cxnLst>
                <a:rect l="0" t="0" r="r" b="b"/>
                <a:pathLst>
                  <a:path w="848" h="784">
                    <a:moveTo>
                      <a:pt x="688" y="0"/>
                    </a:moveTo>
                    <a:lnTo>
                      <a:pt x="848" y="80"/>
                    </a:lnTo>
                    <a:lnTo>
                      <a:pt x="136" y="784"/>
                    </a:lnTo>
                    <a:lnTo>
                      <a:pt x="0" y="696"/>
                    </a:lnTo>
                    <a:lnTo>
                      <a:pt x="688" y="0"/>
                    </a:ln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7290" name="Freeform 74" descr="Голубая тисненая бумага"/>
              <p:cNvSpPr>
                <a:spLocks/>
              </p:cNvSpPr>
              <p:nvPr/>
            </p:nvSpPr>
            <p:spPr bwMode="auto">
              <a:xfrm>
                <a:off x="3652" y="3361"/>
                <a:ext cx="164" cy="9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20" y="15"/>
                  </a:cxn>
                  <a:cxn ang="0">
                    <a:pos x="164" y="95"/>
                  </a:cxn>
                </a:cxnLst>
                <a:rect l="0" t="0" r="r" b="b"/>
                <a:pathLst>
                  <a:path w="164" h="95">
                    <a:moveTo>
                      <a:pt x="0" y="7"/>
                    </a:moveTo>
                    <a:cubicBezTo>
                      <a:pt x="46" y="3"/>
                      <a:pt x="93" y="0"/>
                      <a:pt x="120" y="15"/>
                    </a:cubicBezTo>
                    <a:cubicBezTo>
                      <a:pt x="147" y="30"/>
                      <a:pt x="157" y="84"/>
                      <a:pt x="164" y="95"/>
                    </a:cubicBezTo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" name="Group 75"/>
            <p:cNvGrpSpPr>
              <a:grpSpLocks/>
            </p:cNvGrpSpPr>
            <p:nvPr/>
          </p:nvGrpSpPr>
          <p:grpSpPr bwMode="auto">
            <a:xfrm>
              <a:off x="2966" y="4052"/>
              <a:ext cx="152" cy="119"/>
              <a:chOff x="2966" y="4052"/>
              <a:chExt cx="152" cy="119"/>
            </a:xfrm>
          </p:grpSpPr>
          <p:sp>
            <p:nvSpPr>
              <p:cNvPr id="137292" name="Freeform 76" descr="Голубая тисненая бумага"/>
              <p:cNvSpPr>
                <a:spLocks/>
              </p:cNvSpPr>
              <p:nvPr/>
            </p:nvSpPr>
            <p:spPr bwMode="auto">
              <a:xfrm>
                <a:off x="2966" y="4052"/>
                <a:ext cx="152" cy="119"/>
              </a:xfrm>
              <a:custGeom>
                <a:avLst/>
                <a:gdLst/>
                <a:ahLst/>
                <a:cxnLst>
                  <a:cxn ang="0">
                    <a:pos x="14" y="12"/>
                  </a:cxn>
                  <a:cxn ang="0">
                    <a:pos x="110" y="16"/>
                  </a:cxn>
                  <a:cxn ang="0">
                    <a:pos x="138" y="108"/>
                  </a:cxn>
                  <a:cxn ang="0">
                    <a:pos x="26" y="84"/>
                  </a:cxn>
                  <a:cxn ang="0">
                    <a:pos x="14" y="12"/>
                  </a:cxn>
                </a:cxnLst>
                <a:rect l="0" t="0" r="r" b="b"/>
                <a:pathLst>
                  <a:path w="152" h="119">
                    <a:moveTo>
                      <a:pt x="14" y="12"/>
                    </a:moveTo>
                    <a:cubicBezTo>
                      <a:pt x="28" y="1"/>
                      <a:pt x="89" y="0"/>
                      <a:pt x="110" y="16"/>
                    </a:cubicBezTo>
                    <a:cubicBezTo>
                      <a:pt x="131" y="32"/>
                      <a:pt x="152" y="97"/>
                      <a:pt x="138" y="108"/>
                    </a:cubicBezTo>
                    <a:cubicBezTo>
                      <a:pt x="124" y="119"/>
                      <a:pt x="48" y="101"/>
                      <a:pt x="26" y="84"/>
                    </a:cubicBezTo>
                    <a:cubicBezTo>
                      <a:pt x="4" y="67"/>
                      <a:pt x="0" y="23"/>
                      <a:pt x="14" y="12"/>
                    </a:cubicBez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7293" name="Freeform 77" descr="Голубая тисненая бумага"/>
              <p:cNvSpPr>
                <a:spLocks/>
              </p:cNvSpPr>
              <p:nvPr/>
            </p:nvSpPr>
            <p:spPr bwMode="auto">
              <a:xfrm>
                <a:off x="2978" y="4062"/>
                <a:ext cx="122" cy="91"/>
              </a:xfrm>
              <a:custGeom>
                <a:avLst/>
                <a:gdLst/>
                <a:ahLst/>
                <a:cxnLst>
                  <a:cxn ang="0">
                    <a:pos x="14" y="12"/>
                  </a:cxn>
                  <a:cxn ang="0">
                    <a:pos x="110" y="16"/>
                  </a:cxn>
                  <a:cxn ang="0">
                    <a:pos x="138" y="108"/>
                  </a:cxn>
                  <a:cxn ang="0">
                    <a:pos x="26" y="84"/>
                  </a:cxn>
                  <a:cxn ang="0">
                    <a:pos x="14" y="12"/>
                  </a:cxn>
                </a:cxnLst>
                <a:rect l="0" t="0" r="r" b="b"/>
                <a:pathLst>
                  <a:path w="152" h="119">
                    <a:moveTo>
                      <a:pt x="14" y="12"/>
                    </a:moveTo>
                    <a:cubicBezTo>
                      <a:pt x="28" y="1"/>
                      <a:pt x="89" y="0"/>
                      <a:pt x="110" y="16"/>
                    </a:cubicBezTo>
                    <a:cubicBezTo>
                      <a:pt x="131" y="32"/>
                      <a:pt x="152" y="97"/>
                      <a:pt x="138" y="108"/>
                    </a:cubicBezTo>
                    <a:cubicBezTo>
                      <a:pt x="124" y="119"/>
                      <a:pt x="48" y="101"/>
                      <a:pt x="26" y="84"/>
                    </a:cubicBezTo>
                    <a:cubicBezTo>
                      <a:pt x="4" y="67"/>
                      <a:pt x="0" y="23"/>
                      <a:pt x="14" y="12"/>
                    </a:cubicBez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7294" name="Freeform 78" descr="Голубая тисненая бумага"/>
              <p:cNvSpPr>
                <a:spLocks/>
              </p:cNvSpPr>
              <p:nvPr/>
            </p:nvSpPr>
            <p:spPr bwMode="auto">
              <a:xfrm>
                <a:off x="2992" y="4076"/>
                <a:ext cx="88" cy="63"/>
              </a:xfrm>
              <a:custGeom>
                <a:avLst/>
                <a:gdLst/>
                <a:ahLst/>
                <a:cxnLst>
                  <a:cxn ang="0">
                    <a:pos x="14" y="12"/>
                  </a:cxn>
                  <a:cxn ang="0">
                    <a:pos x="110" y="16"/>
                  </a:cxn>
                  <a:cxn ang="0">
                    <a:pos x="138" y="108"/>
                  </a:cxn>
                  <a:cxn ang="0">
                    <a:pos x="26" y="84"/>
                  </a:cxn>
                  <a:cxn ang="0">
                    <a:pos x="14" y="12"/>
                  </a:cxn>
                </a:cxnLst>
                <a:rect l="0" t="0" r="r" b="b"/>
                <a:pathLst>
                  <a:path w="152" h="119">
                    <a:moveTo>
                      <a:pt x="14" y="12"/>
                    </a:moveTo>
                    <a:cubicBezTo>
                      <a:pt x="28" y="1"/>
                      <a:pt x="89" y="0"/>
                      <a:pt x="110" y="16"/>
                    </a:cubicBezTo>
                    <a:cubicBezTo>
                      <a:pt x="131" y="32"/>
                      <a:pt x="152" y="97"/>
                      <a:pt x="138" y="108"/>
                    </a:cubicBezTo>
                    <a:cubicBezTo>
                      <a:pt x="124" y="119"/>
                      <a:pt x="48" y="101"/>
                      <a:pt x="26" y="84"/>
                    </a:cubicBezTo>
                    <a:cubicBezTo>
                      <a:pt x="4" y="67"/>
                      <a:pt x="0" y="23"/>
                      <a:pt x="14" y="12"/>
                    </a:cubicBez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7295" name="Freeform 79" descr="Голубая тисненая бумага"/>
              <p:cNvSpPr>
                <a:spLocks/>
              </p:cNvSpPr>
              <p:nvPr/>
            </p:nvSpPr>
            <p:spPr bwMode="auto">
              <a:xfrm>
                <a:off x="3008" y="4088"/>
                <a:ext cx="56" cy="35"/>
              </a:xfrm>
              <a:custGeom>
                <a:avLst/>
                <a:gdLst/>
                <a:ahLst/>
                <a:cxnLst>
                  <a:cxn ang="0">
                    <a:pos x="14" y="12"/>
                  </a:cxn>
                  <a:cxn ang="0">
                    <a:pos x="110" y="16"/>
                  </a:cxn>
                  <a:cxn ang="0">
                    <a:pos x="138" y="108"/>
                  </a:cxn>
                  <a:cxn ang="0">
                    <a:pos x="26" y="84"/>
                  </a:cxn>
                  <a:cxn ang="0">
                    <a:pos x="14" y="12"/>
                  </a:cxn>
                </a:cxnLst>
                <a:rect l="0" t="0" r="r" b="b"/>
                <a:pathLst>
                  <a:path w="152" h="119">
                    <a:moveTo>
                      <a:pt x="14" y="12"/>
                    </a:moveTo>
                    <a:cubicBezTo>
                      <a:pt x="28" y="1"/>
                      <a:pt x="89" y="0"/>
                      <a:pt x="110" y="16"/>
                    </a:cubicBezTo>
                    <a:cubicBezTo>
                      <a:pt x="131" y="32"/>
                      <a:pt x="152" y="97"/>
                      <a:pt x="138" y="108"/>
                    </a:cubicBezTo>
                    <a:cubicBezTo>
                      <a:pt x="124" y="119"/>
                      <a:pt x="48" y="101"/>
                      <a:pt x="26" y="84"/>
                    </a:cubicBezTo>
                    <a:cubicBezTo>
                      <a:pt x="4" y="67"/>
                      <a:pt x="0" y="23"/>
                      <a:pt x="14" y="12"/>
                    </a:cubicBez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8" name="Group 80"/>
          <p:cNvGrpSpPr>
            <a:grpSpLocks/>
          </p:cNvGrpSpPr>
          <p:nvPr/>
        </p:nvGrpSpPr>
        <p:grpSpPr bwMode="auto">
          <a:xfrm>
            <a:off x="4987925" y="5386388"/>
            <a:ext cx="1362075" cy="1285875"/>
            <a:chOff x="2966" y="3361"/>
            <a:chExt cx="858" cy="810"/>
          </a:xfrm>
        </p:grpSpPr>
        <p:grpSp>
          <p:nvGrpSpPr>
            <p:cNvPr id="9" name="Group 81"/>
            <p:cNvGrpSpPr>
              <a:grpSpLocks/>
            </p:cNvGrpSpPr>
            <p:nvPr/>
          </p:nvGrpSpPr>
          <p:grpSpPr bwMode="auto">
            <a:xfrm>
              <a:off x="2976" y="3361"/>
              <a:ext cx="848" cy="791"/>
              <a:chOff x="2976" y="3361"/>
              <a:chExt cx="848" cy="791"/>
            </a:xfrm>
          </p:grpSpPr>
          <p:sp>
            <p:nvSpPr>
              <p:cNvPr id="137298" name="Freeform 82" descr="Голубая тисненая бумага"/>
              <p:cNvSpPr>
                <a:spLocks/>
              </p:cNvSpPr>
              <p:nvPr/>
            </p:nvSpPr>
            <p:spPr bwMode="auto">
              <a:xfrm>
                <a:off x="2976" y="3368"/>
                <a:ext cx="848" cy="784"/>
              </a:xfrm>
              <a:custGeom>
                <a:avLst/>
                <a:gdLst/>
                <a:ahLst/>
                <a:cxnLst>
                  <a:cxn ang="0">
                    <a:pos x="688" y="0"/>
                  </a:cxn>
                  <a:cxn ang="0">
                    <a:pos x="848" y="80"/>
                  </a:cxn>
                  <a:cxn ang="0">
                    <a:pos x="136" y="784"/>
                  </a:cxn>
                  <a:cxn ang="0">
                    <a:pos x="0" y="696"/>
                  </a:cxn>
                  <a:cxn ang="0">
                    <a:pos x="688" y="0"/>
                  </a:cxn>
                </a:cxnLst>
                <a:rect l="0" t="0" r="r" b="b"/>
                <a:pathLst>
                  <a:path w="848" h="784">
                    <a:moveTo>
                      <a:pt x="688" y="0"/>
                    </a:moveTo>
                    <a:lnTo>
                      <a:pt x="848" y="80"/>
                    </a:lnTo>
                    <a:lnTo>
                      <a:pt x="136" y="784"/>
                    </a:lnTo>
                    <a:lnTo>
                      <a:pt x="0" y="696"/>
                    </a:lnTo>
                    <a:lnTo>
                      <a:pt x="688" y="0"/>
                    </a:ln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7299" name="Freeform 83" descr="Голубая тисненая бумага"/>
              <p:cNvSpPr>
                <a:spLocks/>
              </p:cNvSpPr>
              <p:nvPr/>
            </p:nvSpPr>
            <p:spPr bwMode="auto">
              <a:xfrm>
                <a:off x="3652" y="3361"/>
                <a:ext cx="164" cy="9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20" y="15"/>
                  </a:cxn>
                  <a:cxn ang="0">
                    <a:pos x="164" y="95"/>
                  </a:cxn>
                </a:cxnLst>
                <a:rect l="0" t="0" r="r" b="b"/>
                <a:pathLst>
                  <a:path w="164" h="95">
                    <a:moveTo>
                      <a:pt x="0" y="7"/>
                    </a:moveTo>
                    <a:cubicBezTo>
                      <a:pt x="46" y="3"/>
                      <a:pt x="93" y="0"/>
                      <a:pt x="120" y="15"/>
                    </a:cubicBezTo>
                    <a:cubicBezTo>
                      <a:pt x="147" y="30"/>
                      <a:pt x="157" y="84"/>
                      <a:pt x="164" y="95"/>
                    </a:cubicBezTo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0" name="Group 84"/>
            <p:cNvGrpSpPr>
              <a:grpSpLocks/>
            </p:cNvGrpSpPr>
            <p:nvPr/>
          </p:nvGrpSpPr>
          <p:grpSpPr bwMode="auto">
            <a:xfrm>
              <a:off x="2966" y="4052"/>
              <a:ext cx="152" cy="119"/>
              <a:chOff x="2966" y="4052"/>
              <a:chExt cx="152" cy="119"/>
            </a:xfrm>
          </p:grpSpPr>
          <p:sp>
            <p:nvSpPr>
              <p:cNvPr id="137301" name="Freeform 85" descr="Голубая тисненая бумага"/>
              <p:cNvSpPr>
                <a:spLocks/>
              </p:cNvSpPr>
              <p:nvPr/>
            </p:nvSpPr>
            <p:spPr bwMode="auto">
              <a:xfrm>
                <a:off x="2966" y="4052"/>
                <a:ext cx="152" cy="119"/>
              </a:xfrm>
              <a:custGeom>
                <a:avLst/>
                <a:gdLst/>
                <a:ahLst/>
                <a:cxnLst>
                  <a:cxn ang="0">
                    <a:pos x="14" y="12"/>
                  </a:cxn>
                  <a:cxn ang="0">
                    <a:pos x="110" y="16"/>
                  </a:cxn>
                  <a:cxn ang="0">
                    <a:pos x="138" y="108"/>
                  </a:cxn>
                  <a:cxn ang="0">
                    <a:pos x="26" y="84"/>
                  </a:cxn>
                  <a:cxn ang="0">
                    <a:pos x="14" y="12"/>
                  </a:cxn>
                </a:cxnLst>
                <a:rect l="0" t="0" r="r" b="b"/>
                <a:pathLst>
                  <a:path w="152" h="119">
                    <a:moveTo>
                      <a:pt x="14" y="12"/>
                    </a:moveTo>
                    <a:cubicBezTo>
                      <a:pt x="28" y="1"/>
                      <a:pt x="89" y="0"/>
                      <a:pt x="110" y="16"/>
                    </a:cubicBezTo>
                    <a:cubicBezTo>
                      <a:pt x="131" y="32"/>
                      <a:pt x="152" y="97"/>
                      <a:pt x="138" y="108"/>
                    </a:cubicBezTo>
                    <a:cubicBezTo>
                      <a:pt x="124" y="119"/>
                      <a:pt x="48" y="101"/>
                      <a:pt x="26" y="84"/>
                    </a:cubicBezTo>
                    <a:cubicBezTo>
                      <a:pt x="4" y="67"/>
                      <a:pt x="0" y="23"/>
                      <a:pt x="14" y="12"/>
                    </a:cubicBez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7302" name="Freeform 86" descr="Голубая тисненая бумага"/>
              <p:cNvSpPr>
                <a:spLocks/>
              </p:cNvSpPr>
              <p:nvPr/>
            </p:nvSpPr>
            <p:spPr bwMode="auto">
              <a:xfrm>
                <a:off x="2978" y="4062"/>
                <a:ext cx="122" cy="91"/>
              </a:xfrm>
              <a:custGeom>
                <a:avLst/>
                <a:gdLst/>
                <a:ahLst/>
                <a:cxnLst>
                  <a:cxn ang="0">
                    <a:pos x="14" y="12"/>
                  </a:cxn>
                  <a:cxn ang="0">
                    <a:pos x="110" y="16"/>
                  </a:cxn>
                  <a:cxn ang="0">
                    <a:pos x="138" y="108"/>
                  </a:cxn>
                  <a:cxn ang="0">
                    <a:pos x="26" y="84"/>
                  </a:cxn>
                  <a:cxn ang="0">
                    <a:pos x="14" y="12"/>
                  </a:cxn>
                </a:cxnLst>
                <a:rect l="0" t="0" r="r" b="b"/>
                <a:pathLst>
                  <a:path w="152" h="119">
                    <a:moveTo>
                      <a:pt x="14" y="12"/>
                    </a:moveTo>
                    <a:cubicBezTo>
                      <a:pt x="28" y="1"/>
                      <a:pt x="89" y="0"/>
                      <a:pt x="110" y="16"/>
                    </a:cubicBezTo>
                    <a:cubicBezTo>
                      <a:pt x="131" y="32"/>
                      <a:pt x="152" y="97"/>
                      <a:pt x="138" y="108"/>
                    </a:cubicBezTo>
                    <a:cubicBezTo>
                      <a:pt x="124" y="119"/>
                      <a:pt x="48" y="101"/>
                      <a:pt x="26" y="84"/>
                    </a:cubicBezTo>
                    <a:cubicBezTo>
                      <a:pt x="4" y="67"/>
                      <a:pt x="0" y="23"/>
                      <a:pt x="14" y="12"/>
                    </a:cubicBez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7303" name="Freeform 87" descr="Голубая тисненая бумага"/>
              <p:cNvSpPr>
                <a:spLocks/>
              </p:cNvSpPr>
              <p:nvPr/>
            </p:nvSpPr>
            <p:spPr bwMode="auto">
              <a:xfrm>
                <a:off x="2992" y="4076"/>
                <a:ext cx="88" cy="63"/>
              </a:xfrm>
              <a:custGeom>
                <a:avLst/>
                <a:gdLst/>
                <a:ahLst/>
                <a:cxnLst>
                  <a:cxn ang="0">
                    <a:pos x="14" y="12"/>
                  </a:cxn>
                  <a:cxn ang="0">
                    <a:pos x="110" y="16"/>
                  </a:cxn>
                  <a:cxn ang="0">
                    <a:pos x="138" y="108"/>
                  </a:cxn>
                  <a:cxn ang="0">
                    <a:pos x="26" y="84"/>
                  </a:cxn>
                  <a:cxn ang="0">
                    <a:pos x="14" y="12"/>
                  </a:cxn>
                </a:cxnLst>
                <a:rect l="0" t="0" r="r" b="b"/>
                <a:pathLst>
                  <a:path w="152" h="119">
                    <a:moveTo>
                      <a:pt x="14" y="12"/>
                    </a:moveTo>
                    <a:cubicBezTo>
                      <a:pt x="28" y="1"/>
                      <a:pt x="89" y="0"/>
                      <a:pt x="110" y="16"/>
                    </a:cubicBezTo>
                    <a:cubicBezTo>
                      <a:pt x="131" y="32"/>
                      <a:pt x="152" y="97"/>
                      <a:pt x="138" y="108"/>
                    </a:cubicBezTo>
                    <a:cubicBezTo>
                      <a:pt x="124" y="119"/>
                      <a:pt x="48" y="101"/>
                      <a:pt x="26" y="84"/>
                    </a:cubicBezTo>
                    <a:cubicBezTo>
                      <a:pt x="4" y="67"/>
                      <a:pt x="0" y="23"/>
                      <a:pt x="14" y="12"/>
                    </a:cubicBez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7304" name="Freeform 88" descr="Голубая тисненая бумага"/>
              <p:cNvSpPr>
                <a:spLocks/>
              </p:cNvSpPr>
              <p:nvPr/>
            </p:nvSpPr>
            <p:spPr bwMode="auto">
              <a:xfrm>
                <a:off x="3008" y="4088"/>
                <a:ext cx="56" cy="35"/>
              </a:xfrm>
              <a:custGeom>
                <a:avLst/>
                <a:gdLst/>
                <a:ahLst/>
                <a:cxnLst>
                  <a:cxn ang="0">
                    <a:pos x="14" y="12"/>
                  </a:cxn>
                  <a:cxn ang="0">
                    <a:pos x="110" y="16"/>
                  </a:cxn>
                  <a:cxn ang="0">
                    <a:pos x="138" y="108"/>
                  </a:cxn>
                  <a:cxn ang="0">
                    <a:pos x="26" y="84"/>
                  </a:cxn>
                  <a:cxn ang="0">
                    <a:pos x="14" y="12"/>
                  </a:cxn>
                </a:cxnLst>
                <a:rect l="0" t="0" r="r" b="b"/>
                <a:pathLst>
                  <a:path w="152" h="119">
                    <a:moveTo>
                      <a:pt x="14" y="12"/>
                    </a:moveTo>
                    <a:cubicBezTo>
                      <a:pt x="28" y="1"/>
                      <a:pt x="89" y="0"/>
                      <a:pt x="110" y="16"/>
                    </a:cubicBezTo>
                    <a:cubicBezTo>
                      <a:pt x="131" y="32"/>
                      <a:pt x="152" y="97"/>
                      <a:pt x="138" y="108"/>
                    </a:cubicBezTo>
                    <a:cubicBezTo>
                      <a:pt x="124" y="119"/>
                      <a:pt x="48" y="101"/>
                      <a:pt x="26" y="84"/>
                    </a:cubicBezTo>
                    <a:cubicBezTo>
                      <a:pt x="4" y="67"/>
                      <a:pt x="0" y="23"/>
                      <a:pt x="14" y="12"/>
                    </a:cubicBez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1" name="Group 89"/>
          <p:cNvGrpSpPr>
            <a:grpSpLocks/>
          </p:cNvGrpSpPr>
          <p:nvPr/>
        </p:nvGrpSpPr>
        <p:grpSpPr bwMode="auto">
          <a:xfrm>
            <a:off x="5178425" y="5437188"/>
            <a:ext cx="1362075" cy="1285875"/>
            <a:chOff x="2966" y="3361"/>
            <a:chExt cx="858" cy="810"/>
          </a:xfrm>
        </p:grpSpPr>
        <p:grpSp>
          <p:nvGrpSpPr>
            <p:cNvPr id="12" name="Group 90"/>
            <p:cNvGrpSpPr>
              <a:grpSpLocks/>
            </p:cNvGrpSpPr>
            <p:nvPr/>
          </p:nvGrpSpPr>
          <p:grpSpPr bwMode="auto">
            <a:xfrm>
              <a:off x="2976" y="3361"/>
              <a:ext cx="848" cy="791"/>
              <a:chOff x="2976" y="3361"/>
              <a:chExt cx="848" cy="791"/>
            </a:xfrm>
          </p:grpSpPr>
          <p:sp>
            <p:nvSpPr>
              <p:cNvPr id="137307" name="Freeform 91" descr="Голубая тисненая бумага"/>
              <p:cNvSpPr>
                <a:spLocks/>
              </p:cNvSpPr>
              <p:nvPr/>
            </p:nvSpPr>
            <p:spPr bwMode="auto">
              <a:xfrm>
                <a:off x="2976" y="3368"/>
                <a:ext cx="848" cy="784"/>
              </a:xfrm>
              <a:custGeom>
                <a:avLst/>
                <a:gdLst/>
                <a:ahLst/>
                <a:cxnLst>
                  <a:cxn ang="0">
                    <a:pos x="688" y="0"/>
                  </a:cxn>
                  <a:cxn ang="0">
                    <a:pos x="848" y="80"/>
                  </a:cxn>
                  <a:cxn ang="0">
                    <a:pos x="136" y="784"/>
                  </a:cxn>
                  <a:cxn ang="0">
                    <a:pos x="0" y="696"/>
                  </a:cxn>
                  <a:cxn ang="0">
                    <a:pos x="688" y="0"/>
                  </a:cxn>
                </a:cxnLst>
                <a:rect l="0" t="0" r="r" b="b"/>
                <a:pathLst>
                  <a:path w="848" h="784">
                    <a:moveTo>
                      <a:pt x="688" y="0"/>
                    </a:moveTo>
                    <a:lnTo>
                      <a:pt x="848" y="80"/>
                    </a:lnTo>
                    <a:lnTo>
                      <a:pt x="136" y="784"/>
                    </a:lnTo>
                    <a:lnTo>
                      <a:pt x="0" y="696"/>
                    </a:lnTo>
                    <a:lnTo>
                      <a:pt x="688" y="0"/>
                    </a:ln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7308" name="Freeform 92" descr="Голубая тисненая бумага"/>
              <p:cNvSpPr>
                <a:spLocks/>
              </p:cNvSpPr>
              <p:nvPr/>
            </p:nvSpPr>
            <p:spPr bwMode="auto">
              <a:xfrm>
                <a:off x="3652" y="3361"/>
                <a:ext cx="164" cy="9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20" y="15"/>
                  </a:cxn>
                  <a:cxn ang="0">
                    <a:pos x="164" y="95"/>
                  </a:cxn>
                </a:cxnLst>
                <a:rect l="0" t="0" r="r" b="b"/>
                <a:pathLst>
                  <a:path w="164" h="95">
                    <a:moveTo>
                      <a:pt x="0" y="7"/>
                    </a:moveTo>
                    <a:cubicBezTo>
                      <a:pt x="46" y="3"/>
                      <a:pt x="93" y="0"/>
                      <a:pt x="120" y="15"/>
                    </a:cubicBezTo>
                    <a:cubicBezTo>
                      <a:pt x="147" y="30"/>
                      <a:pt x="157" y="84"/>
                      <a:pt x="164" y="95"/>
                    </a:cubicBezTo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3" name="Group 93"/>
            <p:cNvGrpSpPr>
              <a:grpSpLocks/>
            </p:cNvGrpSpPr>
            <p:nvPr/>
          </p:nvGrpSpPr>
          <p:grpSpPr bwMode="auto">
            <a:xfrm>
              <a:off x="2966" y="4052"/>
              <a:ext cx="152" cy="119"/>
              <a:chOff x="2966" y="4052"/>
              <a:chExt cx="152" cy="119"/>
            </a:xfrm>
          </p:grpSpPr>
          <p:sp>
            <p:nvSpPr>
              <p:cNvPr id="137310" name="Freeform 94" descr="Голубая тисненая бумага"/>
              <p:cNvSpPr>
                <a:spLocks/>
              </p:cNvSpPr>
              <p:nvPr/>
            </p:nvSpPr>
            <p:spPr bwMode="auto">
              <a:xfrm>
                <a:off x="2966" y="4052"/>
                <a:ext cx="152" cy="119"/>
              </a:xfrm>
              <a:custGeom>
                <a:avLst/>
                <a:gdLst/>
                <a:ahLst/>
                <a:cxnLst>
                  <a:cxn ang="0">
                    <a:pos x="14" y="12"/>
                  </a:cxn>
                  <a:cxn ang="0">
                    <a:pos x="110" y="16"/>
                  </a:cxn>
                  <a:cxn ang="0">
                    <a:pos x="138" y="108"/>
                  </a:cxn>
                  <a:cxn ang="0">
                    <a:pos x="26" y="84"/>
                  </a:cxn>
                  <a:cxn ang="0">
                    <a:pos x="14" y="12"/>
                  </a:cxn>
                </a:cxnLst>
                <a:rect l="0" t="0" r="r" b="b"/>
                <a:pathLst>
                  <a:path w="152" h="119">
                    <a:moveTo>
                      <a:pt x="14" y="12"/>
                    </a:moveTo>
                    <a:cubicBezTo>
                      <a:pt x="28" y="1"/>
                      <a:pt x="89" y="0"/>
                      <a:pt x="110" y="16"/>
                    </a:cubicBezTo>
                    <a:cubicBezTo>
                      <a:pt x="131" y="32"/>
                      <a:pt x="152" y="97"/>
                      <a:pt x="138" y="108"/>
                    </a:cubicBezTo>
                    <a:cubicBezTo>
                      <a:pt x="124" y="119"/>
                      <a:pt x="48" y="101"/>
                      <a:pt x="26" y="84"/>
                    </a:cubicBezTo>
                    <a:cubicBezTo>
                      <a:pt x="4" y="67"/>
                      <a:pt x="0" y="23"/>
                      <a:pt x="14" y="12"/>
                    </a:cubicBez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7311" name="Freeform 95" descr="Голубая тисненая бумага"/>
              <p:cNvSpPr>
                <a:spLocks/>
              </p:cNvSpPr>
              <p:nvPr/>
            </p:nvSpPr>
            <p:spPr bwMode="auto">
              <a:xfrm>
                <a:off x="2978" y="4062"/>
                <a:ext cx="122" cy="91"/>
              </a:xfrm>
              <a:custGeom>
                <a:avLst/>
                <a:gdLst/>
                <a:ahLst/>
                <a:cxnLst>
                  <a:cxn ang="0">
                    <a:pos x="14" y="12"/>
                  </a:cxn>
                  <a:cxn ang="0">
                    <a:pos x="110" y="16"/>
                  </a:cxn>
                  <a:cxn ang="0">
                    <a:pos x="138" y="108"/>
                  </a:cxn>
                  <a:cxn ang="0">
                    <a:pos x="26" y="84"/>
                  </a:cxn>
                  <a:cxn ang="0">
                    <a:pos x="14" y="12"/>
                  </a:cxn>
                </a:cxnLst>
                <a:rect l="0" t="0" r="r" b="b"/>
                <a:pathLst>
                  <a:path w="152" h="119">
                    <a:moveTo>
                      <a:pt x="14" y="12"/>
                    </a:moveTo>
                    <a:cubicBezTo>
                      <a:pt x="28" y="1"/>
                      <a:pt x="89" y="0"/>
                      <a:pt x="110" y="16"/>
                    </a:cubicBezTo>
                    <a:cubicBezTo>
                      <a:pt x="131" y="32"/>
                      <a:pt x="152" y="97"/>
                      <a:pt x="138" y="108"/>
                    </a:cubicBezTo>
                    <a:cubicBezTo>
                      <a:pt x="124" y="119"/>
                      <a:pt x="48" y="101"/>
                      <a:pt x="26" y="84"/>
                    </a:cubicBezTo>
                    <a:cubicBezTo>
                      <a:pt x="4" y="67"/>
                      <a:pt x="0" y="23"/>
                      <a:pt x="14" y="12"/>
                    </a:cubicBez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7312" name="Freeform 96" descr="Голубая тисненая бумага"/>
              <p:cNvSpPr>
                <a:spLocks/>
              </p:cNvSpPr>
              <p:nvPr/>
            </p:nvSpPr>
            <p:spPr bwMode="auto">
              <a:xfrm>
                <a:off x="2992" y="4076"/>
                <a:ext cx="88" cy="63"/>
              </a:xfrm>
              <a:custGeom>
                <a:avLst/>
                <a:gdLst/>
                <a:ahLst/>
                <a:cxnLst>
                  <a:cxn ang="0">
                    <a:pos x="14" y="12"/>
                  </a:cxn>
                  <a:cxn ang="0">
                    <a:pos x="110" y="16"/>
                  </a:cxn>
                  <a:cxn ang="0">
                    <a:pos x="138" y="108"/>
                  </a:cxn>
                  <a:cxn ang="0">
                    <a:pos x="26" y="84"/>
                  </a:cxn>
                  <a:cxn ang="0">
                    <a:pos x="14" y="12"/>
                  </a:cxn>
                </a:cxnLst>
                <a:rect l="0" t="0" r="r" b="b"/>
                <a:pathLst>
                  <a:path w="152" h="119">
                    <a:moveTo>
                      <a:pt x="14" y="12"/>
                    </a:moveTo>
                    <a:cubicBezTo>
                      <a:pt x="28" y="1"/>
                      <a:pt x="89" y="0"/>
                      <a:pt x="110" y="16"/>
                    </a:cubicBezTo>
                    <a:cubicBezTo>
                      <a:pt x="131" y="32"/>
                      <a:pt x="152" y="97"/>
                      <a:pt x="138" y="108"/>
                    </a:cubicBezTo>
                    <a:cubicBezTo>
                      <a:pt x="124" y="119"/>
                      <a:pt x="48" y="101"/>
                      <a:pt x="26" y="84"/>
                    </a:cubicBezTo>
                    <a:cubicBezTo>
                      <a:pt x="4" y="67"/>
                      <a:pt x="0" y="23"/>
                      <a:pt x="14" y="12"/>
                    </a:cubicBez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7313" name="Freeform 97" descr="Голубая тисненая бумага"/>
              <p:cNvSpPr>
                <a:spLocks/>
              </p:cNvSpPr>
              <p:nvPr/>
            </p:nvSpPr>
            <p:spPr bwMode="auto">
              <a:xfrm>
                <a:off x="3008" y="4088"/>
                <a:ext cx="56" cy="35"/>
              </a:xfrm>
              <a:custGeom>
                <a:avLst/>
                <a:gdLst/>
                <a:ahLst/>
                <a:cxnLst>
                  <a:cxn ang="0">
                    <a:pos x="14" y="12"/>
                  </a:cxn>
                  <a:cxn ang="0">
                    <a:pos x="110" y="16"/>
                  </a:cxn>
                  <a:cxn ang="0">
                    <a:pos x="138" y="108"/>
                  </a:cxn>
                  <a:cxn ang="0">
                    <a:pos x="26" y="84"/>
                  </a:cxn>
                  <a:cxn ang="0">
                    <a:pos x="14" y="12"/>
                  </a:cxn>
                </a:cxnLst>
                <a:rect l="0" t="0" r="r" b="b"/>
                <a:pathLst>
                  <a:path w="152" h="119">
                    <a:moveTo>
                      <a:pt x="14" y="12"/>
                    </a:moveTo>
                    <a:cubicBezTo>
                      <a:pt x="28" y="1"/>
                      <a:pt x="89" y="0"/>
                      <a:pt x="110" y="16"/>
                    </a:cubicBezTo>
                    <a:cubicBezTo>
                      <a:pt x="131" y="32"/>
                      <a:pt x="152" y="97"/>
                      <a:pt x="138" y="108"/>
                    </a:cubicBezTo>
                    <a:cubicBezTo>
                      <a:pt x="124" y="119"/>
                      <a:pt x="48" y="101"/>
                      <a:pt x="26" y="84"/>
                    </a:cubicBezTo>
                    <a:cubicBezTo>
                      <a:pt x="4" y="67"/>
                      <a:pt x="0" y="23"/>
                      <a:pt x="14" y="12"/>
                    </a:cubicBez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4" name="Group 98"/>
          <p:cNvGrpSpPr>
            <a:grpSpLocks/>
          </p:cNvGrpSpPr>
          <p:nvPr/>
        </p:nvGrpSpPr>
        <p:grpSpPr bwMode="auto">
          <a:xfrm>
            <a:off x="5432425" y="5475288"/>
            <a:ext cx="1362075" cy="1285875"/>
            <a:chOff x="2966" y="3361"/>
            <a:chExt cx="858" cy="810"/>
          </a:xfrm>
        </p:grpSpPr>
        <p:grpSp>
          <p:nvGrpSpPr>
            <p:cNvPr id="15" name="Group 99"/>
            <p:cNvGrpSpPr>
              <a:grpSpLocks/>
            </p:cNvGrpSpPr>
            <p:nvPr/>
          </p:nvGrpSpPr>
          <p:grpSpPr bwMode="auto">
            <a:xfrm>
              <a:off x="2976" y="3361"/>
              <a:ext cx="848" cy="791"/>
              <a:chOff x="2976" y="3361"/>
              <a:chExt cx="848" cy="791"/>
            </a:xfrm>
          </p:grpSpPr>
          <p:sp>
            <p:nvSpPr>
              <p:cNvPr id="137316" name="Freeform 100" descr="Голубая тисненая бумага"/>
              <p:cNvSpPr>
                <a:spLocks/>
              </p:cNvSpPr>
              <p:nvPr/>
            </p:nvSpPr>
            <p:spPr bwMode="auto">
              <a:xfrm>
                <a:off x="2976" y="3368"/>
                <a:ext cx="848" cy="784"/>
              </a:xfrm>
              <a:custGeom>
                <a:avLst/>
                <a:gdLst/>
                <a:ahLst/>
                <a:cxnLst>
                  <a:cxn ang="0">
                    <a:pos x="688" y="0"/>
                  </a:cxn>
                  <a:cxn ang="0">
                    <a:pos x="848" y="80"/>
                  </a:cxn>
                  <a:cxn ang="0">
                    <a:pos x="136" y="784"/>
                  </a:cxn>
                  <a:cxn ang="0">
                    <a:pos x="0" y="696"/>
                  </a:cxn>
                  <a:cxn ang="0">
                    <a:pos x="688" y="0"/>
                  </a:cxn>
                </a:cxnLst>
                <a:rect l="0" t="0" r="r" b="b"/>
                <a:pathLst>
                  <a:path w="848" h="784">
                    <a:moveTo>
                      <a:pt x="688" y="0"/>
                    </a:moveTo>
                    <a:lnTo>
                      <a:pt x="848" y="80"/>
                    </a:lnTo>
                    <a:lnTo>
                      <a:pt x="136" y="784"/>
                    </a:lnTo>
                    <a:lnTo>
                      <a:pt x="0" y="696"/>
                    </a:lnTo>
                    <a:lnTo>
                      <a:pt x="688" y="0"/>
                    </a:ln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7317" name="Freeform 101" descr="Голубая тисненая бумага"/>
              <p:cNvSpPr>
                <a:spLocks/>
              </p:cNvSpPr>
              <p:nvPr/>
            </p:nvSpPr>
            <p:spPr bwMode="auto">
              <a:xfrm>
                <a:off x="3652" y="3361"/>
                <a:ext cx="164" cy="9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20" y="15"/>
                  </a:cxn>
                  <a:cxn ang="0">
                    <a:pos x="164" y="95"/>
                  </a:cxn>
                </a:cxnLst>
                <a:rect l="0" t="0" r="r" b="b"/>
                <a:pathLst>
                  <a:path w="164" h="95">
                    <a:moveTo>
                      <a:pt x="0" y="7"/>
                    </a:moveTo>
                    <a:cubicBezTo>
                      <a:pt x="46" y="3"/>
                      <a:pt x="93" y="0"/>
                      <a:pt x="120" y="15"/>
                    </a:cubicBezTo>
                    <a:cubicBezTo>
                      <a:pt x="147" y="30"/>
                      <a:pt x="157" y="84"/>
                      <a:pt x="164" y="95"/>
                    </a:cubicBezTo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6" name="Group 102"/>
            <p:cNvGrpSpPr>
              <a:grpSpLocks/>
            </p:cNvGrpSpPr>
            <p:nvPr/>
          </p:nvGrpSpPr>
          <p:grpSpPr bwMode="auto">
            <a:xfrm>
              <a:off x="2966" y="4052"/>
              <a:ext cx="152" cy="119"/>
              <a:chOff x="2966" y="4052"/>
              <a:chExt cx="152" cy="119"/>
            </a:xfrm>
          </p:grpSpPr>
          <p:sp>
            <p:nvSpPr>
              <p:cNvPr id="137319" name="Freeform 103" descr="Голубая тисненая бумага"/>
              <p:cNvSpPr>
                <a:spLocks/>
              </p:cNvSpPr>
              <p:nvPr/>
            </p:nvSpPr>
            <p:spPr bwMode="auto">
              <a:xfrm>
                <a:off x="2966" y="4052"/>
                <a:ext cx="152" cy="119"/>
              </a:xfrm>
              <a:custGeom>
                <a:avLst/>
                <a:gdLst/>
                <a:ahLst/>
                <a:cxnLst>
                  <a:cxn ang="0">
                    <a:pos x="14" y="12"/>
                  </a:cxn>
                  <a:cxn ang="0">
                    <a:pos x="110" y="16"/>
                  </a:cxn>
                  <a:cxn ang="0">
                    <a:pos x="138" y="108"/>
                  </a:cxn>
                  <a:cxn ang="0">
                    <a:pos x="26" y="84"/>
                  </a:cxn>
                  <a:cxn ang="0">
                    <a:pos x="14" y="12"/>
                  </a:cxn>
                </a:cxnLst>
                <a:rect l="0" t="0" r="r" b="b"/>
                <a:pathLst>
                  <a:path w="152" h="119">
                    <a:moveTo>
                      <a:pt x="14" y="12"/>
                    </a:moveTo>
                    <a:cubicBezTo>
                      <a:pt x="28" y="1"/>
                      <a:pt x="89" y="0"/>
                      <a:pt x="110" y="16"/>
                    </a:cubicBezTo>
                    <a:cubicBezTo>
                      <a:pt x="131" y="32"/>
                      <a:pt x="152" y="97"/>
                      <a:pt x="138" y="108"/>
                    </a:cubicBezTo>
                    <a:cubicBezTo>
                      <a:pt x="124" y="119"/>
                      <a:pt x="48" y="101"/>
                      <a:pt x="26" y="84"/>
                    </a:cubicBezTo>
                    <a:cubicBezTo>
                      <a:pt x="4" y="67"/>
                      <a:pt x="0" y="23"/>
                      <a:pt x="14" y="12"/>
                    </a:cubicBez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7320" name="Freeform 104" descr="Голубая тисненая бумага"/>
              <p:cNvSpPr>
                <a:spLocks/>
              </p:cNvSpPr>
              <p:nvPr/>
            </p:nvSpPr>
            <p:spPr bwMode="auto">
              <a:xfrm>
                <a:off x="2978" y="4062"/>
                <a:ext cx="122" cy="91"/>
              </a:xfrm>
              <a:custGeom>
                <a:avLst/>
                <a:gdLst/>
                <a:ahLst/>
                <a:cxnLst>
                  <a:cxn ang="0">
                    <a:pos x="14" y="12"/>
                  </a:cxn>
                  <a:cxn ang="0">
                    <a:pos x="110" y="16"/>
                  </a:cxn>
                  <a:cxn ang="0">
                    <a:pos x="138" y="108"/>
                  </a:cxn>
                  <a:cxn ang="0">
                    <a:pos x="26" y="84"/>
                  </a:cxn>
                  <a:cxn ang="0">
                    <a:pos x="14" y="12"/>
                  </a:cxn>
                </a:cxnLst>
                <a:rect l="0" t="0" r="r" b="b"/>
                <a:pathLst>
                  <a:path w="152" h="119">
                    <a:moveTo>
                      <a:pt x="14" y="12"/>
                    </a:moveTo>
                    <a:cubicBezTo>
                      <a:pt x="28" y="1"/>
                      <a:pt x="89" y="0"/>
                      <a:pt x="110" y="16"/>
                    </a:cubicBezTo>
                    <a:cubicBezTo>
                      <a:pt x="131" y="32"/>
                      <a:pt x="152" y="97"/>
                      <a:pt x="138" y="108"/>
                    </a:cubicBezTo>
                    <a:cubicBezTo>
                      <a:pt x="124" y="119"/>
                      <a:pt x="48" y="101"/>
                      <a:pt x="26" y="84"/>
                    </a:cubicBezTo>
                    <a:cubicBezTo>
                      <a:pt x="4" y="67"/>
                      <a:pt x="0" y="23"/>
                      <a:pt x="14" y="12"/>
                    </a:cubicBez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7321" name="Freeform 105" descr="Голубая тисненая бумага"/>
              <p:cNvSpPr>
                <a:spLocks/>
              </p:cNvSpPr>
              <p:nvPr/>
            </p:nvSpPr>
            <p:spPr bwMode="auto">
              <a:xfrm>
                <a:off x="2992" y="4076"/>
                <a:ext cx="88" cy="63"/>
              </a:xfrm>
              <a:custGeom>
                <a:avLst/>
                <a:gdLst/>
                <a:ahLst/>
                <a:cxnLst>
                  <a:cxn ang="0">
                    <a:pos x="14" y="12"/>
                  </a:cxn>
                  <a:cxn ang="0">
                    <a:pos x="110" y="16"/>
                  </a:cxn>
                  <a:cxn ang="0">
                    <a:pos x="138" y="108"/>
                  </a:cxn>
                  <a:cxn ang="0">
                    <a:pos x="26" y="84"/>
                  </a:cxn>
                  <a:cxn ang="0">
                    <a:pos x="14" y="12"/>
                  </a:cxn>
                </a:cxnLst>
                <a:rect l="0" t="0" r="r" b="b"/>
                <a:pathLst>
                  <a:path w="152" h="119">
                    <a:moveTo>
                      <a:pt x="14" y="12"/>
                    </a:moveTo>
                    <a:cubicBezTo>
                      <a:pt x="28" y="1"/>
                      <a:pt x="89" y="0"/>
                      <a:pt x="110" y="16"/>
                    </a:cubicBezTo>
                    <a:cubicBezTo>
                      <a:pt x="131" y="32"/>
                      <a:pt x="152" y="97"/>
                      <a:pt x="138" y="108"/>
                    </a:cubicBezTo>
                    <a:cubicBezTo>
                      <a:pt x="124" y="119"/>
                      <a:pt x="48" y="101"/>
                      <a:pt x="26" y="84"/>
                    </a:cubicBezTo>
                    <a:cubicBezTo>
                      <a:pt x="4" y="67"/>
                      <a:pt x="0" y="23"/>
                      <a:pt x="14" y="12"/>
                    </a:cubicBez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7322" name="Freeform 106" descr="Голубая тисненая бумага"/>
              <p:cNvSpPr>
                <a:spLocks/>
              </p:cNvSpPr>
              <p:nvPr/>
            </p:nvSpPr>
            <p:spPr bwMode="auto">
              <a:xfrm>
                <a:off x="3008" y="4088"/>
                <a:ext cx="56" cy="35"/>
              </a:xfrm>
              <a:custGeom>
                <a:avLst/>
                <a:gdLst/>
                <a:ahLst/>
                <a:cxnLst>
                  <a:cxn ang="0">
                    <a:pos x="14" y="12"/>
                  </a:cxn>
                  <a:cxn ang="0">
                    <a:pos x="110" y="16"/>
                  </a:cxn>
                  <a:cxn ang="0">
                    <a:pos x="138" y="108"/>
                  </a:cxn>
                  <a:cxn ang="0">
                    <a:pos x="26" y="84"/>
                  </a:cxn>
                  <a:cxn ang="0">
                    <a:pos x="14" y="12"/>
                  </a:cxn>
                </a:cxnLst>
                <a:rect l="0" t="0" r="r" b="b"/>
                <a:pathLst>
                  <a:path w="152" h="119">
                    <a:moveTo>
                      <a:pt x="14" y="12"/>
                    </a:moveTo>
                    <a:cubicBezTo>
                      <a:pt x="28" y="1"/>
                      <a:pt x="89" y="0"/>
                      <a:pt x="110" y="16"/>
                    </a:cubicBezTo>
                    <a:cubicBezTo>
                      <a:pt x="131" y="32"/>
                      <a:pt x="152" y="97"/>
                      <a:pt x="138" y="108"/>
                    </a:cubicBezTo>
                    <a:cubicBezTo>
                      <a:pt x="124" y="119"/>
                      <a:pt x="48" y="101"/>
                      <a:pt x="26" y="84"/>
                    </a:cubicBezTo>
                    <a:cubicBezTo>
                      <a:pt x="4" y="67"/>
                      <a:pt x="0" y="23"/>
                      <a:pt x="14" y="12"/>
                    </a:cubicBez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7" name="Group 107"/>
          <p:cNvGrpSpPr>
            <a:grpSpLocks/>
          </p:cNvGrpSpPr>
          <p:nvPr/>
        </p:nvGrpSpPr>
        <p:grpSpPr bwMode="auto">
          <a:xfrm>
            <a:off x="4876800" y="5105400"/>
            <a:ext cx="1362075" cy="1285875"/>
            <a:chOff x="2966" y="3361"/>
            <a:chExt cx="858" cy="810"/>
          </a:xfrm>
        </p:grpSpPr>
        <p:grpSp>
          <p:nvGrpSpPr>
            <p:cNvPr id="18" name="Group 108"/>
            <p:cNvGrpSpPr>
              <a:grpSpLocks/>
            </p:cNvGrpSpPr>
            <p:nvPr/>
          </p:nvGrpSpPr>
          <p:grpSpPr bwMode="auto">
            <a:xfrm>
              <a:off x="2976" y="3361"/>
              <a:ext cx="848" cy="791"/>
              <a:chOff x="2976" y="3361"/>
              <a:chExt cx="848" cy="791"/>
            </a:xfrm>
          </p:grpSpPr>
          <p:sp>
            <p:nvSpPr>
              <p:cNvPr id="137325" name="Freeform 109" descr="Голубая тисненая бумага"/>
              <p:cNvSpPr>
                <a:spLocks/>
              </p:cNvSpPr>
              <p:nvPr/>
            </p:nvSpPr>
            <p:spPr bwMode="auto">
              <a:xfrm>
                <a:off x="2976" y="3368"/>
                <a:ext cx="848" cy="784"/>
              </a:xfrm>
              <a:custGeom>
                <a:avLst/>
                <a:gdLst/>
                <a:ahLst/>
                <a:cxnLst>
                  <a:cxn ang="0">
                    <a:pos x="688" y="0"/>
                  </a:cxn>
                  <a:cxn ang="0">
                    <a:pos x="848" y="80"/>
                  </a:cxn>
                  <a:cxn ang="0">
                    <a:pos x="136" y="784"/>
                  </a:cxn>
                  <a:cxn ang="0">
                    <a:pos x="0" y="696"/>
                  </a:cxn>
                  <a:cxn ang="0">
                    <a:pos x="688" y="0"/>
                  </a:cxn>
                </a:cxnLst>
                <a:rect l="0" t="0" r="r" b="b"/>
                <a:pathLst>
                  <a:path w="848" h="784">
                    <a:moveTo>
                      <a:pt x="688" y="0"/>
                    </a:moveTo>
                    <a:lnTo>
                      <a:pt x="848" y="80"/>
                    </a:lnTo>
                    <a:lnTo>
                      <a:pt x="136" y="784"/>
                    </a:lnTo>
                    <a:lnTo>
                      <a:pt x="0" y="696"/>
                    </a:lnTo>
                    <a:lnTo>
                      <a:pt x="688" y="0"/>
                    </a:ln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7326" name="Freeform 110" descr="Голубая тисненая бумага"/>
              <p:cNvSpPr>
                <a:spLocks/>
              </p:cNvSpPr>
              <p:nvPr/>
            </p:nvSpPr>
            <p:spPr bwMode="auto">
              <a:xfrm>
                <a:off x="3652" y="3361"/>
                <a:ext cx="164" cy="9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20" y="15"/>
                  </a:cxn>
                  <a:cxn ang="0">
                    <a:pos x="164" y="95"/>
                  </a:cxn>
                </a:cxnLst>
                <a:rect l="0" t="0" r="r" b="b"/>
                <a:pathLst>
                  <a:path w="164" h="95">
                    <a:moveTo>
                      <a:pt x="0" y="7"/>
                    </a:moveTo>
                    <a:cubicBezTo>
                      <a:pt x="46" y="3"/>
                      <a:pt x="93" y="0"/>
                      <a:pt x="120" y="15"/>
                    </a:cubicBezTo>
                    <a:cubicBezTo>
                      <a:pt x="147" y="30"/>
                      <a:pt x="157" y="84"/>
                      <a:pt x="164" y="95"/>
                    </a:cubicBezTo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9" name="Group 111"/>
            <p:cNvGrpSpPr>
              <a:grpSpLocks/>
            </p:cNvGrpSpPr>
            <p:nvPr/>
          </p:nvGrpSpPr>
          <p:grpSpPr bwMode="auto">
            <a:xfrm>
              <a:off x="2966" y="4052"/>
              <a:ext cx="152" cy="119"/>
              <a:chOff x="2966" y="4052"/>
              <a:chExt cx="152" cy="119"/>
            </a:xfrm>
          </p:grpSpPr>
          <p:sp>
            <p:nvSpPr>
              <p:cNvPr id="137328" name="Freeform 112" descr="Голубая тисненая бумага"/>
              <p:cNvSpPr>
                <a:spLocks/>
              </p:cNvSpPr>
              <p:nvPr/>
            </p:nvSpPr>
            <p:spPr bwMode="auto">
              <a:xfrm>
                <a:off x="2966" y="4052"/>
                <a:ext cx="152" cy="119"/>
              </a:xfrm>
              <a:custGeom>
                <a:avLst/>
                <a:gdLst/>
                <a:ahLst/>
                <a:cxnLst>
                  <a:cxn ang="0">
                    <a:pos x="14" y="12"/>
                  </a:cxn>
                  <a:cxn ang="0">
                    <a:pos x="110" y="16"/>
                  </a:cxn>
                  <a:cxn ang="0">
                    <a:pos x="138" y="108"/>
                  </a:cxn>
                  <a:cxn ang="0">
                    <a:pos x="26" y="84"/>
                  </a:cxn>
                  <a:cxn ang="0">
                    <a:pos x="14" y="12"/>
                  </a:cxn>
                </a:cxnLst>
                <a:rect l="0" t="0" r="r" b="b"/>
                <a:pathLst>
                  <a:path w="152" h="119">
                    <a:moveTo>
                      <a:pt x="14" y="12"/>
                    </a:moveTo>
                    <a:cubicBezTo>
                      <a:pt x="28" y="1"/>
                      <a:pt x="89" y="0"/>
                      <a:pt x="110" y="16"/>
                    </a:cubicBezTo>
                    <a:cubicBezTo>
                      <a:pt x="131" y="32"/>
                      <a:pt x="152" y="97"/>
                      <a:pt x="138" y="108"/>
                    </a:cubicBezTo>
                    <a:cubicBezTo>
                      <a:pt x="124" y="119"/>
                      <a:pt x="48" y="101"/>
                      <a:pt x="26" y="84"/>
                    </a:cubicBezTo>
                    <a:cubicBezTo>
                      <a:pt x="4" y="67"/>
                      <a:pt x="0" y="23"/>
                      <a:pt x="14" y="12"/>
                    </a:cubicBez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7329" name="Freeform 113" descr="Голубая тисненая бумага"/>
              <p:cNvSpPr>
                <a:spLocks/>
              </p:cNvSpPr>
              <p:nvPr/>
            </p:nvSpPr>
            <p:spPr bwMode="auto">
              <a:xfrm>
                <a:off x="2978" y="4062"/>
                <a:ext cx="122" cy="91"/>
              </a:xfrm>
              <a:custGeom>
                <a:avLst/>
                <a:gdLst/>
                <a:ahLst/>
                <a:cxnLst>
                  <a:cxn ang="0">
                    <a:pos x="14" y="12"/>
                  </a:cxn>
                  <a:cxn ang="0">
                    <a:pos x="110" y="16"/>
                  </a:cxn>
                  <a:cxn ang="0">
                    <a:pos x="138" y="108"/>
                  </a:cxn>
                  <a:cxn ang="0">
                    <a:pos x="26" y="84"/>
                  </a:cxn>
                  <a:cxn ang="0">
                    <a:pos x="14" y="12"/>
                  </a:cxn>
                </a:cxnLst>
                <a:rect l="0" t="0" r="r" b="b"/>
                <a:pathLst>
                  <a:path w="152" h="119">
                    <a:moveTo>
                      <a:pt x="14" y="12"/>
                    </a:moveTo>
                    <a:cubicBezTo>
                      <a:pt x="28" y="1"/>
                      <a:pt x="89" y="0"/>
                      <a:pt x="110" y="16"/>
                    </a:cubicBezTo>
                    <a:cubicBezTo>
                      <a:pt x="131" y="32"/>
                      <a:pt x="152" y="97"/>
                      <a:pt x="138" y="108"/>
                    </a:cubicBezTo>
                    <a:cubicBezTo>
                      <a:pt x="124" y="119"/>
                      <a:pt x="48" y="101"/>
                      <a:pt x="26" y="84"/>
                    </a:cubicBezTo>
                    <a:cubicBezTo>
                      <a:pt x="4" y="67"/>
                      <a:pt x="0" y="23"/>
                      <a:pt x="14" y="12"/>
                    </a:cubicBez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7330" name="Freeform 114" descr="Голубая тисненая бумага"/>
              <p:cNvSpPr>
                <a:spLocks/>
              </p:cNvSpPr>
              <p:nvPr/>
            </p:nvSpPr>
            <p:spPr bwMode="auto">
              <a:xfrm>
                <a:off x="2992" y="4076"/>
                <a:ext cx="88" cy="63"/>
              </a:xfrm>
              <a:custGeom>
                <a:avLst/>
                <a:gdLst/>
                <a:ahLst/>
                <a:cxnLst>
                  <a:cxn ang="0">
                    <a:pos x="14" y="12"/>
                  </a:cxn>
                  <a:cxn ang="0">
                    <a:pos x="110" y="16"/>
                  </a:cxn>
                  <a:cxn ang="0">
                    <a:pos x="138" y="108"/>
                  </a:cxn>
                  <a:cxn ang="0">
                    <a:pos x="26" y="84"/>
                  </a:cxn>
                  <a:cxn ang="0">
                    <a:pos x="14" y="12"/>
                  </a:cxn>
                </a:cxnLst>
                <a:rect l="0" t="0" r="r" b="b"/>
                <a:pathLst>
                  <a:path w="152" h="119">
                    <a:moveTo>
                      <a:pt x="14" y="12"/>
                    </a:moveTo>
                    <a:cubicBezTo>
                      <a:pt x="28" y="1"/>
                      <a:pt x="89" y="0"/>
                      <a:pt x="110" y="16"/>
                    </a:cubicBezTo>
                    <a:cubicBezTo>
                      <a:pt x="131" y="32"/>
                      <a:pt x="152" y="97"/>
                      <a:pt x="138" y="108"/>
                    </a:cubicBezTo>
                    <a:cubicBezTo>
                      <a:pt x="124" y="119"/>
                      <a:pt x="48" y="101"/>
                      <a:pt x="26" y="84"/>
                    </a:cubicBezTo>
                    <a:cubicBezTo>
                      <a:pt x="4" y="67"/>
                      <a:pt x="0" y="23"/>
                      <a:pt x="14" y="12"/>
                    </a:cubicBez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7331" name="Freeform 115" descr="Голубая тисненая бумага"/>
              <p:cNvSpPr>
                <a:spLocks/>
              </p:cNvSpPr>
              <p:nvPr/>
            </p:nvSpPr>
            <p:spPr bwMode="auto">
              <a:xfrm>
                <a:off x="3008" y="4088"/>
                <a:ext cx="56" cy="35"/>
              </a:xfrm>
              <a:custGeom>
                <a:avLst/>
                <a:gdLst/>
                <a:ahLst/>
                <a:cxnLst>
                  <a:cxn ang="0">
                    <a:pos x="14" y="12"/>
                  </a:cxn>
                  <a:cxn ang="0">
                    <a:pos x="110" y="16"/>
                  </a:cxn>
                  <a:cxn ang="0">
                    <a:pos x="138" y="108"/>
                  </a:cxn>
                  <a:cxn ang="0">
                    <a:pos x="26" y="84"/>
                  </a:cxn>
                  <a:cxn ang="0">
                    <a:pos x="14" y="12"/>
                  </a:cxn>
                </a:cxnLst>
                <a:rect l="0" t="0" r="r" b="b"/>
                <a:pathLst>
                  <a:path w="152" h="119">
                    <a:moveTo>
                      <a:pt x="14" y="12"/>
                    </a:moveTo>
                    <a:cubicBezTo>
                      <a:pt x="28" y="1"/>
                      <a:pt x="89" y="0"/>
                      <a:pt x="110" y="16"/>
                    </a:cubicBezTo>
                    <a:cubicBezTo>
                      <a:pt x="131" y="32"/>
                      <a:pt x="152" y="97"/>
                      <a:pt x="138" y="108"/>
                    </a:cubicBezTo>
                    <a:cubicBezTo>
                      <a:pt x="124" y="119"/>
                      <a:pt x="48" y="101"/>
                      <a:pt x="26" y="84"/>
                    </a:cubicBezTo>
                    <a:cubicBezTo>
                      <a:pt x="4" y="67"/>
                      <a:pt x="0" y="23"/>
                      <a:pt x="14" y="12"/>
                    </a:cubicBez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pic>
        <p:nvPicPr>
          <p:cNvPr id="137332" name="Picture 116" descr="j009038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13275" y="2336800"/>
            <a:ext cx="1792288" cy="1535113"/>
          </a:xfrm>
          <a:prstGeom prst="rect">
            <a:avLst/>
          </a:prstGeom>
          <a:noFill/>
          <a:ln w="57150" cmpd="thinThick">
            <a:solidFill>
              <a:srgbClr val="993300"/>
            </a:solidFill>
            <a:miter lim="800000"/>
            <a:headEnd/>
            <a:tailEnd/>
          </a:ln>
        </p:spPr>
      </p:pic>
      <p:pic>
        <p:nvPicPr>
          <p:cNvPr id="137333" name="Picture 117" descr="Рисунок3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456246">
            <a:off x="395288" y="1481138"/>
            <a:ext cx="1060450" cy="1270000"/>
          </a:xfrm>
          <a:prstGeom prst="rect">
            <a:avLst/>
          </a:prstGeom>
          <a:noFill/>
        </p:spPr>
      </p:pic>
      <p:grpSp>
        <p:nvGrpSpPr>
          <p:cNvPr id="20" name="Group 118"/>
          <p:cNvGrpSpPr>
            <a:grpSpLocks/>
          </p:cNvGrpSpPr>
          <p:nvPr/>
        </p:nvGrpSpPr>
        <p:grpSpPr bwMode="auto">
          <a:xfrm>
            <a:off x="5105400" y="5181600"/>
            <a:ext cx="1362075" cy="1285875"/>
            <a:chOff x="2966" y="3361"/>
            <a:chExt cx="858" cy="810"/>
          </a:xfrm>
        </p:grpSpPr>
        <p:grpSp>
          <p:nvGrpSpPr>
            <p:cNvPr id="21" name="Group 119"/>
            <p:cNvGrpSpPr>
              <a:grpSpLocks/>
            </p:cNvGrpSpPr>
            <p:nvPr/>
          </p:nvGrpSpPr>
          <p:grpSpPr bwMode="auto">
            <a:xfrm>
              <a:off x="2976" y="3361"/>
              <a:ext cx="848" cy="791"/>
              <a:chOff x="2976" y="3361"/>
              <a:chExt cx="848" cy="791"/>
            </a:xfrm>
          </p:grpSpPr>
          <p:sp>
            <p:nvSpPr>
              <p:cNvPr id="137336" name="Freeform 120" descr="Голубая тисненая бумага"/>
              <p:cNvSpPr>
                <a:spLocks/>
              </p:cNvSpPr>
              <p:nvPr/>
            </p:nvSpPr>
            <p:spPr bwMode="auto">
              <a:xfrm>
                <a:off x="2976" y="3368"/>
                <a:ext cx="848" cy="784"/>
              </a:xfrm>
              <a:custGeom>
                <a:avLst/>
                <a:gdLst/>
                <a:ahLst/>
                <a:cxnLst>
                  <a:cxn ang="0">
                    <a:pos x="688" y="0"/>
                  </a:cxn>
                  <a:cxn ang="0">
                    <a:pos x="848" y="80"/>
                  </a:cxn>
                  <a:cxn ang="0">
                    <a:pos x="136" y="784"/>
                  </a:cxn>
                  <a:cxn ang="0">
                    <a:pos x="0" y="696"/>
                  </a:cxn>
                  <a:cxn ang="0">
                    <a:pos x="688" y="0"/>
                  </a:cxn>
                </a:cxnLst>
                <a:rect l="0" t="0" r="r" b="b"/>
                <a:pathLst>
                  <a:path w="848" h="784">
                    <a:moveTo>
                      <a:pt x="688" y="0"/>
                    </a:moveTo>
                    <a:lnTo>
                      <a:pt x="848" y="80"/>
                    </a:lnTo>
                    <a:lnTo>
                      <a:pt x="136" y="784"/>
                    </a:lnTo>
                    <a:lnTo>
                      <a:pt x="0" y="696"/>
                    </a:lnTo>
                    <a:lnTo>
                      <a:pt x="688" y="0"/>
                    </a:ln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7337" name="Freeform 121" descr="Голубая тисненая бумага"/>
              <p:cNvSpPr>
                <a:spLocks/>
              </p:cNvSpPr>
              <p:nvPr/>
            </p:nvSpPr>
            <p:spPr bwMode="auto">
              <a:xfrm>
                <a:off x="3652" y="3361"/>
                <a:ext cx="164" cy="9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20" y="15"/>
                  </a:cxn>
                  <a:cxn ang="0">
                    <a:pos x="164" y="95"/>
                  </a:cxn>
                </a:cxnLst>
                <a:rect l="0" t="0" r="r" b="b"/>
                <a:pathLst>
                  <a:path w="164" h="95">
                    <a:moveTo>
                      <a:pt x="0" y="7"/>
                    </a:moveTo>
                    <a:cubicBezTo>
                      <a:pt x="46" y="3"/>
                      <a:pt x="93" y="0"/>
                      <a:pt x="120" y="15"/>
                    </a:cubicBezTo>
                    <a:cubicBezTo>
                      <a:pt x="147" y="30"/>
                      <a:pt x="157" y="84"/>
                      <a:pt x="164" y="95"/>
                    </a:cubicBezTo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2" name="Group 122"/>
            <p:cNvGrpSpPr>
              <a:grpSpLocks/>
            </p:cNvGrpSpPr>
            <p:nvPr/>
          </p:nvGrpSpPr>
          <p:grpSpPr bwMode="auto">
            <a:xfrm>
              <a:off x="2966" y="4052"/>
              <a:ext cx="152" cy="119"/>
              <a:chOff x="2966" y="4052"/>
              <a:chExt cx="152" cy="119"/>
            </a:xfrm>
          </p:grpSpPr>
          <p:sp>
            <p:nvSpPr>
              <p:cNvPr id="137339" name="Freeform 123" descr="Голубая тисненая бумага"/>
              <p:cNvSpPr>
                <a:spLocks/>
              </p:cNvSpPr>
              <p:nvPr/>
            </p:nvSpPr>
            <p:spPr bwMode="auto">
              <a:xfrm>
                <a:off x="2966" y="4052"/>
                <a:ext cx="152" cy="119"/>
              </a:xfrm>
              <a:custGeom>
                <a:avLst/>
                <a:gdLst/>
                <a:ahLst/>
                <a:cxnLst>
                  <a:cxn ang="0">
                    <a:pos x="14" y="12"/>
                  </a:cxn>
                  <a:cxn ang="0">
                    <a:pos x="110" y="16"/>
                  </a:cxn>
                  <a:cxn ang="0">
                    <a:pos x="138" y="108"/>
                  </a:cxn>
                  <a:cxn ang="0">
                    <a:pos x="26" y="84"/>
                  </a:cxn>
                  <a:cxn ang="0">
                    <a:pos x="14" y="12"/>
                  </a:cxn>
                </a:cxnLst>
                <a:rect l="0" t="0" r="r" b="b"/>
                <a:pathLst>
                  <a:path w="152" h="119">
                    <a:moveTo>
                      <a:pt x="14" y="12"/>
                    </a:moveTo>
                    <a:cubicBezTo>
                      <a:pt x="28" y="1"/>
                      <a:pt x="89" y="0"/>
                      <a:pt x="110" y="16"/>
                    </a:cubicBezTo>
                    <a:cubicBezTo>
                      <a:pt x="131" y="32"/>
                      <a:pt x="152" y="97"/>
                      <a:pt x="138" y="108"/>
                    </a:cubicBezTo>
                    <a:cubicBezTo>
                      <a:pt x="124" y="119"/>
                      <a:pt x="48" y="101"/>
                      <a:pt x="26" y="84"/>
                    </a:cubicBezTo>
                    <a:cubicBezTo>
                      <a:pt x="4" y="67"/>
                      <a:pt x="0" y="23"/>
                      <a:pt x="14" y="12"/>
                    </a:cubicBez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7340" name="Freeform 124" descr="Голубая тисненая бумага"/>
              <p:cNvSpPr>
                <a:spLocks/>
              </p:cNvSpPr>
              <p:nvPr/>
            </p:nvSpPr>
            <p:spPr bwMode="auto">
              <a:xfrm>
                <a:off x="2978" y="4062"/>
                <a:ext cx="122" cy="91"/>
              </a:xfrm>
              <a:custGeom>
                <a:avLst/>
                <a:gdLst/>
                <a:ahLst/>
                <a:cxnLst>
                  <a:cxn ang="0">
                    <a:pos x="14" y="12"/>
                  </a:cxn>
                  <a:cxn ang="0">
                    <a:pos x="110" y="16"/>
                  </a:cxn>
                  <a:cxn ang="0">
                    <a:pos x="138" y="108"/>
                  </a:cxn>
                  <a:cxn ang="0">
                    <a:pos x="26" y="84"/>
                  </a:cxn>
                  <a:cxn ang="0">
                    <a:pos x="14" y="12"/>
                  </a:cxn>
                </a:cxnLst>
                <a:rect l="0" t="0" r="r" b="b"/>
                <a:pathLst>
                  <a:path w="152" h="119">
                    <a:moveTo>
                      <a:pt x="14" y="12"/>
                    </a:moveTo>
                    <a:cubicBezTo>
                      <a:pt x="28" y="1"/>
                      <a:pt x="89" y="0"/>
                      <a:pt x="110" y="16"/>
                    </a:cubicBezTo>
                    <a:cubicBezTo>
                      <a:pt x="131" y="32"/>
                      <a:pt x="152" y="97"/>
                      <a:pt x="138" y="108"/>
                    </a:cubicBezTo>
                    <a:cubicBezTo>
                      <a:pt x="124" y="119"/>
                      <a:pt x="48" y="101"/>
                      <a:pt x="26" y="84"/>
                    </a:cubicBezTo>
                    <a:cubicBezTo>
                      <a:pt x="4" y="67"/>
                      <a:pt x="0" y="23"/>
                      <a:pt x="14" y="12"/>
                    </a:cubicBez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7341" name="Freeform 125" descr="Голубая тисненая бумага"/>
              <p:cNvSpPr>
                <a:spLocks/>
              </p:cNvSpPr>
              <p:nvPr/>
            </p:nvSpPr>
            <p:spPr bwMode="auto">
              <a:xfrm>
                <a:off x="2992" y="4076"/>
                <a:ext cx="88" cy="63"/>
              </a:xfrm>
              <a:custGeom>
                <a:avLst/>
                <a:gdLst/>
                <a:ahLst/>
                <a:cxnLst>
                  <a:cxn ang="0">
                    <a:pos x="14" y="12"/>
                  </a:cxn>
                  <a:cxn ang="0">
                    <a:pos x="110" y="16"/>
                  </a:cxn>
                  <a:cxn ang="0">
                    <a:pos x="138" y="108"/>
                  </a:cxn>
                  <a:cxn ang="0">
                    <a:pos x="26" y="84"/>
                  </a:cxn>
                  <a:cxn ang="0">
                    <a:pos x="14" y="12"/>
                  </a:cxn>
                </a:cxnLst>
                <a:rect l="0" t="0" r="r" b="b"/>
                <a:pathLst>
                  <a:path w="152" h="119">
                    <a:moveTo>
                      <a:pt x="14" y="12"/>
                    </a:moveTo>
                    <a:cubicBezTo>
                      <a:pt x="28" y="1"/>
                      <a:pt x="89" y="0"/>
                      <a:pt x="110" y="16"/>
                    </a:cubicBezTo>
                    <a:cubicBezTo>
                      <a:pt x="131" y="32"/>
                      <a:pt x="152" y="97"/>
                      <a:pt x="138" y="108"/>
                    </a:cubicBezTo>
                    <a:cubicBezTo>
                      <a:pt x="124" y="119"/>
                      <a:pt x="48" y="101"/>
                      <a:pt x="26" y="84"/>
                    </a:cubicBezTo>
                    <a:cubicBezTo>
                      <a:pt x="4" y="67"/>
                      <a:pt x="0" y="23"/>
                      <a:pt x="14" y="12"/>
                    </a:cubicBez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7342" name="Freeform 126" descr="Голубая тисненая бумага"/>
              <p:cNvSpPr>
                <a:spLocks/>
              </p:cNvSpPr>
              <p:nvPr/>
            </p:nvSpPr>
            <p:spPr bwMode="auto">
              <a:xfrm>
                <a:off x="3008" y="4088"/>
                <a:ext cx="56" cy="35"/>
              </a:xfrm>
              <a:custGeom>
                <a:avLst/>
                <a:gdLst/>
                <a:ahLst/>
                <a:cxnLst>
                  <a:cxn ang="0">
                    <a:pos x="14" y="12"/>
                  </a:cxn>
                  <a:cxn ang="0">
                    <a:pos x="110" y="16"/>
                  </a:cxn>
                  <a:cxn ang="0">
                    <a:pos x="138" y="108"/>
                  </a:cxn>
                  <a:cxn ang="0">
                    <a:pos x="26" y="84"/>
                  </a:cxn>
                  <a:cxn ang="0">
                    <a:pos x="14" y="12"/>
                  </a:cxn>
                </a:cxnLst>
                <a:rect l="0" t="0" r="r" b="b"/>
                <a:pathLst>
                  <a:path w="152" h="119">
                    <a:moveTo>
                      <a:pt x="14" y="12"/>
                    </a:moveTo>
                    <a:cubicBezTo>
                      <a:pt x="28" y="1"/>
                      <a:pt x="89" y="0"/>
                      <a:pt x="110" y="16"/>
                    </a:cubicBezTo>
                    <a:cubicBezTo>
                      <a:pt x="131" y="32"/>
                      <a:pt x="152" y="97"/>
                      <a:pt x="138" y="108"/>
                    </a:cubicBezTo>
                    <a:cubicBezTo>
                      <a:pt x="124" y="119"/>
                      <a:pt x="48" y="101"/>
                      <a:pt x="26" y="84"/>
                    </a:cubicBezTo>
                    <a:cubicBezTo>
                      <a:pt x="4" y="67"/>
                      <a:pt x="0" y="23"/>
                      <a:pt x="14" y="12"/>
                    </a:cubicBez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85720" y="500042"/>
            <a:ext cx="1500198" cy="1571636"/>
          </a:xfrm>
          <a:prstGeom prst="ellipse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7286644" y="428604"/>
            <a:ext cx="1500198" cy="1571636"/>
          </a:xfrm>
          <a:prstGeom prst="ellipse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500034" y="4714884"/>
            <a:ext cx="1500198" cy="1571636"/>
          </a:xfrm>
          <a:prstGeom prst="ellipse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7358082" y="4714884"/>
            <a:ext cx="1500198" cy="1571636"/>
          </a:xfrm>
          <a:prstGeom prst="ellipse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357158" y="500042"/>
            <a:ext cx="1500198" cy="1571636"/>
          </a:xfrm>
          <a:prstGeom prst="ellipse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7286644" y="500042"/>
            <a:ext cx="1500198" cy="1571636"/>
          </a:xfrm>
          <a:prstGeom prst="ellipse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500034" y="4714884"/>
            <a:ext cx="1500198" cy="1571636"/>
          </a:xfrm>
          <a:prstGeom prst="ellipse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7358082" y="4714884"/>
            <a:ext cx="1500198" cy="1571636"/>
          </a:xfrm>
          <a:prstGeom prst="ellipse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357158" y="500042"/>
            <a:ext cx="1500198" cy="1571636"/>
          </a:xfrm>
          <a:prstGeom prst="ellipse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7286644" y="428604"/>
            <a:ext cx="1500198" cy="1571636"/>
          </a:xfrm>
          <a:prstGeom prst="ellipse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500034" y="4714884"/>
            <a:ext cx="1500198" cy="1571636"/>
          </a:xfrm>
          <a:prstGeom prst="ellipse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7358082" y="4714884"/>
            <a:ext cx="1500198" cy="1571636"/>
          </a:xfrm>
          <a:prstGeom prst="ellipse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428596" y="2714620"/>
            <a:ext cx="84096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i="1" dirty="0">
                <a:solidFill>
                  <a:srgbClr val="00B050"/>
                </a:solidFill>
                <a:latin typeface="Georgia" pitchFamily="18" charset="0"/>
              </a:rPr>
              <a:t>Гимнастика для глаз</a:t>
            </a:r>
          </a:p>
        </p:txBody>
      </p:sp>
      <p:pic>
        <p:nvPicPr>
          <p:cNvPr id="2050" name="Picture 2" descr="C:\Documents and Settings\Admin\Рабочий стол\клипы\глаза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3643314"/>
            <a:ext cx="2357454" cy="8199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77556E-17 L 0.76476 -0.0025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200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0787 L -0.74202 0.62477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100" y="30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0.00023 L 0.74948 0.00209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500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0208 L -0.77309 -0.6044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600" y="-30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46 0.01019 L 0.74948 0.00764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00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-0.00255 L -0.73403 0.60393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700" y="30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0.00023 L 0.74149 0.00209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100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1.48148E-6 L -0.76476 -0.60648 " pathEditMode="relative" rAng="0" ptsTypes="AA">
                                      <p:cBhvr>
                                        <p:cTn id="10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200" y="-30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96296E-6 L 0.76545 0.00949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300" y="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3.7037E-6 L -0.74114 0.6169 " pathEditMode="relative" rAng="0" ptsTypes="AA">
                                      <p:cBhvr>
                                        <p:cTn id="1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100" y="30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0.00023 L 0.74149 0.00209 " pathEditMode="relative" rAng="0" ptsTypes="AA">
                                      <p:cBhvr>
                                        <p:cTn id="1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100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85185E-6 L -0.77275 -0.6169 " pathEditMode="relative" rAng="0" ptsTypes="AA">
                                      <p:cBhvr>
                                        <p:cTn id="1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600" y="-30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/>
      <p:bldP spid="1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Admin\Рабочий стол\клипы\tani52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42852"/>
            <a:ext cx="2500330" cy="2538124"/>
          </a:xfrm>
          <a:prstGeom prst="rect">
            <a:avLst/>
          </a:prstGeom>
          <a:noFill/>
        </p:spPr>
      </p:pic>
      <p:sp>
        <p:nvSpPr>
          <p:cNvPr id="3" name="AutoShape 59"/>
          <p:cNvSpPr>
            <a:spLocks noChangeArrowheads="1"/>
          </p:cNvSpPr>
          <p:nvPr/>
        </p:nvSpPr>
        <p:spPr bwMode="auto">
          <a:xfrm>
            <a:off x="3143208" y="142852"/>
            <a:ext cx="5572196" cy="2500330"/>
          </a:xfrm>
          <a:prstGeom prst="cloudCallout">
            <a:avLst>
              <a:gd name="adj1" fmla="val -65044"/>
              <a:gd name="adj2" fmla="val 16533"/>
            </a:avLst>
          </a:prstGeom>
          <a:solidFill>
            <a:srgbClr val="FDE3F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 sz="2800" b="1" i="1" dirty="0">
              <a:solidFill>
                <a:srgbClr val="800000"/>
              </a:solidFill>
              <a:latin typeface="Georgia" pitchFamily="18" charset="0"/>
            </a:endParaRPr>
          </a:p>
          <a:p>
            <a:pPr algn="ctr"/>
            <a:endParaRPr lang="ru-RU" sz="2800" b="1" i="1" dirty="0">
              <a:solidFill>
                <a:srgbClr val="DE0000"/>
              </a:solidFill>
              <a:latin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71934" y="428604"/>
            <a:ext cx="435771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Давайте построим параллельные 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прямые с помощью треугольника 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и линейки.</a:t>
            </a:r>
          </a:p>
        </p:txBody>
      </p:sp>
      <p:grpSp>
        <p:nvGrpSpPr>
          <p:cNvPr id="5" name="Group 343"/>
          <p:cNvGrpSpPr>
            <a:grpSpLocks/>
          </p:cNvGrpSpPr>
          <p:nvPr/>
        </p:nvGrpSpPr>
        <p:grpSpPr bwMode="auto">
          <a:xfrm rot="18963155">
            <a:off x="-59336" y="4220783"/>
            <a:ext cx="5050836" cy="631825"/>
            <a:chOff x="249" y="3747"/>
            <a:chExt cx="3946" cy="398"/>
          </a:xfrm>
        </p:grpSpPr>
        <p:sp>
          <p:nvSpPr>
            <p:cNvPr id="6" name="Freeform 344" descr="Папирус"/>
            <p:cNvSpPr>
              <a:spLocks/>
            </p:cNvSpPr>
            <p:nvPr/>
          </p:nvSpPr>
          <p:spPr bwMode="auto">
            <a:xfrm>
              <a:off x="297" y="3792"/>
              <a:ext cx="3880" cy="35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44"/>
                </a:cxn>
                <a:cxn ang="0">
                  <a:pos x="3872" y="344"/>
                </a:cxn>
                <a:cxn ang="0">
                  <a:pos x="3880" y="0"/>
                </a:cxn>
                <a:cxn ang="0">
                  <a:pos x="0" y="0"/>
                </a:cxn>
              </a:cxnLst>
              <a:rect l="0" t="0" r="r" b="b"/>
              <a:pathLst>
                <a:path w="3880" h="344">
                  <a:moveTo>
                    <a:pt x="0" y="0"/>
                  </a:moveTo>
                  <a:lnTo>
                    <a:pt x="0" y="344"/>
                  </a:lnTo>
                  <a:lnTo>
                    <a:pt x="3872" y="344"/>
                  </a:lnTo>
                  <a:lnTo>
                    <a:pt x="3880" y="0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1">
              <a:blip r:embed="rId3"/>
              <a:srcRect/>
              <a:tile tx="0" ty="0" sx="100000" sy="100000" flip="none" algn="tl"/>
            </a:blipFill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7" name="Oval 345"/>
            <p:cNvSpPr>
              <a:spLocks noChangeArrowheads="1"/>
            </p:cNvSpPr>
            <p:nvPr/>
          </p:nvSpPr>
          <p:spPr bwMode="auto">
            <a:xfrm rot="-4023734">
              <a:off x="475" y="3925"/>
              <a:ext cx="94" cy="8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" name="Text Box 346"/>
            <p:cNvSpPr txBox="1">
              <a:spLocks noChangeArrowheads="1"/>
            </p:cNvSpPr>
            <p:nvPr/>
          </p:nvSpPr>
          <p:spPr bwMode="auto">
            <a:xfrm rot="10800000">
              <a:off x="293" y="3747"/>
              <a:ext cx="3902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8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8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8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8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8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8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9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9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9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9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9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9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9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9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9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9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9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9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9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9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9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9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9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9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9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9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9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9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9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9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9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9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9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r>
                <a:rPr lang="en-US" sz="900" dirty="0">
                  <a:solidFill>
                    <a:srgbClr val="000000"/>
                  </a:solidFill>
                </a:rPr>
                <a:t>IIII</a:t>
              </a:r>
              <a:r>
                <a:rPr lang="en-US" sz="1400" dirty="0">
                  <a:solidFill>
                    <a:srgbClr val="000000"/>
                  </a:solidFill>
                </a:rPr>
                <a:t>I</a:t>
              </a:r>
              <a:endParaRPr lang="ru-RU" sz="900" dirty="0">
                <a:solidFill>
                  <a:srgbClr val="000000"/>
                </a:solidFill>
              </a:endParaRPr>
            </a:p>
          </p:txBody>
        </p:sp>
        <p:sp>
          <p:nvSpPr>
            <p:cNvPr id="9" name="Text Box 347"/>
            <p:cNvSpPr txBox="1">
              <a:spLocks noChangeArrowheads="1"/>
            </p:cNvSpPr>
            <p:nvPr/>
          </p:nvSpPr>
          <p:spPr bwMode="auto">
            <a:xfrm>
              <a:off x="249" y="3883"/>
              <a:ext cx="3903" cy="14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r>
                <a:rPr lang="ru-RU" sz="900" b="1" dirty="0">
                  <a:solidFill>
                    <a:srgbClr val="000000"/>
                  </a:solidFill>
                  <a:latin typeface="Tahoma" pitchFamily="34" charset="0"/>
                </a:rPr>
                <a:t>   </a:t>
              </a:r>
              <a:r>
                <a:rPr lang="en-US" sz="900" b="1" dirty="0">
                  <a:solidFill>
                    <a:srgbClr val="000000"/>
                  </a:solidFill>
                  <a:latin typeface="Tahoma" pitchFamily="34" charset="0"/>
                </a:rPr>
                <a:t>0      </a:t>
              </a:r>
              <a:r>
                <a:rPr lang="ru-RU" sz="9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900" b="1" dirty="0">
                  <a:solidFill>
                    <a:srgbClr val="000000"/>
                  </a:solidFill>
                  <a:latin typeface="Tahoma" pitchFamily="34" charset="0"/>
                </a:rPr>
                <a:t> 1     </a:t>
              </a:r>
              <a:r>
                <a:rPr lang="ru-RU" sz="900" b="1" dirty="0">
                  <a:solidFill>
                    <a:srgbClr val="000000"/>
                  </a:solidFill>
                  <a:latin typeface="Tahoma" pitchFamily="34" charset="0"/>
                </a:rPr>
                <a:t>  </a:t>
              </a:r>
              <a:r>
                <a:rPr lang="en-US" sz="9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ru-RU" sz="9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900" b="1" dirty="0">
                  <a:solidFill>
                    <a:srgbClr val="000000"/>
                  </a:solidFill>
                  <a:latin typeface="Tahoma" pitchFamily="34" charset="0"/>
                </a:rPr>
                <a:t>2      </a:t>
              </a:r>
              <a:r>
                <a:rPr lang="ru-RU" sz="9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900" b="1" dirty="0">
                  <a:solidFill>
                    <a:srgbClr val="000000"/>
                  </a:solidFill>
                  <a:latin typeface="Tahoma" pitchFamily="34" charset="0"/>
                </a:rPr>
                <a:t> 3       </a:t>
              </a:r>
              <a:r>
                <a:rPr lang="ru-RU" sz="9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900" b="1" dirty="0">
                  <a:solidFill>
                    <a:srgbClr val="000000"/>
                  </a:solidFill>
                  <a:latin typeface="Tahoma" pitchFamily="34" charset="0"/>
                </a:rPr>
                <a:t>4       </a:t>
              </a:r>
              <a:r>
                <a:rPr lang="ru-RU" sz="9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900" b="1" dirty="0">
                  <a:solidFill>
                    <a:srgbClr val="000000"/>
                  </a:solidFill>
                  <a:latin typeface="Tahoma" pitchFamily="34" charset="0"/>
                </a:rPr>
                <a:t> 5        </a:t>
              </a:r>
              <a:r>
                <a:rPr lang="ru-RU" sz="9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900" b="1" dirty="0">
                  <a:solidFill>
                    <a:srgbClr val="000000"/>
                  </a:solidFill>
                  <a:latin typeface="Tahoma" pitchFamily="34" charset="0"/>
                </a:rPr>
                <a:t>6        7        8        </a:t>
              </a:r>
              <a:r>
                <a:rPr lang="ru-RU" sz="9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900" b="1" dirty="0">
                  <a:solidFill>
                    <a:srgbClr val="000000"/>
                  </a:solidFill>
                  <a:latin typeface="Tahoma" pitchFamily="34" charset="0"/>
                </a:rPr>
                <a:t>9       10      11      12       13      14      15      16   </a:t>
              </a:r>
              <a:endParaRPr lang="ru-RU" sz="900" b="1" dirty="0">
                <a:solidFill>
                  <a:srgbClr val="000000"/>
                </a:solidFill>
                <a:latin typeface="Tahoma" pitchFamily="34" charset="0"/>
              </a:endParaRPr>
            </a:p>
          </p:txBody>
        </p:sp>
      </p:grpSp>
      <p:sp>
        <p:nvSpPr>
          <p:cNvPr id="10" name="Freeform 35" descr="Дуб"/>
          <p:cNvSpPr>
            <a:spLocks/>
          </p:cNvSpPr>
          <p:nvPr/>
        </p:nvSpPr>
        <p:spPr bwMode="auto">
          <a:xfrm rot="16019141">
            <a:off x="2703295" y="2785275"/>
            <a:ext cx="3000056" cy="2108200"/>
          </a:xfrm>
          <a:custGeom>
            <a:avLst/>
            <a:gdLst/>
            <a:ahLst/>
            <a:cxnLst>
              <a:cxn ang="0">
                <a:pos x="2749" y="1326"/>
              </a:cxn>
              <a:cxn ang="0">
                <a:pos x="999" y="6"/>
              </a:cxn>
              <a:cxn ang="0">
                <a:pos x="1049" y="264"/>
              </a:cxn>
              <a:cxn ang="0">
                <a:pos x="458" y="1056"/>
              </a:cxn>
              <a:cxn ang="0">
                <a:pos x="0" y="1280"/>
              </a:cxn>
              <a:cxn ang="0">
                <a:pos x="447" y="1058"/>
              </a:cxn>
              <a:cxn ang="0">
                <a:pos x="2166" y="1123"/>
              </a:cxn>
              <a:cxn ang="0">
                <a:pos x="2757" y="1328"/>
              </a:cxn>
              <a:cxn ang="0">
                <a:pos x="2166" y="1113"/>
              </a:cxn>
              <a:cxn ang="0">
                <a:pos x="1040" y="268"/>
              </a:cxn>
              <a:cxn ang="0">
                <a:pos x="1006" y="6"/>
              </a:cxn>
              <a:cxn ang="0">
                <a:pos x="992" y="0"/>
              </a:cxn>
              <a:cxn ang="0">
                <a:pos x="32" y="1264"/>
              </a:cxn>
              <a:cxn ang="0">
                <a:pos x="77" y="1219"/>
              </a:cxn>
              <a:cxn ang="0">
                <a:pos x="55" y="1265"/>
              </a:cxn>
              <a:cxn ang="0">
                <a:pos x="37" y="1237"/>
              </a:cxn>
              <a:cxn ang="0">
                <a:pos x="70" y="1223"/>
              </a:cxn>
              <a:cxn ang="0">
                <a:pos x="64" y="1246"/>
              </a:cxn>
              <a:cxn ang="0">
                <a:pos x="2749" y="1326"/>
              </a:cxn>
            </a:cxnLst>
            <a:rect l="0" t="0" r="r" b="b"/>
            <a:pathLst>
              <a:path w="2757" h="1328">
                <a:moveTo>
                  <a:pt x="2749" y="1326"/>
                </a:moveTo>
                <a:lnTo>
                  <a:pt x="999" y="6"/>
                </a:lnTo>
                <a:lnTo>
                  <a:pt x="1049" y="264"/>
                </a:lnTo>
                <a:lnTo>
                  <a:pt x="458" y="1056"/>
                </a:lnTo>
                <a:lnTo>
                  <a:pt x="0" y="1280"/>
                </a:lnTo>
                <a:lnTo>
                  <a:pt x="447" y="1058"/>
                </a:lnTo>
                <a:lnTo>
                  <a:pt x="2166" y="1123"/>
                </a:lnTo>
                <a:lnTo>
                  <a:pt x="2757" y="1328"/>
                </a:lnTo>
                <a:lnTo>
                  <a:pt x="2166" y="1113"/>
                </a:lnTo>
                <a:lnTo>
                  <a:pt x="1040" y="268"/>
                </a:lnTo>
                <a:lnTo>
                  <a:pt x="1006" y="6"/>
                </a:lnTo>
                <a:lnTo>
                  <a:pt x="992" y="0"/>
                </a:lnTo>
                <a:lnTo>
                  <a:pt x="32" y="1264"/>
                </a:lnTo>
                <a:lnTo>
                  <a:pt x="77" y="1219"/>
                </a:lnTo>
                <a:lnTo>
                  <a:pt x="55" y="1265"/>
                </a:lnTo>
                <a:lnTo>
                  <a:pt x="37" y="1237"/>
                </a:lnTo>
                <a:lnTo>
                  <a:pt x="70" y="1223"/>
                </a:lnTo>
                <a:lnTo>
                  <a:pt x="64" y="1246"/>
                </a:lnTo>
                <a:lnTo>
                  <a:pt x="2749" y="1326"/>
                </a:lnTo>
                <a:close/>
              </a:path>
            </a:pathLst>
          </a:custGeom>
          <a:blipFill dpi="0" rotWithShape="1">
            <a:blip r:embed="rId4"/>
            <a:srcRect/>
            <a:tile tx="0" ty="0" sx="100000" sy="100000" flip="none" algn="tl"/>
          </a:blipFill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grpSp>
        <p:nvGrpSpPr>
          <p:cNvPr id="11" name="Group 36"/>
          <p:cNvGrpSpPr>
            <a:grpSpLocks/>
          </p:cNvGrpSpPr>
          <p:nvPr/>
        </p:nvGrpSpPr>
        <p:grpSpPr bwMode="auto">
          <a:xfrm rot="2247152" flipV="1">
            <a:off x="3068555" y="4228552"/>
            <a:ext cx="2260600" cy="990600"/>
            <a:chOff x="763" y="1945"/>
            <a:chExt cx="2019" cy="886"/>
          </a:xfrm>
        </p:grpSpPr>
        <p:sp>
          <p:nvSpPr>
            <p:cNvPr id="12" name="Freeform 37"/>
            <p:cNvSpPr>
              <a:spLocks/>
            </p:cNvSpPr>
            <p:nvPr/>
          </p:nvSpPr>
          <p:spPr bwMode="auto">
            <a:xfrm rot="-3316674">
              <a:off x="1322" y="1450"/>
              <a:ext cx="852" cy="1909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227" y="0"/>
                </a:cxn>
                <a:cxn ang="0">
                  <a:pos x="1179" y="2540"/>
                </a:cxn>
                <a:cxn ang="0">
                  <a:pos x="1252" y="3125"/>
                </a:cxn>
                <a:cxn ang="0">
                  <a:pos x="952" y="2630"/>
                </a:cxn>
                <a:cxn ang="0">
                  <a:pos x="0" y="90"/>
                </a:cxn>
              </a:cxnLst>
              <a:rect l="0" t="0" r="r" b="b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38"/>
            <p:cNvSpPr>
              <a:spLocks/>
            </p:cNvSpPr>
            <p:nvPr/>
          </p:nvSpPr>
          <p:spPr bwMode="auto">
            <a:xfrm rot="-3316674">
              <a:off x="2483" y="2398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4" name="Freeform 39"/>
            <p:cNvSpPr>
              <a:spLocks/>
            </p:cNvSpPr>
            <p:nvPr/>
          </p:nvSpPr>
          <p:spPr bwMode="auto">
            <a:xfrm rot="-3316674">
              <a:off x="2671" y="2522"/>
              <a:ext cx="82" cy="141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0" y="25"/>
                </a:cxn>
                <a:cxn ang="0">
                  <a:pos x="121" y="230"/>
                </a:cxn>
                <a:cxn ang="0">
                  <a:pos x="85" y="0"/>
                </a:cxn>
              </a:cxnLst>
              <a:rect l="0" t="0" r="r" b="b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5" name="Group 40"/>
            <p:cNvGrpSpPr>
              <a:grpSpLocks/>
            </p:cNvGrpSpPr>
            <p:nvPr/>
          </p:nvGrpSpPr>
          <p:grpSpPr bwMode="auto">
            <a:xfrm>
              <a:off x="763" y="1945"/>
              <a:ext cx="1677" cy="744"/>
              <a:chOff x="763" y="1945"/>
              <a:chExt cx="1677" cy="744"/>
            </a:xfrm>
          </p:grpSpPr>
          <p:sp>
            <p:nvSpPr>
              <p:cNvPr id="16" name="Freeform 41"/>
              <p:cNvSpPr>
                <a:spLocks/>
              </p:cNvSpPr>
              <p:nvPr/>
            </p:nvSpPr>
            <p:spPr bwMode="auto">
              <a:xfrm rot="-3316674">
                <a:off x="1271" y="1519"/>
                <a:ext cx="744" cy="1595"/>
              </a:xfrm>
              <a:custGeom>
                <a:avLst/>
                <a:gdLst/>
                <a:ahLst/>
                <a:cxnLst>
                  <a:cxn ang="0">
                    <a:pos x="867" y="2612"/>
                  </a:cxn>
                  <a:cxn ang="0">
                    <a:pos x="1094" y="2522"/>
                  </a:cxn>
                  <a:cxn ang="0">
                    <a:pos x="1016" y="2554"/>
                  </a:cxn>
                  <a:cxn ang="0">
                    <a:pos x="84" y="0"/>
                  </a:cxn>
                  <a:cxn ang="0">
                    <a:pos x="0" y="30"/>
                  </a:cxn>
                  <a:cxn ang="0">
                    <a:pos x="940" y="2584"/>
                  </a:cxn>
                </a:cxnLst>
                <a:rect l="0" t="0" r="r" b="b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" name="Freeform 42"/>
              <p:cNvSpPr>
                <a:spLocks/>
              </p:cNvSpPr>
              <p:nvPr/>
            </p:nvSpPr>
            <p:spPr bwMode="auto">
              <a:xfrm>
                <a:off x="763" y="2084"/>
                <a:ext cx="42" cy="155"/>
              </a:xfrm>
              <a:custGeom>
                <a:avLst/>
                <a:gdLst/>
                <a:ahLst/>
                <a:cxnLst>
                  <a:cxn ang="0">
                    <a:pos x="33" y="0"/>
                  </a:cxn>
                  <a:cxn ang="0">
                    <a:pos x="41" y="48"/>
                  </a:cxn>
                  <a:cxn ang="0">
                    <a:pos x="29" y="116"/>
                  </a:cxn>
                  <a:cxn ang="0">
                    <a:pos x="9" y="152"/>
                  </a:cxn>
                  <a:cxn ang="0">
                    <a:pos x="1" y="96"/>
                  </a:cxn>
                  <a:cxn ang="0">
                    <a:pos x="5" y="52"/>
                  </a:cxn>
                  <a:cxn ang="0">
                    <a:pos x="33" y="0"/>
                  </a:cxn>
                </a:cxnLst>
                <a:rect l="0" t="0" r="r" b="b"/>
                <a:pathLst>
                  <a:path w="42" h="155">
                    <a:moveTo>
                      <a:pt x="33" y="0"/>
                    </a:moveTo>
                    <a:cubicBezTo>
                      <a:pt x="42" y="3"/>
                      <a:pt x="42" y="29"/>
                      <a:pt x="41" y="48"/>
                    </a:cubicBezTo>
                    <a:cubicBezTo>
                      <a:pt x="40" y="67"/>
                      <a:pt x="34" y="99"/>
                      <a:pt x="29" y="116"/>
                    </a:cubicBezTo>
                    <a:cubicBezTo>
                      <a:pt x="24" y="133"/>
                      <a:pt x="14" y="155"/>
                      <a:pt x="9" y="152"/>
                    </a:cubicBezTo>
                    <a:cubicBezTo>
                      <a:pt x="4" y="149"/>
                      <a:pt x="2" y="113"/>
                      <a:pt x="1" y="96"/>
                    </a:cubicBezTo>
                    <a:cubicBezTo>
                      <a:pt x="0" y="79"/>
                      <a:pt x="0" y="68"/>
                      <a:pt x="5" y="52"/>
                    </a:cubicBezTo>
                    <a:cubicBezTo>
                      <a:pt x="10" y="36"/>
                      <a:pt x="27" y="11"/>
                      <a:pt x="33" y="0"/>
                    </a:cubicBezTo>
                    <a:close/>
                  </a:path>
                </a:pathLst>
              </a:custGeom>
              <a:solidFill>
                <a:srgbClr val="CC0F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endParaRPr lang="ru-RU"/>
              </a:p>
            </p:txBody>
          </p:sp>
        </p:grpSp>
      </p:grpSp>
      <p:cxnSp>
        <p:nvCxnSpPr>
          <p:cNvPr id="19" name="Прямая соединительная линия 18"/>
          <p:cNvCxnSpPr/>
          <p:nvPr/>
        </p:nvCxnSpPr>
        <p:spPr>
          <a:xfrm rot="5400000" flipH="1" flipV="1">
            <a:off x="3893736" y="3964388"/>
            <a:ext cx="2643206" cy="79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36"/>
          <p:cNvGrpSpPr>
            <a:grpSpLocks/>
          </p:cNvGrpSpPr>
          <p:nvPr/>
        </p:nvGrpSpPr>
        <p:grpSpPr bwMode="auto">
          <a:xfrm rot="2247152" flipV="1">
            <a:off x="1425482" y="5085807"/>
            <a:ext cx="2260600" cy="990600"/>
            <a:chOff x="763" y="1945"/>
            <a:chExt cx="2019" cy="886"/>
          </a:xfrm>
        </p:grpSpPr>
        <p:sp>
          <p:nvSpPr>
            <p:cNvPr id="25" name="Freeform 37"/>
            <p:cNvSpPr>
              <a:spLocks/>
            </p:cNvSpPr>
            <p:nvPr/>
          </p:nvSpPr>
          <p:spPr bwMode="auto">
            <a:xfrm rot="-3316674">
              <a:off x="1322" y="1450"/>
              <a:ext cx="852" cy="1909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227" y="0"/>
                </a:cxn>
                <a:cxn ang="0">
                  <a:pos x="1179" y="2540"/>
                </a:cxn>
                <a:cxn ang="0">
                  <a:pos x="1252" y="3125"/>
                </a:cxn>
                <a:cxn ang="0">
                  <a:pos x="952" y="2630"/>
                </a:cxn>
                <a:cxn ang="0">
                  <a:pos x="0" y="90"/>
                </a:cxn>
              </a:cxnLst>
              <a:rect l="0" t="0" r="r" b="b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6" name="Freeform 38"/>
            <p:cNvSpPr>
              <a:spLocks/>
            </p:cNvSpPr>
            <p:nvPr/>
          </p:nvSpPr>
          <p:spPr bwMode="auto">
            <a:xfrm rot="-3316674">
              <a:off x="2483" y="2398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27" name="Freeform 39"/>
            <p:cNvSpPr>
              <a:spLocks/>
            </p:cNvSpPr>
            <p:nvPr/>
          </p:nvSpPr>
          <p:spPr bwMode="auto">
            <a:xfrm rot="-3316674">
              <a:off x="2671" y="2522"/>
              <a:ext cx="82" cy="141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0" y="25"/>
                </a:cxn>
                <a:cxn ang="0">
                  <a:pos x="121" y="230"/>
                </a:cxn>
                <a:cxn ang="0">
                  <a:pos x="85" y="0"/>
                </a:cxn>
              </a:cxnLst>
              <a:rect l="0" t="0" r="r" b="b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28" name="Group 40"/>
            <p:cNvGrpSpPr>
              <a:grpSpLocks/>
            </p:cNvGrpSpPr>
            <p:nvPr/>
          </p:nvGrpSpPr>
          <p:grpSpPr bwMode="auto">
            <a:xfrm>
              <a:off x="763" y="1945"/>
              <a:ext cx="1677" cy="744"/>
              <a:chOff x="763" y="1945"/>
              <a:chExt cx="1677" cy="744"/>
            </a:xfrm>
          </p:grpSpPr>
          <p:sp>
            <p:nvSpPr>
              <p:cNvPr id="29" name="Freeform 41"/>
              <p:cNvSpPr>
                <a:spLocks/>
              </p:cNvSpPr>
              <p:nvPr/>
            </p:nvSpPr>
            <p:spPr bwMode="auto">
              <a:xfrm rot="-3316674">
                <a:off x="1271" y="1519"/>
                <a:ext cx="744" cy="1595"/>
              </a:xfrm>
              <a:custGeom>
                <a:avLst/>
                <a:gdLst/>
                <a:ahLst/>
                <a:cxnLst>
                  <a:cxn ang="0">
                    <a:pos x="867" y="2612"/>
                  </a:cxn>
                  <a:cxn ang="0">
                    <a:pos x="1094" y="2522"/>
                  </a:cxn>
                  <a:cxn ang="0">
                    <a:pos x="1016" y="2554"/>
                  </a:cxn>
                  <a:cxn ang="0">
                    <a:pos x="84" y="0"/>
                  </a:cxn>
                  <a:cxn ang="0">
                    <a:pos x="0" y="30"/>
                  </a:cxn>
                  <a:cxn ang="0">
                    <a:pos x="940" y="2584"/>
                  </a:cxn>
                </a:cxnLst>
                <a:rect l="0" t="0" r="r" b="b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" name="Freeform 42"/>
              <p:cNvSpPr>
                <a:spLocks/>
              </p:cNvSpPr>
              <p:nvPr/>
            </p:nvSpPr>
            <p:spPr bwMode="auto">
              <a:xfrm>
                <a:off x="763" y="2084"/>
                <a:ext cx="42" cy="155"/>
              </a:xfrm>
              <a:custGeom>
                <a:avLst/>
                <a:gdLst/>
                <a:ahLst/>
                <a:cxnLst>
                  <a:cxn ang="0">
                    <a:pos x="33" y="0"/>
                  </a:cxn>
                  <a:cxn ang="0">
                    <a:pos x="41" y="48"/>
                  </a:cxn>
                  <a:cxn ang="0">
                    <a:pos x="29" y="116"/>
                  </a:cxn>
                  <a:cxn ang="0">
                    <a:pos x="9" y="152"/>
                  </a:cxn>
                  <a:cxn ang="0">
                    <a:pos x="1" y="96"/>
                  </a:cxn>
                  <a:cxn ang="0">
                    <a:pos x="5" y="52"/>
                  </a:cxn>
                  <a:cxn ang="0">
                    <a:pos x="33" y="0"/>
                  </a:cxn>
                </a:cxnLst>
                <a:rect l="0" t="0" r="r" b="b"/>
                <a:pathLst>
                  <a:path w="42" h="155">
                    <a:moveTo>
                      <a:pt x="33" y="0"/>
                    </a:moveTo>
                    <a:cubicBezTo>
                      <a:pt x="42" y="3"/>
                      <a:pt x="42" y="29"/>
                      <a:pt x="41" y="48"/>
                    </a:cubicBezTo>
                    <a:cubicBezTo>
                      <a:pt x="40" y="67"/>
                      <a:pt x="34" y="99"/>
                      <a:pt x="29" y="116"/>
                    </a:cubicBezTo>
                    <a:cubicBezTo>
                      <a:pt x="24" y="133"/>
                      <a:pt x="14" y="155"/>
                      <a:pt x="9" y="152"/>
                    </a:cubicBezTo>
                    <a:cubicBezTo>
                      <a:pt x="4" y="149"/>
                      <a:pt x="2" y="113"/>
                      <a:pt x="1" y="96"/>
                    </a:cubicBezTo>
                    <a:cubicBezTo>
                      <a:pt x="0" y="79"/>
                      <a:pt x="0" y="68"/>
                      <a:pt x="5" y="52"/>
                    </a:cubicBezTo>
                    <a:cubicBezTo>
                      <a:pt x="10" y="36"/>
                      <a:pt x="27" y="11"/>
                      <a:pt x="33" y="0"/>
                    </a:cubicBezTo>
                    <a:close/>
                  </a:path>
                </a:pathLst>
              </a:custGeom>
              <a:solidFill>
                <a:srgbClr val="CC0F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endParaRPr lang="ru-RU"/>
              </a:p>
            </p:txBody>
          </p:sp>
        </p:grpSp>
      </p:grpSp>
      <p:cxnSp>
        <p:nvCxnSpPr>
          <p:cNvPr id="31" name="Прямая соединительная линия 30"/>
          <p:cNvCxnSpPr/>
          <p:nvPr/>
        </p:nvCxnSpPr>
        <p:spPr>
          <a:xfrm rot="5400000" flipH="1" flipV="1">
            <a:off x="2428463" y="5143909"/>
            <a:ext cx="228681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286380" y="3643314"/>
            <a:ext cx="4892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002060"/>
                </a:solidFill>
                <a:latin typeface="Georgia" pitchFamily="18" charset="0"/>
              </a:rPr>
              <a:t>a</a:t>
            </a:r>
            <a:endParaRPr lang="ru-RU" sz="36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714744" y="5143512"/>
            <a:ext cx="4844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002060"/>
                </a:solidFill>
                <a:latin typeface="Georgia" pitchFamily="18" charset="0"/>
              </a:rPr>
              <a:t>b</a:t>
            </a:r>
            <a:endParaRPr lang="ru-RU" sz="36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500826" y="3571876"/>
            <a:ext cx="13821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C00000"/>
                </a:solidFill>
                <a:latin typeface="Georgia" pitchFamily="18" charset="0"/>
              </a:rPr>
              <a:t>a || b</a:t>
            </a:r>
            <a:endParaRPr lang="ru-RU" sz="3600" b="1" i="1" dirty="0">
              <a:solidFill>
                <a:srgbClr val="C000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3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8108 0.23102 " pathEditMode="relative" ptsTypes="AA">
                                      <p:cBhvr>
                                        <p:cTn id="4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800" decel="100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6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0" grpId="2" animBg="1"/>
      <p:bldP spid="33" grpId="0"/>
      <p:bldP spid="34" grpId="0"/>
      <p:bldP spid="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Documents and Settings\Admin\Рабочий стол\клипы\tani1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2500330" cy="2357454"/>
          </a:xfrm>
          <a:prstGeom prst="rect">
            <a:avLst/>
          </a:prstGeom>
          <a:noFill/>
        </p:spPr>
      </p:pic>
      <p:sp>
        <p:nvSpPr>
          <p:cNvPr id="3" name="AutoShape 59"/>
          <p:cNvSpPr>
            <a:spLocks noChangeArrowheads="1"/>
          </p:cNvSpPr>
          <p:nvPr/>
        </p:nvSpPr>
        <p:spPr bwMode="auto">
          <a:xfrm>
            <a:off x="3000364" y="500042"/>
            <a:ext cx="6000792" cy="1428760"/>
          </a:xfrm>
          <a:prstGeom prst="cloudCallout">
            <a:avLst>
              <a:gd name="adj1" fmla="val -61885"/>
              <a:gd name="adj2" fmla="val 8815"/>
            </a:avLst>
          </a:prstGeom>
          <a:solidFill>
            <a:srgbClr val="FDE3F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 sz="2800" b="1" i="1" dirty="0">
              <a:solidFill>
                <a:srgbClr val="800000"/>
              </a:solidFill>
              <a:latin typeface="Georgia" pitchFamily="18" charset="0"/>
            </a:endParaRPr>
          </a:p>
          <a:p>
            <a:pPr algn="ctr"/>
            <a:endParaRPr lang="ru-RU" sz="2800" b="1" i="1" dirty="0">
              <a:solidFill>
                <a:srgbClr val="DE0000"/>
              </a:solidFill>
              <a:latin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57620" y="785794"/>
            <a:ext cx="42450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Начертите две пары</a:t>
            </a:r>
          </a:p>
          <a:p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 параллельных прямых.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1071538" y="2428868"/>
            <a:ext cx="3786214" cy="292895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2786050" y="2571744"/>
            <a:ext cx="4000528" cy="321471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714744" y="2143116"/>
            <a:ext cx="534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>
                <a:solidFill>
                  <a:srgbClr val="002060"/>
                </a:solidFill>
                <a:latin typeface="Georgia" pitchFamily="18" charset="0"/>
              </a:rPr>
              <a:t>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357290" y="3786190"/>
            <a:ext cx="53572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i="1" dirty="0">
                <a:solidFill>
                  <a:srgbClr val="002060"/>
                </a:solidFill>
                <a:latin typeface="Georgia" pitchFamily="18" charset="0"/>
              </a:rPr>
              <a:t>В</a:t>
            </a:r>
          </a:p>
        </p:txBody>
      </p:sp>
      <p:sp>
        <p:nvSpPr>
          <p:cNvPr id="12" name="Овал 11"/>
          <p:cNvSpPr/>
          <p:nvPr/>
        </p:nvSpPr>
        <p:spPr>
          <a:xfrm>
            <a:off x="4071934" y="2857496"/>
            <a:ext cx="214314" cy="214314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1714480" y="4643446"/>
            <a:ext cx="214314" cy="214314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5857884" y="3143248"/>
            <a:ext cx="214314" cy="214314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3643306" y="4929198"/>
            <a:ext cx="214314" cy="214314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357818" y="2500306"/>
            <a:ext cx="5148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>
                <a:solidFill>
                  <a:srgbClr val="002060"/>
                </a:solidFill>
                <a:latin typeface="Georgia" pitchFamily="18" charset="0"/>
              </a:rPr>
              <a:t>С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86116" y="4143380"/>
            <a:ext cx="5693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002060"/>
                </a:solidFill>
                <a:latin typeface="Georgia" pitchFamily="18" charset="0"/>
              </a:rPr>
              <a:t>D</a:t>
            </a:r>
            <a:endParaRPr lang="ru-RU" sz="36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18" name="AutoShape 59"/>
          <p:cNvSpPr>
            <a:spLocks noChangeArrowheads="1"/>
          </p:cNvSpPr>
          <p:nvPr/>
        </p:nvSpPr>
        <p:spPr bwMode="auto">
          <a:xfrm>
            <a:off x="3000364" y="500042"/>
            <a:ext cx="6000792" cy="1428760"/>
          </a:xfrm>
          <a:prstGeom prst="cloudCallout">
            <a:avLst>
              <a:gd name="adj1" fmla="val -61885"/>
              <a:gd name="adj2" fmla="val 8815"/>
            </a:avLst>
          </a:prstGeom>
          <a:solidFill>
            <a:srgbClr val="FDE3F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 sz="2800" b="1" i="1" dirty="0">
              <a:solidFill>
                <a:srgbClr val="800000"/>
              </a:solidFill>
              <a:latin typeface="Georgia" pitchFamily="18" charset="0"/>
            </a:endParaRPr>
          </a:p>
          <a:p>
            <a:pPr algn="ctr"/>
            <a:endParaRPr lang="ru-RU" sz="2800" b="1" i="1" dirty="0">
              <a:solidFill>
                <a:srgbClr val="DE0000"/>
              </a:solidFill>
              <a:latin typeface="Georgia" pitchFamily="18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5072066" y="5072074"/>
            <a:ext cx="2571768" cy="107157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5929322" y="4000504"/>
            <a:ext cx="3000396" cy="1214446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714744" y="714356"/>
            <a:ext cx="45897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На одной паре прямых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 отметьте по две точки.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929058" y="785794"/>
            <a:ext cx="36984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Назовите </a:t>
            </a:r>
            <a:r>
              <a:rPr lang="ru-RU" sz="2400" b="1" i="1" dirty="0" err="1">
                <a:solidFill>
                  <a:srgbClr val="C00000"/>
                </a:solidFill>
                <a:latin typeface="Georgia" pitchFamily="18" charset="0"/>
              </a:rPr>
              <a:t>получивш</a:t>
            </a:r>
            <a:endParaRPr lang="ru-RU" sz="2400" b="1" i="1" dirty="0">
              <a:solidFill>
                <a:srgbClr val="C00000"/>
              </a:solidFill>
              <a:latin typeface="Georgia" pitchFamily="18" charset="0"/>
            </a:endParaRPr>
          </a:p>
          <a:p>
            <a:r>
              <a:rPr lang="ru-RU" sz="2400" b="1" i="1" dirty="0" err="1">
                <a:solidFill>
                  <a:srgbClr val="C00000"/>
                </a:solidFill>
                <a:latin typeface="Georgia" pitchFamily="18" charset="0"/>
              </a:rPr>
              <a:t>иеся</a:t>
            </a:r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 отрезки.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071934" y="785794"/>
            <a:ext cx="38234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Что можно сказать </a:t>
            </a:r>
          </a:p>
          <a:p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об этих отрезках?</a:t>
            </a:r>
          </a:p>
        </p:txBody>
      </p:sp>
      <p:sp>
        <p:nvSpPr>
          <p:cNvPr id="27" name="AutoShape 59"/>
          <p:cNvSpPr>
            <a:spLocks noChangeArrowheads="1"/>
          </p:cNvSpPr>
          <p:nvPr/>
        </p:nvSpPr>
        <p:spPr bwMode="auto">
          <a:xfrm>
            <a:off x="2857488" y="214290"/>
            <a:ext cx="6000792" cy="2143140"/>
          </a:xfrm>
          <a:prstGeom prst="cloudCallout">
            <a:avLst>
              <a:gd name="adj1" fmla="val -59655"/>
              <a:gd name="adj2" fmla="val 5601"/>
            </a:avLst>
          </a:prstGeom>
          <a:solidFill>
            <a:srgbClr val="FDE3F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 sz="2800" b="1" i="1" dirty="0">
              <a:solidFill>
                <a:srgbClr val="800000"/>
              </a:solidFill>
              <a:latin typeface="Georgia" pitchFamily="18" charset="0"/>
            </a:endParaRPr>
          </a:p>
          <a:p>
            <a:pPr algn="ctr"/>
            <a:endParaRPr lang="ru-RU" sz="2800" b="1" i="1" dirty="0">
              <a:solidFill>
                <a:srgbClr val="DE0000"/>
              </a:solidFill>
              <a:latin typeface="Georgia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500430" y="571480"/>
            <a:ext cx="52149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На второй паре параллельных  прямых отметьте по одной точке.</a:t>
            </a:r>
          </a:p>
        </p:txBody>
      </p:sp>
      <p:sp>
        <p:nvSpPr>
          <p:cNvPr id="29" name="Овал 28"/>
          <p:cNvSpPr/>
          <p:nvPr/>
        </p:nvSpPr>
        <p:spPr>
          <a:xfrm>
            <a:off x="5786446" y="5286388"/>
            <a:ext cx="214314" cy="214314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6429388" y="4143380"/>
            <a:ext cx="214314" cy="214314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6500826" y="3429000"/>
            <a:ext cx="5613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002060"/>
                </a:solidFill>
                <a:latin typeface="Georgia" pitchFamily="18" charset="0"/>
              </a:rPr>
              <a:t>K</a:t>
            </a:r>
            <a:endParaRPr lang="ru-RU" sz="36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715008" y="4572008"/>
            <a:ext cx="6623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002060"/>
                </a:solidFill>
                <a:latin typeface="Georgia" pitchFamily="18" charset="0"/>
              </a:rPr>
              <a:t>M</a:t>
            </a:r>
            <a:endParaRPr lang="ru-RU" sz="36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143768" y="5286388"/>
            <a:ext cx="500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002060"/>
                </a:solidFill>
                <a:latin typeface="Georgia" pitchFamily="18" charset="0"/>
              </a:rPr>
              <a:t>L</a:t>
            </a:r>
            <a:endParaRPr lang="ru-RU" sz="36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786710" y="4000504"/>
            <a:ext cx="5677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002060"/>
                </a:solidFill>
                <a:latin typeface="Georgia" pitchFamily="18" charset="0"/>
              </a:rPr>
              <a:t>N</a:t>
            </a:r>
            <a:endParaRPr lang="ru-RU" sz="36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36" name="AutoShape 59"/>
          <p:cNvSpPr>
            <a:spLocks noChangeArrowheads="1"/>
          </p:cNvSpPr>
          <p:nvPr/>
        </p:nvSpPr>
        <p:spPr bwMode="auto">
          <a:xfrm>
            <a:off x="3009888" y="366690"/>
            <a:ext cx="6000792" cy="2143140"/>
          </a:xfrm>
          <a:prstGeom prst="cloudCallout">
            <a:avLst>
              <a:gd name="adj1" fmla="val -59655"/>
              <a:gd name="adj2" fmla="val 5601"/>
            </a:avLst>
          </a:prstGeom>
          <a:solidFill>
            <a:srgbClr val="FDE3F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 sz="2800" b="1" i="1" dirty="0">
              <a:solidFill>
                <a:srgbClr val="800000"/>
              </a:solidFill>
              <a:latin typeface="Georgia" pitchFamily="18" charset="0"/>
            </a:endParaRPr>
          </a:p>
          <a:p>
            <a:pPr algn="ctr"/>
            <a:endParaRPr lang="ru-RU" sz="2800" b="1" i="1" dirty="0">
              <a:solidFill>
                <a:srgbClr val="DE0000"/>
              </a:solidFill>
              <a:latin typeface="Georgia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071934" y="642918"/>
            <a:ext cx="41056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Какие геометрические</a:t>
            </a:r>
          </a:p>
          <a:p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 фигуры получились?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143372" y="1357298"/>
            <a:ext cx="38234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Что можно сказать </a:t>
            </a:r>
          </a:p>
          <a:p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об этих лучах?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28596" y="5857892"/>
            <a:ext cx="57887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Сформулируйте определение 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параллельных отрезков (лучей).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000"/>
                            </p:stCondLst>
                            <p:childTnLst>
                              <p:par>
                                <p:cTn id="7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000"/>
                            </p:stCondLst>
                            <p:childTnLst>
                              <p:par>
                                <p:cTn id="8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0"/>
                            </p:stCondLst>
                            <p:childTnLst>
                              <p:par>
                                <p:cTn id="9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6000"/>
                            </p:stCondLst>
                            <p:childTnLst>
                              <p:par>
                                <p:cTn id="9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7000"/>
                            </p:stCondLst>
                            <p:childTnLst>
                              <p:par>
                                <p:cTn id="10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80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3000"/>
                            </p:stCondLst>
                            <p:childTnLst>
                              <p:par>
                                <p:cTn id="15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800" decel="100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4000"/>
                            </p:stCondLst>
                            <p:childTnLst>
                              <p:par>
                                <p:cTn id="16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5000"/>
                            </p:stCondLst>
                            <p:childTnLst>
                              <p:par>
                                <p:cTn id="16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6000"/>
                            </p:stCondLst>
                            <p:childTnLst>
                              <p:par>
                                <p:cTn id="17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7000"/>
                            </p:stCondLst>
                            <p:childTnLst>
                              <p:par>
                                <p:cTn id="18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2000"/>
                            </p:stCondLst>
                            <p:childTnLst>
                              <p:par>
                                <p:cTn id="19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9" grpId="0"/>
      <p:bldP spid="10" grpId="0"/>
      <p:bldP spid="12" grpId="0" animBg="1"/>
      <p:bldP spid="13" grpId="0" animBg="1"/>
      <p:bldP spid="14" grpId="0" animBg="1"/>
      <p:bldP spid="15" grpId="0" animBg="1"/>
      <p:bldP spid="16" grpId="0"/>
      <p:bldP spid="17" grpId="0"/>
      <p:bldP spid="18" grpId="0" animBg="1"/>
      <p:bldP spid="24" grpId="0"/>
      <p:bldP spid="24" grpId="1"/>
      <p:bldP spid="25" grpId="0"/>
      <p:bldP spid="25" grpId="1"/>
      <p:bldP spid="26" grpId="0"/>
      <p:bldP spid="27" grpId="0" animBg="1"/>
      <p:bldP spid="28" grpId="0"/>
      <p:bldP spid="29" grpId="0" animBg="1"/>
      <p:bldP spid="30" grpId="0" animBg="1"/>
      <p:bldP spid="32" grpId="0"/>
      <p:bldP spid="33" grpId="0"/>
      <p:bldP spid="34" grpId="0"/>
      <p:bldP spid="35" grpId="0"/>
      <p:bldP spid="36" grpId="0" animBg="1"/>
      <p:bldP spid="37" grpId="0"/>
      <p:bldP spid="38" grpId="0"/>
      <p:bldP spid="3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225</TotalTime>
  <Words>470</Words>
  <Application>Microsoft Office PowerPoint</Application>
  <PresentationFormat>Экран (4:3)</PresentationFormat>
  <Paragraphs>131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Calibri</vt:lpstr>
      <vt:lpstr>Cambria</vt:lpstr>
      <vt:lpstr>Franklin Gothic Book</vt:lpstr>
      <vt:lpstr>Georgia</vt:lpstr>
      <vt:lpstr>Perpetua</vt:lpstr>
      <vt:lpstr>Tahoma</vt:lpstr>
      <vt:lpstr>Times New Roman</vt:lpstr>
      <vt:lpstr>Wingdings 2</vt:lpstr>
      <vt:lpstr>Справедливость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Пользователь</cp:lastModifiedBy>
  <cp:revision>27</cp:revision>
  <dcterms:created xsi:type="dcterms:W3CDTF">2010-04-24T15:04:32Z</dcterms:created>
  <dcterms:modified xsi:type="dcterms:W3CDTF">2024-11-01T08:52:30Z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269950</vt:lpwstr>
  </property>
  <property fmtid="{D5CDD505-2E9C-101B-9397-08002B2CF9AE}" pid="3" name="NXPowerLiteVersion">
    <vt:lpwstr>D4.1.4</vt:lpwstr>
  </property>
</Properties>
</file>