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579" r:id="rId2"/>
    <p:sldId id="580" r:id="rId3"/>
    <p:sldId id="286" r:id="rId4"/>
    <p:sldId id="577" r:id="rId5"/>
    <p:sldId id="258" r:id="rId6"/>
    <p:sldId id="272" r:id="rId7"/>
    <p:sldId id="305" r:id="rId8"/>
    <p:sldId id="287" r:id="rId9"/>
    <p:sldId id="583" r:id="rId10"/>
    <p:sldId id="256" r:id="rId11"/>
    <p:sldId id="304" r:id="rId12"/>
    <p:sldId id="300" r:id="rId13"/>
    <p:sldId id="289" r:id="rId14"/>
    <p:sldId id="302" r:id="rId15"/>
    <p:sldId id="263" r:id="rId16"/>
    <p:sldId id="403" r:id="rId17"/>
    <p:sldId id="609" r:id="rId18"/>
    <p:sldId id="596" r:id="rId19"/>
    <p:sldId id="615" r:id="rId20"/>
    <p:sldId id="610" r:id="rId21"/>
    <p:sldId id="614" r:id="rId22"/>
    <p:sldId id="293" r:id="rId23"/>
    <p:sldId id="608" r:id="rId24"/>
    <p:sldId id="613" r:id="rId25"/>
    <p:sldId id="611" r:id="rId26"/>
    <p:sldId id="616" r:id="rId27"/>
    <p:sldId id="617" r:id="rId28"/>
    <p:sldId id="612" r:id="rId29"/>
    <p:sldId id="597" r:id="rId30"/>
    <p:sldId id="598" r:id="rId31"/>
    <p:sldId id="600" r:id="rId32"/>
    <p:sldId id="601" r:id="rId33"/>
    <p:sldId id="602" r:id="rId34"/>
    <p:sldId id="603" r:id="rId35"/>
    <p:sldId id="605" r:id="rId36"/>
    <p:sldId id="606" r:id="rId37"/>
    <p:sldId id="607" r:id="rId38"/>
    <p:sldId id="604" r:id="rId39"/>
    <p:sldId id="259" r:id="rId4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600"/>
    <a:srgbClr val="FF99FF"/>
    <a:srgbClr val="FF9966"/>
    <a:srgbClr val="FFCC00"/>
    <a:srgbClr val="CC3300"/>
    <a:srgbClr val="666633"/>
    <a:srgbClr val="D60093"/>
    <a:srgbClr val="008000"/>
    <a:srgbClr val="99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86" autoAdjust="0"/>
    <p:restoredTop sz="94691" autoAdjust="0"/>
  </p:normalViewPr>
  <p:slideViewPr>
    <p:cSldViewPr>
      <p:cViewPr varScale="1">
        <p:scale>
          <a:sx n="65" d="100"/>
          <a:sy n="65" d="100"/>
        </p:scale>
        <p:origin x="1428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DC040C8-4DED-42E5-BE0C-7457BE4B5522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99E7783-4627-4AD2-9C33-166B700C3B9F}">
      <dgm:prSet phldrT="[Текст]" custT="1"/>
      <dgm:spPr>
        <a:solidFill>
          <a:srgbClr val="FFFF00"/>
        </a:solidFill>
      </dgm:spPr>
      <dgm:t>
        <a:bodyPr/>
        <a:lstStyle/>
        <a:p>
          <a:r>
            <a: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Что дает проектная деятельность</a:t>
          </a:r>
        </a:p>
      </dgm:t>
    </dgm:pt>
    <dgm:pt modelId="{AD1F0E69-10DA-42B1-A8F5-B30D0759A2C8}" type="parTrans" cxnId="{FFE6DE3D-A4D3-42F6-99C2-97D3A3B43B7F}">
      <dgm:prSet/>
      <dgm:spPr/>
      <dgm:t>
        <a:bodyPr/>
        <a:lstStyle/>
        <a:p>
          <a:endParaRPr lang="ru-RU"/>
        </a:p>
      </dgm:t>
    </dgm:pt>
    <dgm:pt modelId="{D7CF1807-64CD-42D3-9EB3-DAB769FB9843}" type="sibTrans" cxnId="{FFE6DE3D-A4D3-42F6-99C2-97D3A3B43B7F}">
      <dgm:prSet/>
      <dgm:spPr/>
      <dgm:t>
        <a:bodyPr/>
        <a:lstStyle/>
        <a:p>
          <a:endParaRPr lang="ru-RU"/>
        </a:p>
      </dgm:t>
    </dgm:pt>
    <dgm:pt modelId="{EF90F4E0-410E-46B3-B214-1E367A43856E}">
      <dgm:prSet phldrT="[Текст]" custT="1"/>
      <dgm:spPr>
        <a:solidFill>
          <a:srgbClr val="00FF99"/>
        </a:solidFill>
      </dgm:spPr>
      <dgm:t>
        <a:bodyPr/>
        <a:lstStyle/>
        <a:p>
          <a:pPr algn="ctr"/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/>
          <a:r>
            <a:rPr lang="ru-RU" sz="2000" b="1" i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Родителям:</a:t>
          </a:r>
        </a:p>
        <a:p>
          <a:pPr algn="just"/>
          <a:r>
            <a: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1.Психическое спокойствие (ребенок занят делом)</a:t>
          </a:r>
        </a:p>
        <a:p>
          <a:pPr algn="just"/>
          <a:r>
            <a: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2.Решена проблема свободного времени ребенка</a:t>
          </a:r>
        </a:p>
        <a:p>
          <a:pPr algn="just"/>
          <a:r>
            <a: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3.Общность интересов с собственными детьми</a:t>
          </a:r>
        </a:p>
        <a:p>
          <a:pPr algn="just"/>
          <a:r>
            <a: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4.Успешность ребенка по жизни (дело он выбирает по своим интересам)</a:t>
          </a:r>
        </a:p>
      </dgm:t>
    </dgm:pt>
    <dgm:pt modelId="{688DC2E8-4485-4D27-BDCE-BBD936477DD6}" type="parTrans" cxnId="{A22D23C9-6722-4600-AF6C-123AB19E09DE}">
      <dgm:prSet/>
      <dgm:spPr/>
      <dgm:t>
        <a:bodyPr/>
        <a:lstStyle/>
        <a:p>
          <a:endParaRPr lang="ru-RU"/>
        </a:p>
      </dgm:t>
    </dgm:pt>
    <dgm:pt modelId="{49360B10-3F63-47CF-A3E3-622033A43BE5}" type="sibTrans" cxnId="{A22D23C9-6722-4600-AF6C-123AB19E09DE}">
      <dgm:prSet/>
      <dgm:spPr/>
      <dgm:t>
        <a:bodyPr/>
        <a:lstStyle/>
        <a:p>
          <a:endParaRPr lang="ru-RU"/>
        </a:p>
      </dgm:t>
    </dgm:pt>
    <dgm:pt modelId="{B9BCE31C-AE4D-4807-9B96-82335CF66628}">
      <dgm:prSet phldrT="[Текст]" custT="1"/>
      <dgm:spPr>
        <a:solidFill>
          <a:srgbClr val="00FFFF"/>
        </a:solidFill>
      </dgm:spPr>
      <dgm:t>
        <a:bodyPr/>
        <a:lstStyle/>
        <a:p>
          <a:pPr algn="ctr"/>
          <a:r>
            <a:rPr lang="ru-RU" sz="2000" b="1" i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Учебному заведению:</a:t>
          </a:r>
        </a:p>
        <a:p>
          <a:pPr algn="just"/>
          <a:r>
            <a: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1.Профессиональное совершенствование учителя и членов администрации</a:t>
          </a:r>
        </a:p>
        <a:p>
          <a:pPr algn="just"/>
          <a:r>
            <a: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2.Мотивация учащихся на получение качественного образования</a:t>
          </a:r>
        </a:p>
        <a:p>
          <a:pPr algn="just"/>
          <a:r>
            <a: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3.Престиж/имидж учебного заведения</a:t>
          </a:r>
        </a:p>
        <a:p>
          <a:pPr algn="ctr"/>
          <a:endParaRPr lang="ru-RU" sz="4200" dirty="0"/>
        </a:p>
      </dgm:t>
    </dgm:pt>
    <dgm:pt modelId="{3A30F60E-F1C2-466B-AAC6-91DFE52CB3FC}" type="parTrans" cxnId="{F908DA34-6BF5-4390-9D2C-BB03A4FD989B}">
      <dgm:prSet/>
      <dgm:spPr/>
      <dgm:t>
        <a:bodyPr/>
        <a:lstStyle/>
        <a:p>
          <a:endParaRPr lang="ru-RU"/>
        </a:p>
      </dgm:t>
    </dgm:pt>
    <dgm:pt modelId="{BFB5E66D-9171-4092-BBFD-E89FB021A14D}" type="sibTrans" cxnId="{F908DA34-6BF5-4390-9D2C-BB03A4FD989B}">
      <dgm:prSet/>
      <dgm:spPr/>
      <dgm:t>
        <a:bodyPr/>
        <a:lstStyle/>
        <a:p>
          <a:endParaRPr lang="ru-RU"/>
        </a:p>
      </dgm:t>
    </dgm:pt>
    <dgm:pt modelId="{D4A62653-8431-4E22-AEA9-D81557B6F0C9}">
      <dgm:prSet phldrT="[Текст]" custT="1"/>
      <dgm:spPr>
        <a:solidFill>
          <a:srgbClr val="FFCCFF"/>
        </a:solidFill>
      </dgm:spPr>
      <dgm:t>
        <a:bodyPr/>
        <a:lstStyle/>
        <a:p>
          <a:pPr algn="ctr"/>
          <a:r>
            <a:rPr lang="ru-RU" sz="2000" b="1" i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Обществу:</a:t>
          </a:r>
        </a:p>
        <a:p>
          <a:pPr algn="just"/>
          <a:r>
            <a: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1.Решение проблемы занятости молодежи</a:t>
          </a:r>
        </a:p>
        <a:p>
          <a:pPr algn="just"/>
          <a:r>
            <a: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2.Участие молодежи в принятии решений</a:t>
          </a:r>
        </a:p>
        <a:p>
          <a:pPr algn="just"/>
          <a:r>
            <a: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3.Рост престижа образования</a:t>
          </a:r>
        </a:p>
        <a:p>
          <a:pPr algn="just"/>
          <a:r>
            <a: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4.Социализация молодежи</a:t>
          </a:r>
        </a:p>
      </dgm:t>
    </dgm:pt>
    <dgm:pt modelId="{7D998E1F-F238-45D7-B8D4-9DE97C364DF2}" type="parTrans" cxnId="{8432B24E-90CB-477C-8A69-EADF39FE70CA}">
      <dgm:prSet/>
      <dgm:spPr/>
      <dgm:t>
        <a:bodyPr/>
        <a:lstStyle/>
        <a:p>
          <a:endParaRPr lang="ru-RU"/>
        </a:p>
      </dgm:t>
    </dgm:pt>
    <dgm:pt modelId="{10F26B27-FE99-49BB-8D12-2EA27BCA3F3D}" type="sibTrans" cxnId="{8432B24E-90CB-477C-8A69-EADF39FE70CA}">
      <dgm:prSet/>
      <dgm:spPr/>
      <dgm:t>
        <a:bodyPr/>
        <a:lstStyle/>
        <a:p>
          <a:endParaRPr lang="ru-RU"/>
        </a:p>
      </dgm:t>
    </dgm:pt>
    <dgm:pt modelId="{6AD8569A-5796-4DE2-BB94-4DC74E33F5B8}">
      <dgm:prSet phldrT="[Текст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pPr algn="ctr"/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/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/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/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/>
          <a:r>
            <a:rPr lang="ru-RU" sz="2000" b="1" i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Учащимся:</a:t>
          </a:r>
        </a:p>
        <a:p>
          <a:pPr algn="just"/>
          <a:r>
            <a: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1.Интерес к процессу образования</a:t>
          </a:r>
        </a:p>
        <a:p>
          <a:pPr algn="just"/>
          <a:r>
            <a: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2.Приобретение опыта деятельности</a:t>
          </a:r>
        </a:p>
        <a:p>
          <a:pPr algn="just"/>
          <a:r>
            <a: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3.Общение в незнакомой среде</a:t>
          </a:r>
        </a:p>
        <a:p>
          <a:pPr algn="just"/>
          <a:r>
            <a: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4.Повышение собственной значимости</a:t>
          </a:r>
        </a:p>
        <a:p>
          <a:pPr algn="just"/>
          <a:r>
            <a: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5.Конкурентноспособность</a:t>
          </a:r>
        </a:p>
        <a:p>
          <a:pPr algn="just"/>
          <a:endParaRPr lang="ru-RU" sz="1400" dirty="0"/>
        </a:p>
        <a:p>
          <a:pPr algn="ctr"/>
          <a:endParaRPr lang="ru-RU" sz="1400" dirty="0"/>
        </a:p>
        <a:p>
          <a:pPr algn="ctr"/>
          <a:endParaRPr lang="ru-RU" sz="1400" dirty="0"/>
        </a:p>
      </dgm:t>
    </dgm:pt>
    <dgm:pt modelId="{416441FF-3565-4440-9142-338D100D5FB2}" type="sibTrans" cxnId="{431105A4-2F48-4DBA-A379-D5B02F66134A}">
      <dgm:prSet/>
      <dgm:spPr/>
      <dgm:t>
        <a:bodyPr/>
        <a:lstStyle/>
        <a:p>
          <a:endParaRPr lang="ru-RU"/>
        </a:p>
      </dgm:t>
    </dgm:pt>
    <dgm:pt modelId="{FB10FF1C-5E12-4FBC-A799-AFEDEA0E3FDA}" type="parTrans" cxnId="{431105A4-2F48-4DBA-A379-D5B02F66134A}">
      <dgm:prSet/>
      <dgm:spPr/>
      <dgm:t>
        <a:bodyPr/>
        <a:lstStyle/>
        <a:p>
          <a:endParaRPr lang="ru-RU"/>
        </a:p>
      </dgm:t>
    </dgm:pt>
    <dgm:pt modelId="{5BDB0EBA-DE15-41DE-861F-91BDEF10789B}" type="pres">
      <dgm:prSet presAssocID="{3DC040C8-4DED-42E5-BE0C-7457BE4B5522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3D564A65-2E94-430A-88B1-66F4D9FAB3EA}" type="pres">
      <dgm:prSet presAssocID="{3DC040C8-4DED-42E5-BE0C-7457BE4B5522}" presName="matrix" presStyleCnt="0"/>
      <dgm:spPr/>
    </dgm:pt>
    <dgm:pt modelId="{A071CAE3-EA61-4DE9-B693-7980CD01C454}" type="pres">
      <dgm:prSet presAssocID="{3DC040C8-4DED-42E5-BE0C-7457BE4B5522}" presName="tile1" presStyleLbl="node1" presStyleIdx="0" presStyleCnt="4"/>
      <dgm:spPr/>
    </dgm:pt>
    <dgm:pt modelId="{2E440A45-50F3-45EE-9DF0-50C9CA3FC972}" type="pres">
      <dgm:prSet presAssocID="{3DC040C8-4DED-42E5-BE0C-7457BE4B5522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85FFEA34-7E1D-4DA6-ABE9-B8348CAD7886}" type="pres">
      <dgm:prSet presAssocID="{3DC040C8-4DED-42E5-BE0C-7457BE4B5522}" presName="tile2" presStyleLbl="node1" presStyleIdx="1" presStyleCnt="4"/>
      <dgm:spPr/>
    </dgm:pt>
    <dgm:pt modelId="{E4F36685-17A3-4907-937B-E2FB9C200FC0}" type="pres">
      <dgm:prSet presAssocID="{3DC040C8-4DED-42E5-BE0C-7457BE4B5522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98539A19-E8A2-4A31-892F-5B3AF3661C49}" type="pres">
      <dgm:prSet presAssocID="{3DC040C8-4DED-42E5-BE0C-7457BE4B5522}" presName="tile3" presStyleLbl="node1" presStyleIdx="2" presStyleCnt="4"/>
      <dgm:spPr/>
    </dgm:pt>
    <dgm:pt modelId="{2448EA71-ADCC-4F25-B7EF-4DBF3D215809}" type="pres">
      <dgm:prSet presAssocID="{3DC040C8-4DED-42E5-BE0C-7457BE4B5522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7B9C258D-7B61-4312-8909-1D573EC8A7A0}" type="pres">
      <dgm:prSet presAssocID="{3DC040C8-4DED-42E5-BE0C-7457BE4B5522}" presName="tile4" presStyleLbl="node1" presStyleIdx="3" presStyleCnt="4"/>
      <dgm:spPr/>
    </dgm:pt>
    <dgm:pt modelId="{E2773095-DB90-4827-8B7C-E524FFF6D56E}" type="pres">
      <dgm:prSet presAssocID="{3DC040C8-4DED-42E5-BE0C-7457BE4B5522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03F3CB00-B701-4399-8A2A-9ABE29B59244}" type="pres">
      <dgm:prSet presAssocID="{3DC040C8-4DED-42E5-BE0C-7457BE4B5522}" presName="centerTile" presStyleLbl="fgShp" presStyleIdx="0" presStyleCnt="1" custScaleX="84382" custScaleY="58799" custLinFactNeighborX="256" custLinFactNeighborY="12600">
        <dgm:presLayoutVars>
          <dgm:chMax val="0"/>
          <dgm:chPref val="0"/>
        </dgm:presLayoutVars>
      </dgm:prSet>
      <dgm:spPr/>
    </dgm:pt>
  </dgm:ptLst>
  <dgm:cxnLst>
    <dgm:cxn modelId="{E77C5C03-0069-4B27-966D-38FADBA74D43}" type="presOf" srcId="{D4A62653-8431-4E22-AEA9-D81557B6F0C9}" destId="{E2773095-DB90-4827-8B7C-E524FFF6D56E}" srcOrd="1" destOrd="0" presId="urn:microsoft.com/office/officeart/2005/8/layout/matrix1"/>
    <dgm:cxn modelId="{C354242E-4143-4492-9144-7F7276D3E301}" type="presOf" srcId="{3DC040C8-4DED-42E5-BE0C-7457BE4B5522}" destId="{5BDB0EBA-DE15-41DE-861F-91BDEF10789B}" srcOrd="0" destOrd="0" presId="urn:microsoft.com/office/officeart/2005/8/layout/matrix1"/>
    <dgm:cxn modelId="{F908DA34-6BF5-4390-9D2C-BB03A4FD989B}" srcId="{299E7783-4627-4AD2-9C33-166B700C3B9F}" destId="{B9BCE31C-AE4D-4807-9B96-82335CF66628}" srcOrd="2" destOrd="0" parTransId="{3A30F60E-F1C2-466B-AAC6-91DFE52CB3FC}" sibTransId="{BFB5E66D-9171-4092-BBFD-E89FB021A14D}"/>
    <dgm:cxn modelId="{6FE31F38-75D7-4864-9270-EDD36ED65A4B}" type="presOf" srcId="{6AD8569A-5796-4DE2-BB94-4DC74E33F5B8}" destId="{A071CAE3-EA61-4DE9-B693-7980CD01C454}" srcOrd="0" destOrd="0" presId="urn:microsoft.com/office/officeart/2005/8/layout/matrix1"/>
    <dgm:cxn modelId="{D111FE3C-80E5-4B36-B050-C5747CD51857}" type="presOf" srcId="{B9BCE31C-AE4D-4807-9B96-82335CF66628}" destId="{2448EA71-ADCC-4F25-B7EF-4DBF3D215809}" srcOrd="1" destOrd="0" presId="urn:microsoft.com/office/officeart/2005/8/layout/matrix1"/>
    <dgm:cxn modelId="{FFE6DE3D-A4D3-42F6-99C2-97D3A3B43B7F}" srcId="{3DC040C8-4DED-42E5-BE0C-7457BE4B5522}" destId="{299E7783-4627-4AD2-9C33-166B700C3B9F}" srcOrd="0" destOrd="0" parTransId="{AD1F0E69-10DA-42B1-A8F5-B30D0759A2C8}" sibTransId="{D7CF1807-64CD-42D3-9EB3-DAB769FB9843}"/>
    <dgm:cxn modelId="{155B5543-1EE4-4F32-8F6E-D79E6DCE9AAB}" type="presOf" srcId="{B9BCE31C-AE4D-4807-9B96-82335CF66628}" destId="{98539A19-E8A2-4A31-892F-5B3AF3661C49}" srcOrd="0" destOrd="0" presId="urn:microsoft.com/office/officeart/2005/8/layout/matrix1"/>
    <dgm:cxn modelId="{8432B24E-90CB-477C-8A69-EADF39FE70CA}" srcId="{299E7783-4627-4AD2-9C33-166B700C3B9F}" destId="{D4A62653-8431-4E22-AEA9-D81557B6F0C9}" srcOrd="3" destOrd="0" parTransId="{7D998E1F-F238-45D7-B8D4-9DE97C364DF2}" sibTransId="{10F26B27-FE99-49BB-8D12-2EA27BCA3F3D}"/>
    <dgm:cxn modelId="{769CA08D-2ACA-4F8F-8905-9FD21D0B0A8B}" type="presOf" srcId="{EF90F4E0-410E-46B3-B214-1E367A43856E}" destId="{E4F36685-17A3-4907-937B-E2FB9C200FC0}" srcOrd="1" destOrd="0" presId="urn:microsoft.com/office/officeart/2005/8/layout/matrix1"/>
    <dgm:cxn modelId="{431105A4-2F48-4DBA-A379-D5B02F66134A}" srcId="{299E7783-4627-4AD2-9C33-166B700C3B9F}" destId="{6AD8569A-5796-4DE2-BB94-4DC74E33F5B8}" srcOrd="0" destOrd="0" parTransId="{FB10FF1C-5E12-4FBC-A799-AFEDEA0E3FDA}" sibTransId="{416441FF-3565-4440-9142-338D100D5FB2}"/>
    <dgm:cxn modelId="{976D74AE-EF50-4ACE-AF79-B880214EDAF9}" type="presOf" srcId="{299E7783-4627-4AD2-9C33-166B700C3B9F}" destId="{03F3CB00-B701-4399-8A2A-9ABE29B59244}" srcOrd="0" destOrd="0" presId="urn:microsoft.com/office/officeart/2005/8/layout/matrix1"/>
    <dgm:cxn modelId="{D63F71B8-3A8A-408F-B93F-26955A696BA5}" type="presOf" srcId="{6AD8569A-5796-4DE2-BB94-4DC74E33F5B8}" destId="{2E440A45-50F3-45EE-9DF0-50C9CA3FC972}" srcOrd="1" destOrd="0" presId="urn:microsoft.com/office/officeart/2005/8/layout/matrix1"/>
    <dgm:cxn modelId="{52CD6CC7-0B0E-4FED-A61E-F229D771957D}" type="presOf" srcId="{EF90F4E0-410E-46B3-B214-1E367A43856E}" destId="{85FFEA34-7E1D-4DA6-ABE9-B8348CAD7886}" srcOrd="0" destOrd="0" presId="urn:microsoft.com/office/officeart/2005/8/layout/matrix1"/>
    <dgm:cxn modelId="{A22D23C9-6722-4600-AF6C-123AB19E09DE}" srcId="{299E7783-4627-4AD2-9C33-166B700C3B9F}" destId="{EF90F4E0-410E-46B3-B214-1E367A43856E}" srcOrd="1" destOrd="0" parTransId="{688DC2E8-4485-4D27-BDCE-BBD936477DD6}" sibTransId="{49360B10-3F63-47CF-A3E3-622033A43BE5}"/>
    <dgm:cxn modelId="{A81703E1-935E-4CDA-9841-BD85A08B6A9A}" type="presOf" srcId="{D4A62653-8431-4E22-AEA9-D81557B6F0C9}" destId="{7B9C258D-7B61-4312-8909-1D573EC8A7A0}" srcOrd="0" destOrd="0" presId="urn:microsoft.com/office/officeart/2005/8/layout/matrix1"/>
    <dgm:cxn modelId="{DA180EBC-4E52-40C1-BC38-8C366A027B5B}" type="presParOf" srcId="{5BDB0EBA-DE15-41DE-861F-91BDEF10789B}" destId="{3D564A65-2E94-430A-88B1-66F4D9FAB3EA}" srcOrd="0" destOrd="0" presId="urn:microsoft.com/office/officeart/2005/8/layout/matrix1"/>
    <dgm:cxn modelId="{61D71215-3EE9-4072-B78B-16230B91FE86}" type="presParOf" srcId="{3D564A65-2E94-430A-88B1-66F4D9FAB3EA}" destId="{A071CAE3-EA61-4DE9-B693-7980CD01C454}" srcOrd="0" destOrd="0" presId="urn:microsoft.com/office/officeart/2005/8/layout/matrix1"/>
    <dgm:cxn modelId="{CE15CCC5-0FE4-4BF5-B345-EFAF0FB37326}" type="presParOf" srcId="{3D564A65-2E94-430A-88B1-66F4D9FAB3EA}" destId="{2E440A45-50F3-45EE-9DF0-50C9CA3FC972}" srcOrd="1" destOrd="0" presId="urn:microsoft.com/office/officeart/2005/8/layout/matrix1"/>
    <dgm:cxn modelId="{D70BE880-A7DD-4786-8CA3-A8DC5A7D62DE}" type="presParOf" srcId="{3D564A65-2E94-430A-88B1-66F4D9FAB3EA}" destId="{85FFEA34-7E1D-4DA6-ABE9-B8348CAD7886}" srcOrd="2" destOrd="0" presId="urn:microsoft.com/office/officeart/2005/8/layout/matrix1"/>
    <dgm:cxn modelId="{290C8936-8B11-4BB7-93A2-9BA08DB4302A}" type="presParOf" srcId="{3D564A65-2E94-430A-88B1-66F4D9FAB3EA}" destId="{E4F36685-17A3-4907-937B-E2FB9C200FC0}" srcOrd="3" destOrd="0" presId="urn:microsoft.com/office/officeart/2005/8/layout/matrix1"/>
    <dgm:cxn modelId="{3B14FF29-473F-4EC5-AE14-01DF4EC232A4}" type="presParOf" srcId="{3D564A65-2E94-430A-88B1-66F4D9FAB3EA}" destId="{98539A19-E8A2-4A31-892F-5B3AF3661C49}" srcOrd="4" destOrd="0" presId="urn:microsoft.com/office/officeart/2005/8/layout/matrix1"/>
    <dgm:cxn modelId="{07782490-6B81-4944-8A7C-37164CA476D0}" type="presParOf" srcId="{3D564A65-2E94-430A-88B1-66F4D9FAB3EA}" destId="{2448EA71-ADCC-4F25-B7EF-4DBF3D215809}" srcOrd="5" destOrd="0" presId="urn:microsoft.com/office/officeart/2005/8/layout/matrix1"/>
    <dgm:cxn modelId="{37C2A8DC-74D9-42D0-BD24-12DE6F793A19}" type="presParOf" srcId="{3D564A65-2E94-430A-88B1-66F4D9FAB3EA}" destId="{7B9C258D-7B61-4312-8909-1D573EC8A7A0}" srcOrd="6" destOrd="0" presId="urn:microsoft.com/office/officeart/2005/8/layout/matrix1"/>
    <dgm:cxn modelId="{A97B33D9-9065-4B28-ACB5-9839DA0E0E85}" type="presParOf" srcId="{3D564A65-2E94-430A-88B1-66F4D9FAB3EA}" destId="{E2773095-DB90-4827-8B7C-E524FFF6D56E}" srcOrd="7" destOrd="0" presId="urn:microsoft.com/office/officeart/2005/8/layout/matrix1"/>
    <dgm:cxn modelId="{B7848764-D27F-48AA-A777-98E82049D4C4}" type="presParOf" srcId="{5BDB0EBA-DE15-41DE-861F-91BDEF10789B}" destId="{03F3CB00-B701-4399-8A2A-9ABE29B59244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71CAE3-EA61-4DE9-B693-7980CD01C454}">
      <dsp:nvSpPr>
        <dsp:cNvPr id="0" name=""/>
        <dsp:cNvSpPr/>
      </dsp:nvSpPr>
      <dsp:spPr>
        <a:xfrm rot="16200000">
          <a:off x="575016" y="-575016"/>
          <a:ext cx="3429000" cy="4579032"/>
        </a:xfrm>
        <a:prstGeom prst="round1Rect">
          <a:avLst/>
        </a:prstGeom>
        <a:solidFill>
          <a:schemeClr val="accent6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i="1" u="sng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Учащимся:</a:t>
          </a:r>
        </a:p>
        <a:p>
          <a:pPr marL="0" lvl="0" indent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1.Интерес к процессу образования</a:t>
          </a:r>
        </a:p>
        <a:p>
          <a:pPr marL="0" lvl="0" indent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2.Приобретение опыта деятельности</a:t>
          </a:r>
        </a:p>
        <a:p>
          <a:pPr marL="0" lvl="0" indent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3.Общение в незнакомой среде</a:t>
          </a:r>
        </a:p>
        <a:p>
          <a:pPr marL="0" lvl="0" indent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4.Повышение собственной значимости</a:t>
          </a:r>
        </a:p>
        <a:p>
          <a:pPr marL="0" lvl="0" indent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5.Конкурентноспособность</a:t>
          </a:r>
        </a:p>
        <a:p>
          <a:pPr marL="0" lvl="0" indent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kern="1200" dirty="0"/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kern="1200" dirty="0"/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kern="1200" dirty="0"/>
        </a:p>
      </dsp:txBody>
      <dsp:txXfrm rot="5400000">
        <a:off x="-1" y="1"/>
        <a:ext cx="4579032" cy="2571750"/>
      </dsp:txXfrm>
    </dsp:sp>
    <dsp:sp modelId="{85FFEA34-7E1D-4DA6-ABE9-B8348CAD7886}">
      <dsp:nvSpPr>
        <dsp:cNvPr id="0" name=""/>
        <dsp:cNvSpPr/>
      </dsp:nvSpPr>
      <dsp:spPr>
        <a:xfrm>
          <a:off x="4579032" y="0"/>
          <a:ext cx="4579032" cy="3429000"/>
        </a:xfrm>
        <a:prstGeom prst="round1Rect">
          <a:avLst/>
        </a:prstGeom>
        <a:solidFill>
          <a:srgbClr val="00FF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i="1" u="sng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Родителям:</a:t>
          </a:r>
        </a:p>
        <a:p>
          <a:pPr marL="0" lvl="0" indent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1.Психическое спокойствие (ребенок занят делом)</a:t>
          </a:r>
        </a:p>
        <a:p>
          <a:pPr marL="0" lvl="0" indent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2.Решена проблема свободного времени ребенка</a:t>
          </a:r>
        </a:p>
        <a:p>
          <a:pPr marL="0" lvl="0" indent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3.Общность интересов с собственными детьми</a:t>
          </a:r>
        </a:p>
        <a:p>
          <a:pPr marL="0" lvl="0" indent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4.Успешность ребенка по жизни (дело он выбирает по своим интересам)</a:t>
          </a:r>
        </a:p>
      </dsp:txBody>
      <dsp:txXfrm>
        <a:off x="4579032" y="0"/>
        <a:ext cx="4579032" cy="2571750"/>
      </dsp:txXfrm>
    </dsp:sp>
    <dsp:sp modelId="{98539A19-E8A2-4A31-892F-5B3AF3661C49}">
      <dsp:nvSpPr>
        <dsp:cNvPr id="0" name=""/>
        <dsp:cNvSpPr/>
      </dsp:nvSpPr>
      <dsp:spPr>
        <a:xfrm rot="10800000">
          <a:off x="0" y="3429000"/>
          <a:ext cx="4579032" cy="3429000"/>
        </a:xfrm>
        <a:prstGeom prst="round1Rect">
          <a:avLst/>
        </a:prstGeom>
        <a:solidFill>
          <a:srgbClr val="00FF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i="1" u="sng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Учебному заведению:</a:t>
          </a:r>
        </a:p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1.Профессиональное совершенствование учителя и членов администрации</a:t>
          </a:r>
        </a:p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2.Мотивация учащихся на получение качественного образования</a:t>
          </a:r>
        </a:p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3.Престиж/имидж учебного заведения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4200" kern="1200" dirty="0"/>
        </a:p>
      </dsp:txBody>
      <dsp:txXfrm rot="10800000">
        <a:off x="0" y="4286249"/>
        <a:ext cx="4579032" cy="2571750"/>
      </dsp:txXfrm>
    </dsp:sp>
    <dsp:sp modelId="{7B9C258D-7B61-4312-8909-1D573EC8A7A0}">
      <dsp:nvSpPr>
        <dsp:cNvPr id="0" name=""/>
        <dsp:cNvSpPr/>
      </dsp:nvSpPr>
      <dsp:spPr>
        <a:xfrm rot="5400000">
          <a:off x="5154048" y="2853984"/>
          <a:ext cx="3429000" cy="4579032"/>
        </a:xfrm>
        <a:prstGeom prst="round1Rect">
          <a:avLst/>
        </a:prstGeom>
        <a:solidFill>
          <a:srgbClr val="FFCC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i="1" u="sng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Обществу:</a:t>
          </a:r>
        </a:p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1.Решение проблемы занятости молодежи</a:t>
          </a:r>
        </a:p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2.Участие молодежи в принятии решений</a:t>
          </a:r>
        </a:p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3.Рост престижа образования</a:t>
          </a:r>
        </a:p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4.Социализация молодежи</a:t>
          </a:r>
        </a:p>
      </dsp:txBody>
      <dsp:txXfrm rot="-5400000">
        <a:off x="4579032" y="4286250"/>
        <a:ext cx="4579032" cy="2571750"/>
      </dsp:txXfrm>
    </dsp:sp>
    <dsp:sp modelId="{03F3CB00-B701-4399-8A2A-9ABE29B59244}">
      <dsp:nvSpPr>
        <dsp:cNvPr id="0" name=""/>
        <dsp:cNvSpPr/>
      </dsp:nvSpPr>
      <dsp:spPr>
        <a:xfrm>
          <a:off x="3426901" y="3140972"/>
          <a:ext cx="2318327" cy="1008108"/>
        </a:xfrm>
        <a:prstGeom prst="roundRect">
          <a:avLst/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Что дает проектная деятельность</a:t>
          </a:r>
        </a:p>
      </dsp:txBody>
      <dsp:txXfrm>
        <a:off x="3476113" y="3190184"/>
        <a:ext cx="2219903" cy="9096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8CFBA5-56C2-44CA-80E1-58501C2CE13E}" type="datetimeFigureOut">
              <a:rPr lang="ru-RU" smtClean="0"/>
              <a:t>15.12.2023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0B2B20-C41E-4BA6-9FEB-F3758ACA5B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64784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389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89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89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89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DF33CD2-74BE-49B0-AB22-1EE0F63088F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1034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9" name="Rectangle 27" descr="02"/>
          <p:cNvSpPr>
            <a:spLocks noChangeArrowheads="1"/>
          </p:cNvSpPr>
          <p:nvPr/>
        </p:nvSpPr>
        <p:spPr bwMode="gray">
          <a:xfrm rot="-472398">
            <a:off x="381000" y="304800"/>
            <a:ext cx="4267200" cy="42672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381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8217" name="Rectangle 25" descr="01"/>
          <p:cNvSpPr>
            <a:spLocks noChangeArrowheads="1"/>
          </p:cNvSpPr>
          <p:nvPr/>
        </p:nvSpPr>
        <p:spPr bwMode="gray">
          <a:xfrm rot="-1211045">
            <a:off x="762000" y="1219200"/>
            <a:ext cx="4876800" cy="4876800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5715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8204" name="Picture 12" descr="01"/>
          <p:cNvPicPr>
            <a:picLocks noChangeAspect="1" noChangeArrowheads="1"/>
          </p:cNvPicPr>
          <p:nvPr/>
        </p:nvPicPr>
        <p:blipFill>
          <a:blip r:embed="rId4" cstate="print"/>
          <a:srcRect l="15326" b="6250"/>
          <a:stretch>
            <a:fillRect/>
          </a:stretch>
        </p:blipFill>
        <p:spPr bwMode="gray">
          <a:xfrm>
            <a:off x="2466975" y="0"/>
            <a:ext cx="2105025" cy="6858000"/>
          </a:xfrm>
          <a:prstGeom prst="rect">
            <a:avLst/>
          </a:prstGeom>
          <a:noFill/>
        </p:spPr>
      </p:pic>
      <p:sp>
        <p:nvSpPr>
          <p:cNvPr id="8199" name="Freeform 7"/>
          <p:cNvSpPr>
            <a:spLocks/>
          </p:cNvSpPr>
          <p:nvPr/>
        </p:nvSpPr>
        <p:spPr bwMode="gray">
          <a:xfrm>
            <a:off x="2895600" y="0"/>
            <a:ext cx="6248400" cy="6858000"/>
          </a:xfrm>
          <a:custGeom>
            <a:avLst/>
            <a:gdLst/>
            <a:ahLst/>
            <a:cxnLst>
              <a:cxn ang="0">
                <a:pos x="305" y="4317"/>
              </a:cxn>
              <a:cxn ang="0">
                <a:pos x="0" y="0"/>
              </a:cxn>
              <a:cxn ang="0">
                <a:pos x="3936" y="0"/>
              </a:cxn>
              <a:cxn ang="0">
                <a:pos x="3936" y="4320"/>
              </a:cxn>
              <a:cxn ang="0">
                <a:pos x="305" y="4317"/>
              </a:cxn>
            </a:cxnLst>
            <a:rect l="0" t="0" r="r" b="b"/>
            <a:pathLst>
              <a:path w="3936" h="4320">
                <a:moveTo>
                  <a:pt x="305" y="4317"/>
                </a:moveTo>
                <a:lnTo>
                  <a:pt x="0" y="0"/>
                </a:lnTo>
                <a:lnTo>
                  <a:pt x="3936" y="0"/>
                </a:lnTo>
                <a:lnTo>
                  <a:pt x="3936" y="4320"/>
                </a:lnTo>
                <a:lnTo>
                  <a:pt x="305" y="4317"/>
                </a:lnTo>
                <a:close/>
              </a:path>
            </a:pathLst>
          </a:cu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tint val="73725"/>
                  <a:invGamma/>
                </a:scheme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0" y="1295400"/>
            <a:ext cx="5638800" cy="1012825"/>
          </a:xfrm>
        </p:spPr>
        <p:txBody>
          <a:bodyPr/>
          <a:lstStyle>
            <a:lvl1pPr algn="r">
              <a:defRPr sz="55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733800" y="2514600"/>
            <a:ext cx="4953000" cy="533400"/>
          </a:xfrm>
          <a:effectLst>
            <a:outerShdw dist="17961" dir="2700000" algn="ctr" rotWithShape="0">
              <a:schemeClr val="bg2"/>
            </a:outerShdw>
          </a:effectLst>
        </p:spPr>
        <p:txBody>
          <a:bodyPr/>
          <a:lstStyle>
            <a:lvl1pPr marL="0" indent="0" algn="r">
              <a:buFontTx/>
              <a:buNone/>
              <a:defRPr sz="2000"/>
            </a:lvl1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477000"/>
            <a:ext cx="2133600" cy="24447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477000"/>
            <a:ext cx="2895600" cy="24447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477000"/>
            <a:ext cx="2133600" cy="244475"/>
          </a:xfrm>
        </p:spPr>
        <p:txBody>
          <a:bodyPr/>
          <a:lstStyle>
            <a:lvl1pPr>
              <a:defRPr/>
            </a:lvl1pPr>
          </a:lstStyle>
          <a:p>
            <a:fld id="{31E7710C-EEAF-4864-A733-46B977A75DD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203" name="Text Box 11"/>
          <p:cNvSpPr txBox="1">
            <a:spLocks noChangeArrowheads="1"/>
          </p:cNvSpPr>
          <p:nvPr/>
        </p:nvSpPr>
        <p:spPr bwMode="gray">
          <a:xfrm>
            <a:off x="7772400" y="6186488"/>
            <a:ext cx="1035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L/O/G/O</a:t>
            </a:r>
          </a:p>
        </p:txBody>
      </p:sp>
      <p:sp>
        <p:nvSpPr>
          <p:cNvPr id="8205" name="Line 13"/>
          <p:cNvSpPr>
            <a:spLocks noChangeShapeType="1"/>
          </p:cNvSpPr>
          <p:nvPr/>
        </p:nvSpPr>
        <p:spPr bwMode="gray">
          <a:xfrm>
            <a:off x="3657600" y="5257800"/>
            <a:ext cx="50292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8206" name="Line 14"/>
          <p:cNvSpPr>
            <a:spLocks noChangeShapeType="1"/>
          </p:cNvSpPr>
          <p:nvPr/>
        </p:nvSpPr>
        <p:spPr bwMode="gray">
          <a:xfrm>
            <a:off x="3657600" y="5486400"/>
            <a:ext cx="50292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8207" name="Line 15"/>
          <p:cNvSpPr>
            <a:spLocks noChangeShapeType="1"/>
          </p:cNvSpPr>
          <p:nvPr/>
        </p:nvSpPr>
        <p:spPr bwMode="gray">
          <a:xfrm>
            <a:off x="3657600" y="5715000"/>
            <a:ext cx="50292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8208" name="Line 16"/>
          <p:cNvSpPr>
            <a:spLocks noChangeShapeType="1"/>
          </p:cNvSpPr>
          <p:nvPr/>
        </p:nvSpPr>
        <p:spPr bwMode="gray">
          <a:xfrm>
            <a:off x="3657600" y="5943600"/>
            <a:ext cx="50292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8209" name="Line 17"/>
          <p:cNvSpPr>
            <a:spLocks noChangeShapeType="1"/>
          </p:cNvSpPr>
          <p:nvPr/>
        </p:nvSpPr>
        <p:spPr bwMode="gray">
          <a:xfrm>
            <a:off x="3657600" y="6172200"/>
            <a:ext cx="50292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pic>
        <p:nvPicPr>
          <p:cNvPr id="8221" name="Picture 29" descr="0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gray">
          <a:xfrm>
            <a:off x="1444625" y="0"/>
            <a:ext cx="384175" cy="614363"/>
          </a:xfrm>
          <a:prstGeom prst="rect">
            <a:avLst/>
          </a:prstGeom>
          <a:noFill/>
        </p:spPr>
      </p:pic>
      <p:pic>
        <p:nvPicPr>
          <p:cNvPr id="8222" name="Picture 30" descr="0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gray">
          <a:xfrm>
            <a:off x="1676400" y="1193800"/>
            <a:ext cx="396875" cy="635000"/>
          </a:xfrm>
          <a:prstGeom prst="rect">
            <a:avLst/>
          </a:prstGeom>
          <a:noFill/>
        </p:spPr>
      </p:pic>
      <p:pic>
        <p:nvPicPr>
          <p:cNvPr id="8226" name="Picture 34" descr="0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gray">
          <a:xfrm>
            <a:off x="3657600" y="4884738"/>
            <a:ext cx="2971800" cy="20494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 decel="100000"/>
                                        <p:tgtEl>
                                          <p:spTgt spid="82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82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8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8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2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2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2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2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2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2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2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2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2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2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19" grpId="0" animBg="1"/>
      <p:bldP spid="8217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9D5774-73FF-4564-AE05-3A785065987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76200"/>
            <a:ext cx="2057400" cy="604996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76200"/>
            <a:ext cx="6019800" cy="604996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8343B3-F84C-4395-8806-5EA2C5C829B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610AF9-9B01-4913-833F-F72F4F8A451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A0E715-EB68-4DBB-80CD-7BA34D79EA3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4E85A4-128A-4229-B6FB-91AEDA2211F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65850E-99AC-4342-A6B2-023D3CF928A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7543D6-278E-49E6-A451-C5E4B075A50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5BD51C-8016-4C5F-917C-BE817FD36D9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06F923-B284-4FD2-BA60-171F727E771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6F2DC1-0769-4CB0-AA44-A18C247AFCA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" name="Picture 30" descr="01"/>
          <p:cNvPicPr>
            <a:picLocks noChangeAspect="1" noChangeArrowheads="1"/>
          </p:cNvPicPr>
          <p:nvPr/>
        </p:nvPicPr>
        <p:blipFill>
          <a:blip r:embed="rId13" cstate="print"/>
          <a:srcRect l="17242" b="6250"/>
          <a:stretch>
            <a:fillRect/>
          </a:stretch>
        </p:blipFill>
        <p:spPr bwMode="gray">
          <a:xfrm>
            <a:off x="152400" y="0"/>
            <a:ext cx="1447800" cy="6858000"/>
          </a:xfrm>
          <a:prstGeom prst="rect">
            <a:avLst/>
          </a:prstGeom>
          <a:noFill/>
        </p:spPr>
      </p:pic>
      <p:sp>
        <p:nvSpPr>
          <p:cNvPr id="1055" name="Freeform 31"/>
          <p:cNvSpPr>
            <a:spLocks/>
          </p:cNvSpPr>
          <p:nvPr/>
        </p:nvSpPr>
        <p:spPr bwMode="ltGray">
          <a:xfrm>
            <a:off x="228600" y="0"/>
            <a:ext cx="8915400" cy="6883400"/>
          </a:xfrm>
          <a:custGeom>
            <a:avLst/>
            <a:gdLst/>
            <a:ahLst/>
            <a:cxnLst>
              <a:cxn ang="0">
                <a:pos x="312" y="4336"/>
              </a:cxn>
              <a:cxn ang="0">
                <a:pos x="0" y="0"/>
              </a:cxn>
              <a:cxn ang="0">
                <a:pos x="5480" y="0"/>
              </a:cxn>
              <a:cxn ang="0">
                <a:pos x="5480" y="4320"/>
              </a:cxn>
              <a:cxn ang="0">
                <a:pos x="312" y="4336"/>
              </a:cxn>
            </a:cxnLst>
            <a:rect l="0" t="0" r="r" b="b"/>
            <a:pathLst>
              <a:path w="5480" h="4336">
                <a:moveTo>
                  <a:pt x="312" y="4336"/>
                </a:moveTo>
                <a:lnTo>
                  <a:pt x="0" y="0"/>
                </a:lnTo>
                <a:lnTo>
                  <a:pt x="5480" y="0"/>
                </a:lnTo>
                <a:lnTo>
                  <a:pt x="5480" y="4320"/>
                </a:lnTo>
                <a:lnTo>
                  <a:pt x="312" y="4336"/>
                </a:lnTo>
                <a:close/>
              </a:path>
            </a:pathLst>
          </a:custGeom>
          <a:gradFill rotWithShape="1">
            <a:gsLst>
              <a:gs pos="0">
                <a:schemeClr val="folHlink">
                  <a:gamma/>
                  <a:tint val="33725"/>
                  <a:invGamma/>
                </a:schemeClr>
              </a:gs>
              <a:gs pos="100000">
                <a:schemeClr val="folHlink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914400" y="76200"/>
            <a:ext cx="6934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pic>
        <p:nvPicPr>
          <p:cNvPr id="1044" name="Picture 20" descr="06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gray">
          <a:xfrm>
            <a:off x="76200" y="5638800"/>
            <a:ext cx="1676400" cy="1155700"/>
          </a:xfrm>
          <a:prstGeom prst="rect">
            <a:avLst/>
          </a:prstGeom>
          <a:noFill/>
        </p:spPr>
      </p:pic>
      <p:sp>
        <p:nvSpPr>
          <p:cNvPr id="1045" name="Text Box 21"/>
          <p:cNvSpPr txBox="1">
            <a:spLocks noChangeArrowheads="1"/>
          </p:cNvSpPr>
          <p:nvPr/>
        </p:nvSpPr>
        <p:spPr bwMode="gray">
          <a:xfrm>
            <a:off x="7050088" y="6465888"/>
            <a:ext cx="20177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/>
              <a:t>www.themegallery.com</a:t>
            </a:r>
          </a:p>
        </p:txBody>
      </p:sp>
      <p:grpSp>
        <p:nvGrpSpPr>
          <p:cNvPr id="1046" name="Group 22"/>
          <p:cNvGrpSpPr>
            <a:grpSpLocks/>
          </p:cNvGrpSpPr>
          <p:nvPr/>
        </p:nvGrpSpPr>
        <p:grpSpPr bwMode="auto">
          <a:xfrm>
            <a:off x="762000" y="381000"/>
            <a:ext cx="6781800" cy="609600"/>
            <a:chOff x="480" y="240"/>
            <a:chExt cx="3168" cy="576"/>
          </a:xfrm>
        </p:grpSpPr>
        <p:sp>
          <p:nvSpPr>
            <p:cNvPr id="1047" name="Line 23"/>
            <p:cNvSpPr>
              <a:spLocks noChangeShapeType="1"/>
            </p:cNvSpPr>
            <p:nvPr userDrawn="1"/>
          </p:nvSpPr>
          <p:spPr bwMode="gray">
            <a:xfrm>
              <a:off x="480" y="240"/>
              <a:ext cx="3168" cy="0"/>
            </a:xfrm>
            <a:prstGeom prst="line">
              <a:avLst/>
            </a:prstGeom>
            <a:noFill/>
            <a:ln w="9525">
              <a:solidFill>
                <a:srgbClr val="FFFFD9">
                  <a:alpha val="50000"/>
                </a:srgb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048" name="Line 24"/>
            <p:cNvSpPr>
              <a:spLocks noChangeShapeType="1"/>
            </p:cNvSpPr>
            <p:nvPr userDrawn="1"/>
          </p:nvSpPr>
          <p:spPr bwMode="gray">
            <a:xfrm>
              <a:off x="480" y="384"/>
              <a:ext cx="3168" cy="0"/>
            </a:xfrm>
            <a:prstGeom prst="line">
              <a:avLst/>
            </a:prstGeom>
            <a:noFill/>
            <a:ln w="9525">
              <a:solidFill>
                <a:srgbClr val="FFFFD9">
                  <a:alpha val="50000"/>
                </a:srgb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049" name="Line 25"/>
            <p:cNvSpPr>
              <a:spLocks noChangeShapeType="1"/>
            </p:cNvSpPr>
            <p:nvPr userDrawn="1"/>
          </p:nvSpPr>
          <p:spPr bwMode="gray">
            <a:xfrm>
              <a:off x="480" y="528"/>
              <a:ext cx="3168" cy="0"/>
            </a:xfrm>
            <a:prstGeom prst="line">
              <a:avLst/>
            </a:prstGeom>
            <a:noFill/>
            <a:ln w="9525">
              <a:solidFill>
                <a:srgbClr val="FFFFD9">
                  <a:alpha val="50000"/>
                </a:srgb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050" name="Line 26"/>
            <p:cNvSpPr>
              <a:spLocks noChangeShapeType="1"/>
            </p:cNvSpPr>
            <p:nvPr userDrawn="1"/>
          </p:nvSpPr>
          <p:spPr bwMode="gray">
            <a:xfrm>
              <a:off x="480" y="672"/>
              <a:ext cx="3168" cy="0"/>
            </a:xfrm>
            <a:prstGeom prst="line">
              <a:avLst/>
            </a:prstGeom>
            <a:noFill/>
            <a:ln w="9525">
              <a:solidFill>
                <a:srgbClr val="FFFFD9">
                  <a:alpha val="50000"/>
                </a:srgb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1051" name="Line 27"/>
            <p:cNvSpPr>
              <a:spLocks noChangeShapeType="1"/>
            </p:cNvSpPr>
            <p:nvPr userDrawn="1"/>
          </p:nvSpPr>
          <p:spPr bwMode="gray">
            <a:xfrm>
              <a:off x="480" y="816"/>
              <a:ext cx="3168" cy="0"/>
            </a:xfrm>
            <a:prstGeom prst="line">
              <a:avLst/>
            </a:prstGeom>
            <a:noFill/>
            <a:ln w="9525">
              <a:solidFill>
                <a:srgbClr val="FFFFD9">
                  <a:alpha val="50000"/>
                </a:srgbClr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053" name="Group 29"/>
          <p:cNvGrpSpPr>
            <a:grpSpLocks/>
          </p:cNvGrpSpPr>
          <p:nvPr/>
        </p:nvGrpSpPr>
        <p:grpSpPr bwMode="auto">
          <a:xfrm>
            <a:off x="8013700" y="193675"/>
            <a:ext cx="901700" cy="971550"/>
            <a:chOff x="5048" y="122"/>
            <a:chExt cx="568" cy="612"/>
          </a:xfrm>
        </p:grpSpPr>
        <p:sp>
          <p:nvSpPr>
            <p:cNvPr id="1040" name="Rectangle 16" descr="02"/>
            <p:cNvSpPr>
              <a:spLocks noChangeArrowheads="1"/>
            </p:cNvSpPr>
            <p:nvPr userDrawn="1"/>
          </p:nvSpPr>
          <p:spPr bwMode="gray">
            <a:xfrm rot="1760290">
              <a:off x="5048" y="166"/>
              <a:ext cx="568" cy="568"/>
            </a:xfrm>
            <a:prstGeom prst="rect">
              <a:avLst/>
            </a:prstGeom>
            <a:blipFill dpi="0" rotWithShape="1">
              <a:blip r:embed="rId15" cstate="print"/>
              <a:srcRect/>
              <a:stretch>
                <a:fillRect/>
              </a:stretch>
            </a:blipFill>
            <a:ln w="38100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1042" name="Picture 18" descr="03"/>
            <p:cNvPicPr>
              <a:picLocks noChangeAspect="1" noChangeArrowheads="1"/>
            </p:cNvPicPr>
            <p:nvPr userDrawn="1"/>
          </p:nvPicPr>
          <p:blipFill>
            <a:blip r:embed="rId16" cstate="print"/>
            <a:srcRect/>
            <a:stretch>
              <a:fillRect/>
            </a:stretch>
          </p:blipFill>
          <p:spPr bwMode="gray">
            <a:xfrm>
              <a:off x="5464" y="122"/>
              <a:ext cx="104" cy="166"/>
            </a:xfrm>
            <a:prstGeom prst="rect">
              <a:avLst/>
            </a:prstGeom>
            <a:noFill/>
          </p:spPr>
        </p:pic>
      </p:grpSp>
      <p:grpSp>
        <p:nvGrpSpPr>
          <p:cNvPr id="1052" name="Group 28"/>
          <p:cNvGrpSpPr>
            <a:grpSpLocks/>
          </p:cNvGrpSpPr>
          <p:nvPr/>
        </p:nvGrpSpPr>
        <p:grpSpPr bwMode="auto">
          <a:xfrm>
            <a:off x="7283450" y="0"/>
            <a:ext cx="1022350" cy="1233488"/>
            <a:chOff x="4588" y="0"/>
            <a:chExt cx="644" cy="777"/>
          </a:xfrm>
        </p:grpSpPr>
        <p:sp>
          <p:nvSpPr>
            <p:cNvPr id="1041" name="Rectangle 17" descr="01"/>
            <p:cNvSpPr>
              <a:spLocks noChangeArrowheads="1"/>
            </p:cNvSpPr>
            <p:nvPr userDrawn="1"/>
          </p:nvSpPr>
          <p:spPr bwMode="gray">
            <a:xfrm rot="682726">
              <a:off x="4588" y="133"/>
              <a:ext cx="644" cy="644"/>
            </a:xfrm>
            <a:prstGeom prst="rect">
              <a:avLst/>
            </a:prstGeom>
            <a:blipFill dpi="0" rotWithShape="1">
              <a:blip r:embed="rId17" cstate="print"/>
              <a:srcRect/>
              <a:stretch>
                <a:fillRect/>
              </a:stretch>
            </a:blipFill>
            <a:ln w="57150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1043" name="Picture 19" descr="04"/>
            <p:cNvPicPr>
              <a:picLocks noChangeAspect="1" noChangeArrowheads="1"/>
            </p:cNvPicPr>
            <p:nvPr userDrawn="1"/>
          </p:nvPicPr>
          <p:blipFill>
            <a:blip r:embed="rId18" cstate="print"/>
            <a:srcRect/>
            <a:stretch>
              <a:fillRect/>
            </a:stretch>
          </p:blipFill>
          <p:spPr bwMode="gray">
            <a:xfrm>
              <a:off x="4880" y="0"/>
              <a:ext cx="120" cy="192"/>
            </a:xfrm>
            <a:prstGeom prst="rect">
              <a:avLst/>
            </a:prstGeom>
            <a:noFill/>
          </p:spPr>
        </p:pic>
      </p:grpSp>
      <p:sp>
        <p:nvSpPr>
          <p:cNvPr id="1056" name="Rectangle 32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2819400" y="6477000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57" name="Rectangle 33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5029200" y="6477000"/>
            <a:ext cx="1981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58" name="Rectangle 34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152400" y="6477000"/>
            <a:ext cx="381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FCCA29D-86E5-4635-A239-6E942FBAE84E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 decel="1000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pollev.com/multiple_choice_polls/fD4Z8iGN8CzVC3Mn2QF9R/respond" TargetMode="Externa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../mapa_participant_confer/Kriterii_otenki_ppt.doc" TargetMode="External"/><Relationship Id="rId7" Type="http://schemas.openxmlformats.org/officeDocument/2006/relationships/hyperlink" Target="../mapa_participant_confer/&#1054;&#1094;&#1077;&#1085;&#1082;&#1072;_ppt_22-23_I.xlsx" TargetMode="External"/><Relationship Id="rId2" Type="http://schemas.openxmlformats.org/officeDocument/2006/relationships/hyperlink" Target="Criterii_otenki_proiecta.pdf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../mapa_participant_confer/Criterii_otenki_proiecta.pdf" TargetMode="Externa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gif"/><Relationship Id="rId4" Type="http://schemas.openxmlformats.org/officeDocument/2006/relationships/image" Target="../media/image25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&#1093;2.jpg" TargetMode="External"/><Relationship Id="rId2" Type="http://schemas.openxmlformats.org/officeDocument/2006/relationships/hyperlink" Target="../mapa_participant_confer/Orar_proiecte_chim_22-23.docx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gif"/><Relationship Id="rId5" Type="http://schemas.openxmlformats.org/officeDocument/2006/relationships/hyperlink" Target="on_line_scool" TargetMode="External"/><Relationship Id="rId4" Type="http://schemas.openxmlformats.org/officeDocument/2006/relationships/hyperlink" Target="Orar_proiecte_chim_22-23.docx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gif"/><Relationship Id="rId4" Type="http://schemas.openxmlformats.org/officeDocument/2006/relationships/image" Target="../media/image25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hyperlink" Target="&#1093;2.jpg" TargetMode="External"/><Relationship Id="rId7" Type="http://schemas.openxmlformats.org/officeDocument/2006/relationships/hyperlink" Target="https://sites.google.com/chisinau.edu.md/educatia-economica-ru/&#1086;-&#1087;&#1088;&#1086;&#1075;&#1088;&#1072;&#1084;&#1084;&#1077;" TargetMode="External"/><Relationship Id="rId2" Type="http://schemas.openxmlformats.org/officeDocument/2006/relationships/hyperlink" Target="../mapa_participant_confer/Orar_proiecte_chim_22-23.docx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gif"/><Relationship Id="rId5" Type="http://schemas.openxmlformats.org/officeDocument/2006/relationships/hyperlink" Target="&#1056;&#1077;&#1072;&#1083;&#1080;&#1079;&#1086;&#1074;&#1072;&#1085;&#1085;&#1099;&#1077;%20&#1087;&#1088;&#1086;&#1077;&#1082;&#1090;&#1099;" TargetMode="External"/><Relationship Id="rId4" Type="http://schemas.openxmlformats.org/officeDocument/2006/relationships/hyperlink" Target="on_line_scool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&#1093;2.jpg" TargetMode="External"/><Relationship Id="rId2" Type="http://schemas.openxmlformats.org/officeDocument/2006/relationships/hyperlink" Target="../mapa_participant_confer/Orar_proiecte_chim_22-23.docx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gif"/><Relationship Id="rId4" Type="http://schemas.openxmlformats.org/officeDocument/2006/relationships/hyperlink" Target="on_line_scool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&#1093;2.jpg" TargetMode="External"/><Relationship Id="rId2" Type="http://schemas.openxmlformats.org/officeDocument/2006/relationships/hyperlink" Target="../mapa_participant_confer/Orar_proiecte_chim_22-23.docx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&#1056;&#1077;&#1072;&#1083;&#1080;&#1079;&#1086;&#1074;&#1072;&#1085;&#1085;&#1099;&#1077;%20&#1087;&#1088;&#1086;&#1077;&#1082;&#1090;&#1099;/Green_fair_company_2013.ppt" TargetMode="External"/><Relationship Id="rId5" Type="http://schemas.openxmlformats.org/officeDocument/2006/relationships/hyperlink" Target="&#1056;&#1077;&#1072;&#1083;&#1080;&#1079;&#1086;&#1074;&#1072;&#1085;&#1085;&#1099;&#1077;%20&#1087;&#1088;&#1086;&#1077;&#1082;&#1090;&#1099;/&#1055;&#1088;&#1086;&#1077;&#1082;&#1090;&#1099;%20&#1076;&#1077;&#1090;&#1077;&#1081;/Almanah_LT_V_Lupu" TargetMode="External"/><Relationship Id="rId4" Type="http://schemas.openxmlformats.org/officeDocument/2006/relationships/image" Target="../media/image25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gif"/><Relationship Id="rId4" Type="http://schemas.openxmlformats.org/officeDocument/2006/relationships/image" Target="../media/image25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&#1056;&#1077;&#1072;&#1083;&#1080;&#1079;&#1086;&#1074;&#1072;&#1085;&#1085;&#1099;&#1077;%20&#1087;&#1088;&#1086;&#1077;&#1082;&#1090;&#1099;/Green_fair_company_2013.ppt" TargetMode="External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Relationship Id="rId4" Type="http://schemas.openxmlformats.org/officeDocument/2006/relationships/hyperlink" Target="&#1056;&#1077;&#1072;&#1083;&#1080;&#1079;&#1086;&#1074;&#1072;&#1085;&#1085;&#1099;&#1077;%20&#1087;&#1088;&#1086;&#1077;&#1082;&#1090;&#1099;/&#1055;&#1088;&#1086;&#1077;&#1082;&#1090;&#1099;%20&#1076;&#1077;&#1090;&#1077;&#1081;/Almanah_LT_V_Lupu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www.iearn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earn.org/country/iearn-moldova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www.cultmanager.ru/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www.fonduri.md/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dcfta.md/rus/granturi-si-consultanta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s://egrant.md/category/granturi/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www.sgpmoldova.org/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www.sgpmoldova.org/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biblioteca.regielive.ro/cursuri/pedagogie/proiectarea-si-managementul-proiectelor-educationale-334031.html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s://biblioteca.regielive.ro/cursuri/pedagogie/proiectarea-si-managementul-proiectelor-educationale-334031.html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DB5BF9F-292E-7388-6094-231819F0A7EE}"/>
              </a:ext>
            </a:extLst>
          </p:cNvPr>
          <p:cNvSpPr txBox="1"/>
          <p:nvPr/>
        </p:nvSpPr>
        <p:spPr>
          <a:xfrm>
            <a:off x="1043608" y="1700808"/>
            <a:ext cx="82809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https://PollEv.com/multiple_choice_polls/fD4Z8iGN8CzVC3Mn2QF9R/respond</a:t>
            </a:r>
            <a:r>
              <a:rPr lang="ru-RU" dirty="0"/>
              <a:t>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1DF5BFE-48E6-5714-7667-F755414CDD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488" t="20586" r="38187" b="47199"/>
          <a:stretch/>
        </p:blipFill>
        <p:spPr>
          <a:xfrm>
            <a:off x="3203848" y="2492896"/>
            <a:ext cx="3168352" cy="3312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3965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705035049"/>
              </p:ext>
            </p:extLst>
          </p:nvPr>
        </p:nvGraphicFramePr>
        <p:xfrm>
          <a:off x="-14064" y="0"/>
          <a:ext cx="9158064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61633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5410944" cy="850106"/>
          </a:xfrm>
        </p:spPr>
        <p:txBody>
          <a:bodyPr/>
          <a:lstStyle/>
          <a:p>
            <a:pPr algn="ctr"/>
            <a:r>
              <a:rPr lang="ru-RU" sz="40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Проблемы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72572" y="840141"/>
            <a:ext cx="4471436" cy="2418595"/>
          </a:xfrm>
        </p:spPr>
        <p:txBody>
          <a:bodyPr/>
          <a:lstStyle/>
          <a:p>
            <a:pPr algn="just"/>
            <a:r>
              <a:rPr lang="ru-RU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Низкий уровень самостоятельности учащихся в реализации проекта.</a:t>
            </a:r>
          </a:p>
          <a:p>
            <a:pPr algn="just"/>
            <a:r>
              <a:rPr lang="ru-RU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Нехватка времени учителя на координацию проектов.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4008" y="1628800"/>
            <a:ext cx="4329114" cy="4554551"/>
          </a:xfrm>
        </p:spPr>
        <p:txBody>
          <a:bodyPr/>
          <a:lstStyle/>
          <a:p>
            <a:pPr algn="just"/>
            <a:r>
              <a:rPr lang="ru-RU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всегда удается выдержать направленность проектной деятельности, обеспечив содержательное единство темы.</a:t>
            </a:r>
          </a:p>
          <a:p>
            <a:pPr algn="just"/>
            <a:r>
              <a:rPr lang="ru-RU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Вопрос о реализации воспитательных задач в ходе проектной деятельности не всегда решается.</a:t>
            </a:r>
          </a:p>
        </p:txBody>
      </p:sp>
      <p:sp>
        <p:nvSpPr>
          <p:cNvPr id="3" name="Содержимое 3">
            <a:extLst>
              <a:ext uri="{FF2B5EF4-FFF2-40B4-BE49-F238E27FC236}">
                <a16:creationId xmlns:a16="http://schemas.microsoft.com/office/drawing/2014/main" id="{B4B797DC-ED8C-6F50-8C5B-9B6BB11A596A}"/>
              </a:ext>
            </a:extLst>
          </p:cNvPr>
          <p:cNvSpPr txBox="1">
            <a:spLocks/>
          </p:cNvSpPr>
          <p:nvPr/>
        </p:nvSpPr>
        <p:spPr bwMode="gray">
          <a:xfrm>
            <a:off x="172572" y="3411222"/>
            <a:ext cx="4471436" cy="2924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algn="just"/>
            <a:r>
              <a:rPr lang="ru-RU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Всегда существует опасность переоценить результат проекта и недооценить сам процесс.</a:t>
            </a:r>
          </a:p>
          <a:p>
            <a:pPr algn="just"/>
            <a:r>
              <a:rPr lang="ru-RU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Зачастую проект  превращается в реферат</a:t>
            </a:r>
            <a:r>
              <a:rPr lang="en-US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 </a:t>
            </a:r>
            <a:r>
              <a:rPr lang="ro-MD" b="1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ppt</a:t>
            </a:r>
            <a:r>
              <a:rPr lang="ru-RU" b="1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build="p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2793"/>
            <a:ext cx="5626968" cy="634082"/>
          </a:xfrm>
        </p:spPr>
        <p:txBody>
          <a:bodyPr/>
          <a:lstStyle/>
          <a:p>
            <a:r>
              <a:rPr lang="ru-RU" sz="40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оценки работ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325189" y="980728"/>
            <a:ext cx="4041775" cy="639762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Проблемные места при оценке проектных работ: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325189" y="1484784"/>
            <a:ext cx="4618856" cy="5286573"/>
          </a:xfrm>
        </p:spPr>
        <p:txBody>
          <a:bodyPr/>
          <a:lstStyle/>
          <a:p>
            <a:pPr algn="just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Предметная компетентность жюри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(Оно должно обязательно включать в состав специалистов по всем предметам, отраженным в проектах данной секции)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Разрешение ситуации «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приложили усилия, но не все получили места и номинации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(Лучше обнародовать рейтинговые оценки всех представленных проектов, чтобы итоговый балл видели все)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0270" y="970797"/>
            <a:ext cx="360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Нет единой системы оценивания УЧЕБНЫХ проектов.</a:t>
            </a:r>
            <a:endParaRPr 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Книги">
            <a:hlinkClick r:id="rId3" action="ppaction://hlinkfile"/>
            <a:extLst>
              <a:ext uri="{FF2B5EF4-FFF2-40B4-BE49-F238E27FC236}">
                <a16:creationId xmlns:a16="http://schemas.microsoft.com/office/drawing/2014/main" id="{3B2BEDCD-FF0F-1517-F6CB-7DCC03BE4F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1560" y="2371811"/>
            <a:ext cx="914400" cy="914400"/>
          </a:xfrm>
          <a:prstGeom prst="rect">
            <a:avLst/>
          </a:prstGeom>
        </p:spPr>
      </p:pic>
      <p:pic>
        <p:nvPicPr>
          <p:cNvPr id="7" name="Рисунок 6" descr="Книги">
            <a:hlinkClick r:id="rId6" action="ppaction://hlinkfile"/>
            <a:extLst>
              <a:ext uri="{FF2B5EF4-FFF2-40B4-BE49-F238E27FC236}">
                <a16:creationId xmlns:a16="http://schemas.microsoft.com/office/drawing/2014/main" id="{0B492892-4F6C-1BBC-FF06-718D60A364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1560" y="3429000"/>
            <a:ext cx="914400" cy="914400"/>
          </a:xfrm>
          <a:prstGeom prst="rect">
            <a:avLst/>
          </a:prstGeom>
        </p:spPr>
      </p:pic>
      <p:pic>
        <p:nvPicPr>
          <p:cNvPr id="8" name="Рисунок 7" descr="Книги">
            <a:hlinkClick r:id="rId7" action="ppaction://hlinkfile"/>
            <a:extLst>
              <a:ext uri="{FF2B5EF4-FFF2-40B4-BE49-F238E27FC236}">
                <a16:creationId xmlns:a16="http://schemas.microsoft.com/office/drawing/2014/main" id="{FFECEC20-64CB-0077-05F9-33B1D99268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1560" y="4667322"/>
            <a:ext cx="914400" cy="9144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76200"/>
            <a:ext cx="7597080" cy="914400"/>
          </a:xfrm>
        </p:spPr>
        <p:txBody>
          <a:bodyPr/>
          <a:lstStyle/>
          <a:p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Циклограмма проекта, выполняемого на уроках</a:t>
            </a:r>
            <a:endParaRPr lang="en-US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91" name="Oval 3"/>
          <p:cNvSpPr>
            <a:spLocks noChangeArrowheads="1"/>
          </p:cNvSpPr>
          <p:nvPr/>
        </p:nvSpPr>
        <p:spPr bwMode="gray">
          <a:xfrm>
            <a:off x="2895600" y="2365375"/>
            <a:ext cx="2743200" cy="2743200"/>
          </a:xfrm>
          <a:prstGeom prst="ellipse">
            <a:avLst/>
          </a:prstGeom>
          <a:solidFill>
            <a:schemeClr val="bg1">
              <a:alpha val="80000"/>
            </a:schemeClr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2292" name="Oval 4"/>
          <p:cNvSpPr>
            <a:spLocks noChangeArrowheads="1"/>
          </p:cNvSpPr>
          <p:nvPr/>
        </p:nvSpPr>
        <p:spPr bwMode="gray">
          <a:xfrm>
            <a:off x="4038600" y="2879725"/>
            <a:ext cx="1619250" cy="1619250"/>
          </a:xfrm>
          <a:prstGeom prst="ellipse">
            <a:avLst/>
          </a:prstGeom>
          <a:solidFill>
            <a:srgbClr val="DCDCDC">
              <a:alpha val="50000"/>
            </a:srgbClr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2293" name="Line 5"/>
          <p:cNvSpPr>
            <a:spLocks noChangeShapeType="1"/>
          </p:cNvSpPr>
          <p:nvPr/>
        </p:nvSpPr>
        <p:spPr bwMode="gray">
          <a:xfrm>
            <a:off x="3276600" y="3660775"/>
            <a:ext cx="152400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2294" name="Line 6"/>
          <p:cNvSpPr>
            <a:spLocks noChangeShapeType="1"/>
          </p:cNvSpPr>
          <p:nvPr/>
        </p:nvSpPr>
        <p:spPr bwMode="gray">
          <a:xfrm>
            <a:off x="4114800" y="2517775"/>
            <a:ext cx="914400" cy="914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2295" name="Line 7"/>
          <p:cNvSpPr>
            <a:spLocks noChangeShapeType="1"/>
          </p:cNvSpPr>
          <p:nvPr/>
        </p:nvSpPr>
        <p:spPr bwMode="gray">
          <a:xfrm flipH="1">
            <a:off x="4210050" y="4041775"/>
            <a:ext cx="819150" cy="14097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2296" name="Line 8"/>
          <p:cNvSpPr>
            <a:spLocks noChangeShapeType="1"/>
          </p:cNvSpPr>
          <p:nvPr/>
        </p:nvSpPr>
        <p:spPr bwMode="gray">
          <a:xfrm>
            <a:off x="5410200" y="3965575"/>
            <a:ext cx="2286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2297" name="Line 9"/>
          <p:cNvSpPr>
            <a:spLocks noChangeShapeType="1"/>
          </p:cNvSpPr>
          <p:nvPr/>
        </p:nvSpPr>
        <p:spPr bwMode="gray">
          <a:xfrm flipV="1">
            <a:off x="5410200" y="2670175"/>
            <a:ext cx="533400" cy="838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2298" name="Oval 10"/>
          <p:cNvSpPr>
            <a:spLocks noChangeArrowheads="1"/>
          </p:cNvSpPr>
          <p:nvPr/>
        </p:nvSpPr>
        <p:spPr bwMode="gray">
          <a:xfrm>
            <a:off x="4676775" y="3270250"/>
            <a:ext cx="895350" cy="895350"/>
          </a:xfrm>
          <a:prstGeom prst="ellipse">
            <a:avLst/>
          </a:prstGeom>
          <a:solidFill>
            <a:srgbClr val="C0C0C0">
              <a:alpha val="50000"/>
            </a:srgbClr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3190878" y="1527175"/>
            <a:ext cx="1301751" cy="1384300"/>
            <a:chOff x="2058" y="1008"/>
            <a:chExt cx="820" cy="872"/>
          </a:xfrm>
        </p:grpSpPr>
        <p:sp>
          <p:nvSpPr>
            <p:cNvPr id="12300" name="Oval 12"/>
            <p:cNvSpPr>
              <a:spLocks noChangeArrowheads="1"/>
            </p:cNvSpPr>
            <p:nvPr/>
          </p:nvSpPr>
          <p:spPr bwMode="gray">
            <a:xfrm>
              <a:off x="2064" y="1008"/>
              <a:ext cx="722" cy="727"/>
            </a:xfrm>
            <a:prstGeom prst="ellipse">
              <a:avLst/>
            </a:prstGeom>
            <a:solidFill>
              <a:srgbClr val="EAEAEA">
                <a:alpha val="50000"/>
              </a:srgbClr>
            </a:soli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3" name="Group 13"/>
            <p:cNvGrpSpPr>
              <a:grpSpLocks/>
            </p:cNvGrpSpPr>
            <p:nvPr/>
          </p:nvGrpSpPr>
          <p:grpSpPr bwMode="auto">
            <a:xfrm>
              <a:off x="2086" y="1031"/>
              <a:ext cx="680" cy="849"/>
              <a:chOff x="3975" y="1593"/>
              <a:chExt cx="931" cy="1163"/>
            </a:xfrm>
          </p:grpSpPr>
          <p:pic>
            <p:nvPicPr>
              <p:cNvPr id="12302" name="Picture 14" descr="circuler_1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gray">
              <a:xfrm>
                <a:off x="3975" y="1593"/>
                <a:ext cx="925" cy="935"/>
              </a:xfrm>
              <a:prstGeom prst="rect">
                <a:avLst/>
              </a:prstGeom>
              <a:noFill/>
            </p:spPr>
          </p:pic>
          <p:sp>
            <p:nvSpPr>
              <p:cNvPr id="12303" name="Oval 15"/>
              <p:cNvSpPr>
                <a:spLocks noChangeArrowheads="1"/>
              </p:cNvSpPr>
              <p:nvPr/>
            </p:nvSpPr>
            <p:spPr bwMode="gray">
              <a:xfrm>
                <a:off x="3975" y="1593"/>
                <a:ext cx="931" cy="937"/>
              </a:xfrm>
              <a:prstGeom prst="ellipse">
                <a:avLst/>
              </a:prstGeom>
              <a:solidFill>
                <a:schemeClr val="folHlink">
                  <a:alpha val="50000"/>
                </a:schemeClr>
              </a:soli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pic>
            <p:nvPicPr>
              <p:cNvPr id="12304" name="Picture 16" descr="light_shadow1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t="14285"/>
              <a:stretch>
                <a:fillRect/>
              </a:stretch>
            </p:blipFill>
            <p:spPr bwMode="gray">
              <a:xfrm>
                <a:off x="3984" y="1632"/>
                <a:ext cx="682" cy="585"/>
              </a:xfrm>
              <a:prstGeom prst="rect">
                <a:avLst/>
              </a:prstGeom>
              <a:noFill/>
            </p:spPr>
          </p:pic>
          <p:grpSp>
            <p:nvGrpSpPr>
              <p:cNvPr id="4" name="Group 17"/>
              <p:cNvGrpSpPr>
                <a:grpSpLocks/>
              </p:cNvGrpSpPr>
              <p:nvPr/>
            </p:nvGrpSpPr>
            <p:grpSpPr bwMode="auto">
              <a:xfrm rot="-3733502" flipH="1" flipV="1">
                <a:off x="4256" y="2247"/>
                <a:ext cx="820" cy="198"/>
                <a:chOff x="2532" y="1051"/>
                <a:chExt cx="893" cy="246"/>
              </a:xfrm>
            </p:grpSpPr>
            <p:grpSp>
              <p:nvGrpSpPr>
                <p:cNvPr id="5" name="Group 18"/>
                <p:cNvGrpSpPr>
                  <a:grpSpLocks/>
                </p:cNvGrpSpPr>
                <p:nvPr/>
              </p:nvGrpSpPr>
              <p:grpSpPr bwMode="auto">
                <a:xfrm>
                  <a:off x="2532" y="1051"/>
                  <a:ext cx="743" cy="185"/>
                  <a:chOff x="1565" y="2568"/>
                  <a:chExt cx="1118" cy="279"/>
                </a:xfrm>
              </p:grpSpPr>
              <p:sp>
                <p:nvSpPr>
                  <p:cNvPr id="12307" name="AutoShape 19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2308" name="AutoShape 20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2309" name="AutoShape 21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2310" name="AutoShape 22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6" name="Group 23"/>
                <p:cNvGrpSpPr>
                  <a:grpSpLocks/>
                </p:cNvGrpSpPr>
                <p:nvPr/>
              </p:nvGrpSpPr>
              <p:grpSpPr bwMode="auto">
                <a:xfrm rot="1353540">
                  <a:off x="2682" y="1111"/>
                  <a:ext cx="743" cy="186"/>
                  <a:chOff x="1565" y="2568"/>
                  <a:chExt cx="1118" cy="279"/>
                </a:xfrm>
              </p:grpSpPr>
              <p:sp>
                <p:nvSpPr>
                  <p:cNvPr id="12312" name="AutoShape 24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2313" name="AutoShape 25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2314" name="AutoShape 26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2315" name="AutoShape 27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</p:grpSp>
        </p:grpSp>
        <p:grpSp>
          <p:nvGrpSpPr>
            <p:cNvPr id="7" name="Group 28"/>
            <p:cNvGrpSpPr>
              <a:grpSpLocks/>
            </p:cNvGrpSpPr>
            <p:nvPr/>
          </p:nvGrpSpPr>
          <p:grpSpPr bwMode="auto">
            <a:xfrm rot="-3733502" flipH="1" flipV="1">
              <a:off x="2362" y="1505"/>
              <a:ext cx="527" cy="128"/>
              <a:chOff x="2532" y="1051"/>
              <a:chExt cx="893" cy="246"/>
            </a:xfrm>
          </p:grpSpPr>
          <p:grpSp>
            <p:nvGrpSpPr>
              <p:cNvPr id="8" name="Group 29"/>
              <p:cNvGrpSpPr>
                <a:grpSpLocks/>
              </p:cNvGrpSpPr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12318" name="AutoShape 30"/>
                <p:cNvSpPr>
                  <a:spLocks noChangeArrowheads="1"/>
                </p:cNvSpPr>
                <p:nvPr/>
              </p:nvSpPr>
              <p:spPr bwMode="white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2319" name="AutoShape 31"/>
                <p:cNvSpPr>
                  <a:spLocks noChangeArrowheads="1"/>
                </p:cNvSpPr>
                <p:nvPr/>
              </p:nvSpPr>
              <p:spPr bwMode="white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2320" name="AutoShape 32"/>
                <p:cNvSpPr>
                  <a:spLocks noChangeArrowheads="1"/>
                </p:cNvSpPr>
                <p:nvPr/>
              </p:nvSpPr>
              <p:spPr bwMode="white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2321" name="AutoShape 33"/>
                <p:cNvSpPr>
                  <a:spLocks noChangeArrowheads="1"/>
                </p:cNvSpPr>
                <p:nvPr/>
              </p:nvSpPr>
              <p:spPr bwMode="white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grpSp>
            <p:nvGrpSpPr>
              <p:cNvPr id="9" name="Group 34"/>
              <p:cNvGrpSpPr>
                <a:grpSpLocks/>
              </p:cNvGrpSpPr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12323" name="AutoShape 35"/>
                <p:cNvSpPr>
                  <a:spLocks noChangeArrowheads="1"/>
                </p:cNvSpPr>
                <p:nvPr/>
              </p:nvSpPr>
              <p:spPr bwMode="white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2324" name="AutoShape 36"/>
                <p:cNvSpPr>
                  <a:spLocks noChangeArrowheads="1"/>
                </p:cNvSpPr>
                <p:nvPr/>
              </p:nvSpPr>
              <p:spPr bwMode="white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2325" name="AutoShape 37"/>
                <p:cNvSpPr>
                  <a:spLocks noChangeArrowheads="1"/>
                </p:cNvSpPr>
                <p:nvPr/>
              </p:nvSpPr>
              <p:spPr bwMode="white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2326" name="AutoShape 38"/>
                <p:cNvSpPr>
                  <a:spLocks noChangeArrowheads="1"/>
                </p:cNvSpPr>
                <p:nvPr/>
              </p:nvSpPr>
              <p:spPr bwMode="white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</p:grpSp>
        <p:sp>
          <p:nvSpPr>
            <p:cNvPr id="12327" name="Rectangle 39"/>
            <p:cNvSpPr>
              <a:spLocks noChangeArrowheads="1"/>
            </p:cNvSpPr>
            <p:nvPr/>
          </p:nvSpPr>
          <p:spPr bwMode="gray">
            <a:xfrm>
              <a:off x="2058" y="1169"/>
              <a:ext cx="820" cy="21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  <a:flatTx/>
            </a:bodyPr>
            <a:lstStyle/>
            <a:p>
              <a:pPr algn="ctr"/>
              <a:r>
                <a:rPr lang="ru-RU" sz="16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1-й урок</a:t>
              </a:r>
              <a:endPara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40"/>
          <p:cNvGrpSpPr>
            <a:grpSpLocks/>
          </p:cNvGrpSpPr>
          <p:nvPr/>
        </p:nvGrpSpPr>
        <p:grpSpPr bwMode="auto">
          <a:xfrm>
            <a:off x="2139956" y="2924175"/>
            <a:ext cx="1341439" cy="1384300"/>
            <a:chOff x="2019" y="1008"/>
            <a:chExt cx="845" cy="872"/>
          </a:xfrm>
        </p:grpSpPr>
        <p:sp>
          <p:nvSpPr>
            <p:cNvPr id="12329" name="Oval 41"/>
            <p:cNvSpPr>
              <a:spLocks noChangeArrowheads="1"/>
            </p:cNvSpPr>
            <p:nvPr/>
          </p:nvSpPr>
          <p:spPr bwMode="gray">
            <a:xfrm>
              <a:off x="2064" y="1008"/>
              <a:ext cx="722" cy="727"/>
            </a:xfrm>
            <a:prstGeom prst="ellipse">
              <a:avLst/>
            </a:prstGeom>
            <a:solidFill>
              <a:srgbClr val="EAEAEA">
                <a:alpha val="50000"/>
              </a:srgbClr>
            </a:soli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11" name="Group 42"/>
            <p:cNvGrpSpPr>
              <a:grpSpLocks/>
            </p:cNvGrpSpPr>
            <p:nvPr/>
          </p:nvGrpSpPr>
          <p:grpSpPr bwMode="auto">
            <a:xfrm>
              <a:off x="2086" y="1031"/>
              <a:ext cx="680" cy="849"/>
              <a:chOff x="3975" y="1593"/>
              <a:chExt cx="931" cy="1163"/>
            </a:xfrm>
          </p:grpSpPr>
          <p:pic>
            <p:nvPicPr>
              <p:cNvPr id="12331" name="Picture 43" descr="circuler_1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gray">
              <a:xfrm>
                <a:off x="3975" y="1593"/>
                <a:ext cx="925" cy="935"/>
              </a:xfrm>
              <a:prstGeom prst="rect">
                <a:avLst/>
              </a:prstGeom>
              <a:noFill/>
            </p:spPr>
          </p:pic>
          <p:sp>
            <p:nvSpPr>
              <p:cNvPr id="12332" name="Oval 44"/>
              <p:cNvSpPr>
                <a:spLocks noChangeArrowheads="1"/>
              </p:cNvSpPr>
              <p:nvPr/>
            </p:nvSpPr>
            <p:spPr bwMode="gray">
              <a:xfrm>
                <a:off x="3975" y="1593"/>
                <a:ext cx="931" cy="937"/>
              </a:xfrm>
              <a:prstGeom prst="ellipse">
                <a:avLst/>
              </a:prstGeom>
              <a:solidFill>
                <a:schemeClr val="accent2">
                  <a:alpha val="50000"/>
                </a:schemeClr>
              </a:soli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pic>
            <p:nvPicPr>
              <p:cNvPr id="12333" name="Picture 45" descr="light_shadow1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t="14285"/>
              <a:stretch>
                <a:fillRect/>
              </a:stretch>
            </p:blipFill>
            <p:spPr bwMode="gray">
              <a:xfrm>
                <a:off x="3984" y="1632"/>
                <a:ext cx="682" cy="585"/>
              </a:xfrm>
              <a:prstGeom prst="rect">
                <a:avLst/>
              </a:prstGeom>
              <a:noFill/>
            </p:spPr>
          </p:pic>
          <p:grpSp>
            <p:nvGrpSpPr>
              <p:cNvPr id="12" name="Group 46"/>
              <p:cNvGrpSpPr>
                <a:grpSpLocks/>
              </p:cNvGrpSpPr>
              <p:nvPr/>
            </p:nvGrpSpPr>
            <p:grpSpPr bwMode="auto">
              <a:xfrm rot="-3733502" flipH="1" flipV="1">
                <a:off x="4256" y="2247"/>
                <a:ext cx="820" cy="198"/>
                <a:chOff x="2532" y="1051"/>
                <a:chExt cx="893" cy="246"/>
              </a:xfrm>
            </p:grpSpPr>
            <p:grpSp>
              <p:nvGrpSpPr>
                <p:cNvPr id="13" name="Group 47"/>
                <p:cNvGrpSpPr>
                  <a:grpSpLocks/>
                </p:cNvGrpSpPr>
                <p:nvPr/>
              </p:nvGrpSpPr>
              <p:grpSpPr bwMode="auto">
                <a:xfrm>
                  <a:off x="2532" y="1051"/>
                  <a:ext cx="743" cy="185"/>
                  <a:chOff x="1565" y="2568"/>
                  <a:chExt cx="1118" cy="279"/>
                </a:xfrm>
              </p:grpSpPr>
              <p:sp>
                <p:nvSpPr>
                  <p:cNvPr id="12336" name="AutoShape 48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2337" name="AutoShape 49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2338" name="AutoShape 50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2339" name="AutoShape 51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14" name="Group 52"/>
                <p:cNvGrpSpPr>
                  <a:grpSpLocks/>
                </p:cNvGrpSpPr>
                <p:nvPr/>
              </p:nvGrpSpPr>
              <p:grpSpPr bwMode="auto">
                <a:xfrm rot="1353540">
                  <a:off x="2682" y="1111"/>
                  <a:ext cx="743" cy="186"/>
                  <a:chOff x="1565" y="2568"/>
                  <a:chExt cx="1118" cy="279"/>
                </a:xfrm>
              </p:grpSpPr>
              <p:sp>
                <p:nvSpPr>
                  <p:cNvPr id="12341" name="AutoShape 53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2342" name="AutoShape 54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2343" name="AutoShape 55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2344" name="AutoShape 56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</p:grpSp>
        </p:grpSp>
        <p:grpSp>
          <p:nvGrpSpPr>
            <p:cNvPr id="15" name="Group 57"/>
            <p:cNvGrpSpPr>
              <a:grpSpLocks/>
            </p:cNvGrpSpPr>
            <p:nvPr/>
          </p:nvGrpSpPr>
          <p:grpSpPr bwMode="auto">
            <a:xfrm rot="-3733502" flipH="1" flipV="1">
              <a:off x="2362" y="1505"/>
              <a:ext cx="527" cy="128"/>
              <a:chOff x="2532" y="1051"/>
              <a:chExt cx="893" cy="246"/>
            </a:xfrm>
          </p:grpSpPr>
          <p:grpSp>
            <p:nvGrpSpPr>
              <p:cNvPr id="16" name="Group 58"/>
              <p:cNvGrpSpPr>
                <a:grpSpLocks/>
              </p:cNvGrpSpPr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12347" name="AutoShape 59"/>
                <p:cNvSpPr>
                  <a:spLocks noChangeArrowheads="1"/>
                </p:cNvSpPr>
                <p:nvPr/>
              </p:nvSpPr>
              <p:spPr bwMode="white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2348" name="AutoShape 60"/>
                <p:cNvSpPr>
                  <a:spLocks noChangeArrowheads="1"/>
                </p:cNvSpPr>
                <p:nvPr/>
              </p:nvSpPr>
              <p:spPr bwMode="white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2349" name="AutoShape 61"/>
                <p:cNvSpPr>
                  <a:spLocks noChangeArrowheads="1"/>
                </p:cNvSpPr>
                <p:nvPr/>
              </p:nvSpPr>
              <p:spPr bwMode="white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2350" name="AutoShape 62"/>
                <p:cNvSpPr>
                  <a:spLocks noChangeArrowheads="1"/>
                </p:cNvSpPr>
                <p:nvPr/>
              </p:nvSpPr>
              <p:spPr bwMode="white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grpSp>
            <p:nvGrpSpPr>
              <p:cNvPr id="17" name="Group 63"/>
              <p:cNvGrpSpPr>
                <a:grpSpLocks/>
              </p:cNvGrpSpPr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12352" name="AutoShape 64"/>
                <p:cNvSpPr>
                  <a:spLocks noChangeArrowheads="1"/>
                </p:cNvSpPr>
                <p:nvPr/>
              </p:nvSpPr>
              <p:spPr bwMode="white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2353" name="AutoShape 65"/>
                <p:cNvSpPr>
                  <a:spLocks noChangeArrowheads="1"/>
                </p:cNvSpPr>
                <p:nvPr/>
              </p:nvSpPr>
              <p:spPr bwMode="white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2354" name="AutoShape 66"/>
                <p:cNvSpPr>
                  <a:spLocks noChangeArrowheads="1"/>
                </p:cNvSpPr>
                <p:nvPr/>
              </p:nvSpPr>
              <p:spPr bwMode="white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2355" name="AutoShape 67"/>
                <p:cNvSpPr>
                  <a:spLocks noChangeArrowheads="1"/>
                </p:cNvSpPr>
                <p:nvPr/>
              </p:nvSpPr>
              <p:spPr bwMode="white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</p:grpSp>
        <p:sp>
          <p:nvSpPr>
            <p:cNvPr id="12356" name="Rectangle 68"/>
            <p:cNvSpPr>
              <a:spLocks noChangeArrowheads="1"/>
            </p:cNvSpPr>
            <p:nvPr/>
          </p:nvSpPr>
          <p:spPr bwMode="gray">
            <a:xfrm>
              <a:off x="2019" y="1044"/>
              <a:ext cx="845" cy="67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  <a:flatTx/>
            </a:bodyPr>
            <a:lstStyle/>
            <a:p>
              <a:pPr algn="ctr"/>
              <a:r>
                <a:rPr lang="ru-RU" sz="16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Неделя </a:t>
              </a:r>
            </a:p>
            <a:p>
              <a:pPr algn="ctr"/>
              <a:r>
                <a:rPr lang="ru-RU" sz="16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между </a:t>
              </a:r>
            </a:p>
            <a:p>
              <a:pPr algn="ctr"/>
              <a:r>
                <a:rPr lang="ru-RU" sz="16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1-м и </a:t>
              </a:r>
            </a:p>
            <a:p>
              <a:pPr algn="ctr"/>
              <a:r>
                <a:rPr lang="ru-RU" sz="16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2-м уроками</a:t>
              </a:r>
              <a:endPara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69"/>
          <p:cNvGrpSpPr>
            <a:grpSpLocks/>
          </p:cNvGrpSpPr>
          <p:nvPr/>
        </p:nvGrpSpPr>
        <p:grpSpPr bwMode="auto">
          <a:xfrm>
            <a:off x="3324230" y="5272088"/>
            <a:ext cx="1146176" cy="1384300"/>
            <a:chOff x="2064" y="1008"/>
            <a:chExt cx="722" cy="872"/>
          </a:xfrm>
        </p:grpSpPr>
        <p:sp>
          <p:nvSpPr>
            <p:cNvPr id="12358" name="Oval 70"/>
            <p:cNvSpPr>
              <a:spLocks noChangeArrowheads="1"/>
            </p:cNvSpPr>
            <p:nvPr/>
          </p:nvSpPr>
          <p:spPr bwMode="gray">
            <a:xfrm>
              <a:off x="2064" y="1008"/>
              <a:ext cx="722" cy="727"/>
            </a:xfrm>
            <a:prstGeom prst="ellipse">
              <a:avLst/>
            </a:prstGeom>
            <a:solidFill>
              <a:srgbClr val="EAEAEA">
                <a:alpha val="50000"/>
              </a:srgbClr>
            </a:soli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19" name="Group 71"/>
            <p:cNvGrpSpPr>
              <a:grpSpLocks/>
            </p:cNvGrpSpPr>
            <p:nvPr/>
          </p:nvGrpSpPr>
          <p:grpSpPr bwMode="auto">
            <a:xfrm>
              <a:off x="2086" y="1031"/>
              <a:ext cx="680" cy="849"/>
              <a:chOff x="3975" y="1593"/>
              <a:chExt cx="931" cy="1163"/>
            </a:xfrm>
          </p:grpSpPr>
          <p:pic>
            <p:nvPicPr>
              <p:cNvPr id="12360" name="Picture 72" descr="circuler_1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gray">
              <a:xfrm>
                <a:off x="3975" y="1593"/>
                <a:ext cx="925" cy="935"/>
              </a:xfrm>
              <a:prstGeom prst="rect">
                <a:avLst/>
              </a:prstGeom>
              <a:noFill/>
            </p:spPr>
          </p:pic>
          <p:sp>
            <p:nvSpPr>
              <p:cNvPr id="12361" name="Oval 73"/>
              <p:cNvSpPr>
                <a:spLocks noChangeArrowheads="1"/>
              </p:cNvSpPr>
              <p:nvPr/>
            </p:nvSpPr>
            <p:spPr bwMode="gray">
              <a:xfrm>
                <a:off x="3975" y="1593"/>
                <a:ext cx="931" cy="937"/>
              </a:xfrm>
              <a:prstGeom prst="ellipse">
                <a:avLst/>
              </a:prstGeom>
              <a:solidFill>
                <a:schemeClr val="accent1">
                  <a:alpha val="50000"/>
                </a:schemeClr>
              </a:soli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pic>
            <p:nvPicPr>
              <p:cNvPr id="12362" name="Picture 74" descr="light_shadow1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t="14285"/>
              <a:stretch>
                <a:fillRect/>
              </a:stretch>
            </p:blipFill>
            <p:spPr bwMode="gray">
              <a:xfrm>
                <a:off x="3984" y="1632"/>
                <a:ext cx="682" cy="585"/>
              </a:xfrm>
              <a:prstGeom prst="rect">
                <a:avLst/>
              </a:prstGeom>
              <a:noFill/>
            </p:spPr>
          </p:pic>
          <p:grpSp>
            <p:nvGrpSpPr>
              <p:cNvPr id="20" name="Group 75"/>
              <p:cNvGrpSpPr>
                <a:grpSpLocks/>
              </p:cNvGrpSpPr>
              <p:nvPr/>
            </p:nvGrpSpPr>
            <p:grpSpPr bwMode="auto">
              <a:xfrm rot="-3733502" flipH="1" flipV="1">
                <a:off x="4256" y="2247"/>
                <a:ext cx="820" cy="198"/>
                <a:chOff x="2532" y="1051"/>
                <a:chExt cx="893" cy="246"/>
              </a:xfrm>
            </p:grpSpPr>
            <p:grpSp>
              <p:nvGrpSpPr>
                <p:cNvPr id="21" name="Group 76"/>
                <p:cNvGrpSpPr>
                  <a:grpSpLocks/>
                </p:cNvGrpSpPr>
                <p:nvPr/>
              </p:nvGrpSpPr>
              <p:grpSpPr bwMode="auto">
                <a:xfrm>
                  <a:off x="2532" y="1051"/>
                  <a:ext cx="743" cy="185"/>
                  <a:chOff x="1565" y="2568"/>
                  <a:chExt cx="1118" cy="279"/>
                </a:xfrm>
              </p:grpSpPr>
              <p:sp>
                <p:nvSpPr>
                  <p:cNvPr id="12365" name="AutoShape 77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2366" name="AutoShape 78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2367" name="AutoShape 79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2368" name="AutoShape 80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22" name="Group 81"/>
                <p:cNvGrpSpPr>
                  <a:grpSpLocks/>
                </p:cNvGrpSpPr>
                <p:nvPr/>
              </p:nvGrpSpPr>
              <p:grpSpPr bwMode="auto">
                <a:xfrm rot="1353540">
                  <a:off x="2682" y="1111"/>
                  <a:ext cx="743" cy="186"/>
                  <a:chOff x="1565" y="2568"/>
                  <a:chExt cx="1118" cy="279"/>
                </a:xfrm>
              </p:grpSpPr>
              <p:sp>
                <p:nvSpPr>
                  <p:cNvPr id="12370" name="AutoShape 82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2371" name="AutoShape 83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2372" name="AutoShape 84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2373" name="AutoShape 85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</p:grpSp>
        </p:grpSp>
        <p:grpSp>
          <p:nvGrpSpPr>
            <p:cNvPr id="23" name="Group 86"/>
            <p:cNvGrpSpPr>
              <a:grpSpLocks/>
            </p:cNvGrpSpPr>
            <p:nvPr/>
          </p:nvGrpSpPr>
          <p:grpSpPr bwMode="auto">
            <a:xfrm rot="-3733502" flipH="1" flipV="1">
              <a:off x="2362" y="1505"/>
              <a:ext cx="527" cy="128"/>
              <a:chOff x="2532" y="1051"/>
              <a:chExt cx="893" cy="246"/>
            </a:xfrm>
          </p:grpSpPr>
          <p:grpSp>
            <p:nvGrpSpPr>
              <p:cNvPr id="24" name="Group 87"/>
              <p:cNvGrpSpPr>
                <a:grpSpLocks/>
              </p:cNvGrpSpPr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12376" name="AutoShape 88"/>
                <p:cNvSpPr>
                  <a:spLocks noChangeArrowheads="1"/>
                </p:cNvSpPr>
                <p:nvPr/>
              </p:nvSpPr>
              <p:spPr bwMode="white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2377" name="AutoShape 89"/>
                <p:cNvSpPr>
                  <a:spLocks noChangeArrowheads="1"/>
                </p:cNvSpPr>
                <p:nvPr/>
              </p:nvSpPr>
              <p:spPr bwMode="white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2378" name="AutoShape 90"/>
                <p:cNvSpPr>
                  <a:spLocks noChangeArrowheads="1"/>
                </p:cNvSpPr>
                <p:nvPr/>
              </p:nvSpPr>
              <p:spPr bwMode="white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2379" name="AutoShape 91"/>
                <p:cNvSpPr>
                  <a:spLocks noChangeArrowheads="1"/>
                </p:cNvSpPr>
                <p:nvPr/>
              </p:nvSpPr>
              <p:spPr bwMode="white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grpSp>
            <p:nvGrpSpPr>
              <p:cNvPr id="25" name="Group 92"/>
              <p:cNvGrpSpPr>
                <a:grpSpLocks/>
              </p:cNvGrpSpPr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12381" name="AutoShape 93"/>
                <p:cNvSpPr>
                  <a:spLocks noChangeArrowheads="1"/>
                </p:cNvSpPr>
                <p:nvPr/>
              </p:nvSpPr>
              <p:spPr bwMode="white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2382" name="AutoShape 94"/>
                <p:cNvSpPr>
                  <a:spLocks noChangeArrowheads="1"/>
                </p:cNvSpPr>
                <p:nvPr/>
              </p:nvSpPr>
              <p:spPr bwMode="white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2383" name="AutoShape 95"/>
                <p:cNvSpPr>
                  <a:spLocks noChangeArrowheads="1"/>
                </p:cNvSpPr>
                <p:nvPr/>
              </p:nvSpPr>
              <p:spPr bwMode="white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2384" name="AutoShape 96"/>
                <p:cNvSpPr>
                  <a:spLocks noChangeArrowheads="1"/>
                </p:cNvSpPr>
                <p:nvPr/>
              </p:nvSpPr>
              <p:spPr bwMode="white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</p:grpSp>
        <p:sp>
          <p:nvSpPr>
            <p:cNvPr id="12385" name="Rectangle 97"/>
            <p:cNvSpPr>
              <a:spLocks noChangeArrowheads="1"/>
            </p:cNvSpPr>
            <p:nvPr/>
          </p:nvSpPr>
          <p:spPr bwMode="gray">
            <a:xfrm>
              <a:off x="2128" y="1272"/>
              <a:ext cx="607" cy="21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  <a:flatTx/>
            </a:bodyPr>
            <a:lstStyle/>
            <a:p>
              <a:pPr algn="ctr"/>
              <a:r>
                <a:rPr lang="ru-RU" sz="16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2-й урок</a:t>
              </a:r>
              <a:endPara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Group 98"/>
          <p:cNvGrpSpPr>
            <a:grpSpLocks/>
          </p:cNvGrpSpPr>
          <p:nvPr/>
        </p:nvGrpSpPr>
        <p:grpSpPr bwMode="auto">
          <a:xfrm>
            <a:off x="5300665" y="3813175"/>
            <a:ext cx="1836740" cy="1384300"/>
            <a:chOff x="1895" y="1008"/>
            <a:chExt cx="1157" cy="872"/>
          </a:xfrm>
        </p:grpSpPr>
        <p:sp>
          <p:nvSpPr>
            <p:cNvPr id="12387" name="Oval 99"/>
            <p:cNvSpPr>
              <a:spLocks noChangeArrowheads="1"/>
            </p:cNvSpPr>
            <p:nvPr/>
          </p:nvSpPr>
          <p:spPr bwMode="gray">
            <a:xfrm>
              <a:off x="2064" y="1008"/>
              <a:ext cx="722" cy="727"/>
            </a:xfrm>
            <a:prstGeom prst="ellipse">
              <a:avLst/>
            </a:prstGeom>
            <a:solidFill>
              <a:srgbClr val="EAEAEA">
                <a:alpha val="50000"/>
              </a:srgbClr>
            </a:soli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27" name="Group 100"/>
            <p:cNvGrpSpPr>
              <a:grpSpLocks/>
            </p:cNvGrpSpPr>
            <p:nvPr/>
          </p:nvGrpSpPr>
          <p:grpSpPr bwMode="auto">
            <a:xfrm>
              <a:off x="2086" y="1031"/>
              <a:ext cx="680" cy="849"/>
              <a:chOff x="3975" y="1593"/>
              <a:chExt cx="931" cy="1163"/>
            </a:xfrm>
          </p:grpSpPr>
          <p:pic>
            <p:nvPicPr>
              <p:cNvPr id="12389" name="Picture 101" descr="circuler_1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gray">
              <a:xfrm>
                <a:off x="3975" y="1593"/>
                <a:ext cx="925" cy="935"/>
              </a:xfrm>
              <a:prstGeom prst="rect">
                <a:avLst/>
              </a:prstGeom>
              <a:noFill/>
            </p:spPr>
          </p:pic>
          <p:sp>
            <p:nvSpPr>
              <p:cNvPr id="12390" name="Oval 102"/>
              <p:cNvSpPr>
                <a:spLocks noChangeArrowheads="1"/>
              </p:cNvSpPr>
              <p:nvPr/>
            </p:nvSpPr>
            <p:spPr bwMode="gray">
              <a:xfrm>
                <a:off x="3975" y="1593"/>
                <a:ext cx="931" cy="937"/>
              </a:xfrm>
              <a:prstGeom prst="ellipse">
                <a:avLst/>
              </a:prstGeom>
              <a:solidFill>
                <a:schemeClr val="bg2">
                  <a:alpha val="50000"/>
                </a:schemeClr>
              </a:soli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pic>
            <p:nvPicPr>
              <p:cNvPr id="12391" name="Picture 103" descr="light_shadow1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t="14285"/>
              <a:stretch>
                <a:fillRect/>
              </a:stretch>
            </p:blipFill>
            <p:spPr bwMode="gray">
              <a:xfrm>
                <a:off x="3984" y="1632"/>
                <a:ext cx="682" cy="585"/>
              </a:xfrm>
              <a:prstGeom prst="rect">
                <a:avLst/>
              </a:prstGeom>
              <a:noFill/>
            </p:spPr>
          </p:pic>
          <p:grpSp>
            <p:nvGrpSpPr>
              <p:cNvPr id="28" name="Group 104"/>
              <p:cNvGrpSpPr>
                <a:grpSpLocks/>
              </p:cNvGrpSpPr>
              <p:nvPr/>
            </p:nvGrpSpPr>
            <p:grpSpPr bwMode="auto">
              <a:xfrm rot="-3733502" flipH="1" flipV="1">
                <a:off x="4256" y="2247"/>
                <a:ext cx="820" cy="198"/>
                <a:chOff x="2532" y="1051"/>
                <a:chExt cx="893" cy="246"/>
              </a:xfrm>
            </p:grpSpPr>
            <p:grpSp>
              <p:nvGrpSpPr>
                <p:cNvPr id="29" name="Group 105"/>
                <p:cNvGrpSpPr>
                  <a:grpSpLocks/>
                </p:cNvGrpSpPr>
                <p:nvPr/>
              </p:nvGrpSpPr>
              <p:grpSpPr bwMode="auto">
                <a:xfrm>
                  <a:off x="2532" y="1051"/>
                  <a:ext cx="743" cy="185"/>
                  <a:chOff x="1565" y="2568"/>
                  <a:chExt cx="1118" cy="279"/>
                </a:xfrm>
              </p:grpSpPr>
              <p:sp>
                <p:nvSpPr>
                  <p:cNvPr id="12394" name="AutoShape 106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2395" name="AutoShape 107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2396" name="AutoShape 108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2397" name="AutoShape 109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30" name="Group 110"/>
                <p:cNvGrpSpPr>
                  <a:grpSpLocks/>
                </p:cNvGrpSpPr>
                <p:nvPr/>
              </p:nvGrpSpPr>
              <p:grpSpPr bwMode="auto">
                <a:xfrm rot="1353540">
                  <a:off x="2682" y="1111"/>
                  <a:ext cx="743" cy="186"/>
                  <a:chOff x="1565" y="2568"/>
                  <a:chExt cx="1118" cy="279"/>
                </a:xfrm>
              </p:grpSpPr>
              <p:sp>
                <p:nvSpPr>
                  <p:cNvPr id="12399" name="AutoShape 111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2400" name="AutoShape 112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2401" name="AutoShape 113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2402" name="AutoShape 114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</p:grpSp>
        </p:grpSp>
        <p:grpSp>
          <p:nvGrpSpPr>
            <p:cNvPr id="31" name="Group 115"/>
            <p:cNvGrpSpPr>
              <a:grpSpLocks/>
            </p:cNvGrpSpPr>
            <p:nvPr/>
          </p:nvGrpSpPr>
          <p:grpSpPr bwMode="auto">
            <a:xfrm rot="-3733502" flipH="1" flipV="1">
              <a:off x="2362" y="1505"/>
              <a:ext cx="527" cy="128"/>
              <a:chOff x="2532" y="1051"/>
              <a:chExt cx="893" cy="246"/>
            </a:xfrm>
          </p:grpSpPr>
          <p:grpSp>
            <p:nvGrpSpPr>
              <p:cNvPr id="12322" name="Group 116"/>
              <p:cNvGrpSpPr>
                <a:grpSpLocks/>
              </p:cNvGrpSpPr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12405" name="AutoShape 117"/>
                <p:cNvSpPr>
                  <a:spLocks noChangeArrowheads="1"/>
                </p:cNvSpPr>
                <p:nvPr/>
              </p:nvSpPr>
              <p:spPr bwMode="white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2406" name="AutoShape 118"/>
                <p:cNvSpPr>
                  <a:spLocks noChangeArrowheads="1"/>
                </p:cNvSpPr>
                <p:nvPr/>
              </p:nvSpPr>
              <p:spPr bwMode="white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2407" name="AutoShape 119"/>
                <p:cNvSpPr>
                  <a:spLocks noChangeArrowheads="1"/>
                </p:cNvSpPr>
                <p:nvPr/>
              </p:nvSpPr>
              <p:spPr bwMode="white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2408" name="AutoShape 120"/>
                <p:cNvSpPr>
                  <a:spLocks noChangeArrowheads="1"/>
                </p:cNvSpPr>
                <p:nvPr/>
              </p:nvSpPr>
              <p:spPr bwMode="white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grpSp>
            <p:nvGrpSpPr>
              <p:cNvPr id="12328" name="Group 121"/>
              <p:cNvGrpSpPr>
                <a:grpSpLocks/>
              </p:cNvGrpSpPr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12410" name="AutoShape 122"/>
                <p:cNvSpPr>
                  <a:spLocks noChangeArrowheads="1"/>
                </p:cNvSpPr>
                <p:nvPr/>
              </p:nvSpPr>
              <p:spPr bwMode="white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2411" name="AutoShape 123"/>
                <p:cNvSpPr>
                  <a:spLocks noChangeArrowheads="1"/>
                </p:cNvSpPr>
                <p:nvPr/>
              </p:nvSpPr>
              <p:spPr bwMode="white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2412" name="AutoShape 124"/>
                <p:cNvSpPr>
                  <a:spLocks noChangeArrowheads="1"/>
                </p:cNvSpPr>
                <p:nvPr/>
              </p:nvSpPr>
              <p:spPr bwMode="white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2413" name="AutoShape 125"/>
                <p:cNvSpPr>
                  <a:spLocks noChangeArrowheads="1"/>
                </p:cNvSpPr>
                <p:nvPr/>
              </p:nvSpPr>
              <p:spPr bwMode="white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</p:grpSp>
        <p:sp>
          <p:nvSpPr>
            <p:cNvPr id="12414" name="Rectangle 126"/>
            <p:cNvSpPr>
              <a:spLocks noChangeArrowheads="1"/>
            </p:cNvSpPr>
            <p:nvPr/>
          </p:nvSpPr>
          <p:spPr bwMode="gray">
            <a:xfrm>
              <a:off x="1895" y="1080"/>
              <a:ext cx="1157" cy="52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  <a:flatTx/>
            </a:bodyPr>
            <a:lstStyle/>
            <a:p>
              <a:pPr algn="ctr"/>
              <a:r>
                <a:rPr lang="ru-RU" sz="16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1-3 недели между </a:t>
              </a:r>
            </a:p>
            <a:p>
              <a:pPr algn="ctr"/>
              <a:r>
                <a:rPr lang="ru-RU" sz="16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2-м и 3-4-м </a:t>
              </a:r>
            </a:p>
            <a:p>
              <a:pPr algn="ctr"/>
              <a:r>
                <a:rPr lang="ru-RU" sz="16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уроками</a:t>
              </a:r>
              <a:endPara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330" name="Group 127"/>
          <p:cNvGrpSpPr>
            <a:grpSpLocks/>
          </p:cNvGrpSpPr>
          <p:nvPr/>
        </p:nvGrpSpPr>
        <p:grpSpPr bwMode="auto">
          <a:xfrm>
            <a:off x="5562603" y="1651000"/>
            <a:ext cx="1146176" cy="1384300"/>
            <a:chOff x="2064" y="1008"/>
            <a:chExt cx="722" cy="872"/>
          </a:xfrm>
        </p:grpSpPr>
        <p:sp>
          <p:nvSpPr>
            <p:cNvPr id="12416" name="Oval 128"/>
            <p:cNvSpPr>
              <a:spLocks noChangeArrowheads="1"/>
            </p:cNvSpPr>
            <p:nvPr/>
          </p:nvSpPr>
          <p:spPr bwMode="gray">
            <a:xfrm>
              <a:off x="2064" y="1008"/>
              <a:ext cx="722" cy="727"/>
            </a:xfrm>
            <a:prstGeom prst="ellipse">
              <a:avLst/>
            </a:prstGeom>
            <a:solidFill>
              <a:srgbClr val="EAEAEA">
                <a:alpha val="50000"/>
              </a:srgbClr>
            </a:soli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12334" name="Group 129"/>
            <p:cNvGrpSpPr>
              <a:grpSpLocks/>
            </p:cNvGrpSpPr>
            <p:nvPr/>
          </p:nvGrpSpPr>
          <p:grpSpPr bwMode="auto">
            <a:xfrm>
              <a:off x="2086" y="1031"/>
              <a:ext cx="680" cy="849"/>
              <a:chOff x="3975" y="1593"/>
              <a:chExt cx="931" cy="1163"/>
            </a:xfrm>
          </p:grpSpPr>
          <p:pic>
            <p:nvPicPr>
              <p:cNvPr id="12418" name="Picture 130" descr="circuler_1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gray">
              <a:xfrm>
                <a:off x="3975" y="1593"/>
                <a:ext cx="925" cy="935"/>
              </a:xfrm>
              <a:prstGeom prst="rect">
                <a:avLst/>
              </a:prstGeom>
              <a:noFill/>
            </p:spPr>
          </p:pic>
          <p:sp>
            <p:nvSpPr>
              <p:cNvPr id="12419" name="Oval 131"/>
              <p:cNvSpPr>
                <a:spLocks noChangeArrowheads="1"/>
              </p:cNvSpPr>
              <p:nvPr/>
            </p:nvSpPr>
            <p:spPr bwMode="gray">
              <a:xfrm>
                <a:off x="3975" y="1593"/>
                <a:ext cx="931" cy="937"/>
              </a:xfrm>
              <a:prstGeom prst="ellipse">
                <a:avLst/>
              </a:prstGeom>
              <a:solidFill>
                <a:schemeClr val="hlink">
                  <a:alpha val="50000"/>
                </a:schemeClr>
              </a:soli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pic>
            <p:nvPicPr>
              <p:cNvPr id="12420" name="Picture 132" descr="light_shadow1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t="14285"/>
              <a:stretch>
                <a:fillRect/>
              </a:stretch>
            </p:blipFill>
            <p:spPr bwMode="gray">
              <a:xfrm>
                <a:off x="3984" y="1632"/>
                <a:ext cx="682" cy="585"/>
              </a:xfrm>
              <a:prstGeom prst="rect">
                <a:avLst/>
              </a:prstGeom>
              <a:noFill/>
            </p:spPr>
          </p:pic>
          <p:grpSp>
            <p:nvGrpSpPr>
              <p:cNvPr id="12335" name="Group 133"/>
              <p:cNvGrpSpPr>
                <a:grpSpLocks/>
              </p:cNvGrpSpPr>
              <p:nvPr/>
            </p:nvGrpSpPr>
            <p:grpSpPr bwMode="auto">
              <a:xfrm rot="-3733502" flipH="1" flipV="1">
                <a:off x="4256" y="2247"/>
                <a:ext cx="820" cy="198"/>
                <a:chOff x="2532" y="1051"/>
                <a:chExt cx="893" cy="246"/>
              </a:xfrm>
            </p:grpSpPr>
            <p:grpSp>
              <p:nvGrpSpPr>
                <p:cNvPr id="12340" name="Group 134"/>
                <p:cNvGrpSpPr>
                  <a:grpSpLocks/>
                </p:cNvGrpSpPr>
                <p:nvPr/>
              </p:nvGrpSpPr>
              <p:grpSpPr bwMode="auto">
                <a:xfrm>
                  <a:off x="2532" y="1051"/>
                  <a:ext cx="743" cy="185"/>
                  <a:chOff x="1565" y="2568"/>
                  <a:chExt cx="1118" cy="279"/>
                </a:xfrm>
              </p:grpSpPr>
              <p:sp>
                <p:nvSpPr>
                  <p:cNvPr id="12423" name="AutoShape 135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2424" name="AutoShape 136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2425" name="AutoShape 137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2426" name="AutoShape 138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12345" name="Group 139"/>
                <p:cNvGrpSpPr>
                  <a:grpSpLocks/>
                </p:cNvGrpSpPr>
                <p:nvPr/>
              </p:nvGrpSpPr>
              <p:grpSpPr bwMode="auto">
                <a:xfrm rot="1353540">
                  <a:off x="2682" y="1111"/>
                  <a:ext cx="743" cy="186"/>
                  <a:chOff x="1565" y="2568"/>
                  <a:chExt cx="1118" cy="279"/>
                </a:xfrm>
              </p:grpSpPr>
              <p:sp>
                <p:nvSpPr>
                  <p:cNvPr id="12428" name="AutoShape 140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2429" name="AutoShape 141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2430" name="AutoShape 142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12431" name="AutoShape 143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99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</p:grpSp>
        </p:grpSp>
        <p:grpSp>
          <p:nvGrpSpPr>
            <p:cNvPr id="12346" name="Group 144"/>
            <p:cNvGrpSpPr>
              <a:grpSpLocks/>
            </p:cNvGrpSpPr>
            <p:nvPr/>
          </p:nvGrpSpPr>
          <p:grpSpPr bwMode="auto">
            <a:xfrm rot="-3733502" flipH="1" flipV="1">
              <a:off x="2362" y="1505"/>
              <a:ext cx="527" cy="128"/>
              <a:chOff x="2532" y="1051"/>
              <a:chExt cx="893" cy="246"/>
            </a:xfrm>
          </p:grpSpPr>
          <p:grpSp>
            <p:nvGrpSpPr>
              <p:cNvPr id="12351" name="Group 145"/>
              <p:cNvGrpSpPr>
                <a:grpSpLocks/>
              </p:cNvGrpSpPr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12434" name="AutoShape 146"/>
                <p:cNvSpPr>
                  <a:spLocks noChangeArrowheads="1"/>
                </p:cNvSpPr>
                <p:nvPr/>
              </p:nvSpPr>
              <p:spPr bwMode="white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2435" name="AutoShape 147"/>
                <p:cNvSpPr>
                  <a:spLocks noChangeArrowheads="1"/>
                </p:cNvSpPr>
                <p:nvPr/>
              </p:nvSpPr>
              <p:spPr bwMode="white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2436" name="AutoShape 148"/>
                <p:cNvSpPr>
                  <a:spLocks noChangeArrowheads="1"/>
                </p:cNvSpPr>
                <p:nvPr/>
              </p:nvSpPr>
              <p:spPr bwMode="white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2437" name="AutoShape 149"/>
                <p:cNvSpPr>
                  <a:spLocks noChangeArrowheads="1"/>
                </p:cNvSpPr>
                <p:nvPr/>
              </p:nvSpPr>
              <p:spPr bwMode="white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grpSp>
            <p:nvGrpSpPr>
              <p:cNvPr id="12357" name="Group 150"/>
              <p:cNvGrpSpPr>
                <a:grpSpLocks/>
              </p:cNvGrpSpPr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12439" name="AutoShape 151"/>
                <p:cNvSpPr>
                  <a:spLocks noChangeArrowheads="1"/>
                </p:cNvSpPr>
                <p:nvPr/>
              </p:nvSpPr>
              <p:spPr bwMode="white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2440" name="AutoShape 152"/>
                <p:cNvSpPr>
                  <a:spLocks noChangeArrowheads="1"/>
                </p:cNvSpPr>
                <p:nvPr/>
              </p:nvSpPr>
              <p:spPr bwMode="white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2441" name="AutoShape 153"/>
                <p:cNvSpPr>
                  <a:spLocks noChangeArrowheads="1"/>
                </p:cNvSpPr>
                <p:nvPr/>
              </p:nvSpPr>
              <p:spPr bwMode="white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2442" name="AutoShape 154"/>
                <p:cNvSpPr>
                  <a:spLocks noChangeArrowheads="1"/>
                </p:cNvSpPr>
                <p:nvPr/>
              </p:nvSpPr>
              <p:spPr bwMode="white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</p:grpSp>
        <p:sp>
          <p:nvSpPr>
            <p:cNvPr id="12443" name="Rectangle 155"/>
            <p:cNvSpPr>
              <a:spLocks noChangeArrowheads="1"/>
            </p:cNvSpPr>
            <p:nvPr/>
          </p:nvSpPr>
          <p:spPr bwMode="gray">
            <a:xfrm>
              <a:off x="2198" y="1149"/>
              <a:ext cx="467" cy="36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  <a:flatTx/>
            </a:bodyPr>
            <a:lstStyle/>
            <a:p>
              <a:pPr algn="ctr"/>
              <a:r>
                <a:rPr lang="ru-RU" sz="16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3-4-й </a:t>
              </a:r>
            </a:p>
            <a:p>
              <a:pPr algn="ctr"/>
              <a:r>
                <a:rPr lang="ru-RU" sz="16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уроки</a:t>
              </a:r>
              <a:endPara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359" name="Group 156"/>
          <p:cNvGrpSpPr>
            <a:grpSpLocks/>
          </p:cNvGrpSpPr>
          <p:nvPr/>
        </p:nvGrpSpPr>
        <p:grpSpPr bwMode="auto">
          <a:xfrm rot="4976862" flipH="1">
            <a:off x="4864100" y="3444875"/>
            <a:ext cx="673100" cy="647700"/>
            <a:chOff x="1944" y="1111"/>
            <a:chExt cx="204" cy="196"/>
          </a:xfrm>
        </p:grpSpPr>
        <p:pic>
          <p:nvPicPr>
            <p:cNvPr id="12445" name="Picture 157" descr="circuler_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gray">
            <a:xfrm flipH="1">
              <a:off x="1961" y="1124"/>
              <a:ext cx="174" cy="172"/>
            </a:xfrm>
            <a:prstGeom prst="rect">
              <a:avLst/>
            </a:prstGeom>
            <a:noFill/>
          </p:spPr>
        </p:pic>
        <p:sp>
          <p:nvSpPr>
            <p:cNvPr id="12446" name="Oval 158"/>
            <p:cNvSpPr>
              <a:spLocks noChangeArrowheads="1"/>
            </p:cNvSpPr>
            <p:nvPr/>
          </p:nvSpPr>
          <p:spPr bwMode="gray">
            <a:xfrm flipH="1">
              <a:off x="1962" y="1124"/>
              <a:ext cx="173" cy="172"/>
            </a:xfrm>
            <a:prstGeom prst="ellipse">
              <a:avLst/>
            </a:prstGeom>
            <a:gradFill rotWithShape="1">
              <a:gsLst>
                <a:gs pos="0">
                  <a:schemeClr val="bg2">
                    <a:gamma/>
                    <a:shade val="46275"/>
                    <a:invGamma/>
                  </a:schemeClr>
                </a:gs>
                <a:gs pos="50000">
                  <a:schemeClr val="bg2">
                    <a:alpha val="50000"/>
                  </a:schemeClr>
                </a:gs>
                <a:gs pos="100000">
                  <a:schemeClr val="bg2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12363" name="Group 159"/>
            <p:cNvGrpSpPr>
              <a:grpSpLocks/>
            </p:cNvGrpSpPr>
            <p:nvPr/>
          </p:nvGrpSpPr>
          <p:grpSpPr bwMode="auto">
            <a:xfrm rot="1297425" flipV="1">
              <a:off x="1971" y="1258"/>
              <a:ext cx="151" cy="37"/>
              <a:chOff x="2532" y="1051"/>
              <a:chExt cx="893" cy="246"/>
            </a:xfrm>
          </p:grpSpPr>
          <p:grpSp>
            <p:nvGrpSpPr>
              <p:cNvPr id="12364" name="Group 160"/>
              <p:cNvGrpSpPr>
                <a:grpSpLocks/>
              </p:cNvGrpSpPr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12449" name="AutoShape 161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2450" name="AutoShape 162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2451" name="AutoShape 163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2452" name="AutoShape 164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grpSp>
            <p:nvGrpSpPr>
              <p:cNvPr id="12369" name="Group 165"/>
              <p:cNvGrpSpPr>
                <a:grpSpLocks/>
              </p:cNvGrpSpPr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12454" name="AutoShape 166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2455" name="AutoShape 167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2456" name="AutoShape 168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2457" name="AutoShape 169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99"/>
                  </a:srgb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</p:grpSp>
        <p:sp>
          <p:nvSpPr>
            <p:cNvPr id="12458" name="Arc 170"/>
            <p:cNvSpPr>
              <a:spLocks/>
            </p:cNvSpPr>
            <p:nvPr/>
          </p:nvSpPr>
          <p:spPr bwMode="gray">
            <a:xfrm rot="25447716">
              <a:off x="1948" y="1107"/>
              <a:ext cx="196" cy="204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3603 w 43200"/>
                <a:gd name="T1" fmla="*/ 33545 h 43155"/>
                <a:gd name="T2" fmla="*/ 22996 w 43200"/>
                <a:gd name="T3" fmla="*/ 43155 h 43155"/>
                <a:gd name="T4" fmla="*/ 21600 w 43200"/>
                <a:gd name="T5" fmla="*/ 21600 h 43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43155" fill="none" extrusionOk="0">
                  <a:moveTo>
                    <a:pt x="3603" y="33544"/>
                  </a:moveTo>
                  <a:cubicBezTo>
                    <a:pt x="1253" y="30004"/>
                    <a:pt x="0" y="2584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2987"/>
                    <a:pt x="34359" y="42418"/>
                    <a:pt x="22995" y="43154"/>
                  </a:cubicBezTo>
                </a:path>
                <a:path w="43200" h="43155" stroke="0" extrusionOk="0">
                  <a:moveTo>
                    <a:pt x="3603" y="33544"/>
                  </a:moveTo>
                  <a:cubicBezTo>
                    <a:pt x="1253" y="30004"/>
                    <a:pt x="0" y="2584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2987"/>
                    <a:pt x="34359" y="42418"/>
                    <a:pt x="22995" y="43154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prstDash val="sysDot"/>
              <a:round/>
              <a:headEnd/>
              <a:tailEnd type="triangle" w="sm" len="sm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12459" name="Picture 171" descr="light_shadow1"/>
            <p:cNvPicPr>
              <a:picLocks noChangeAspect="1" noChangeArrowheads="1"/>
            </p:cNvPicPr>
            <p:nvPr/>
          </p:nvPicPr>
          <p:blipFill>
            <a:blip r:embed="rId5" cstate="print"/>
            <a:srcRect t="23740"/>
            <a:stretch>
              <a:fillRect/>
            </a:stretch>
          </p:blipFill>
          <p:spPr bwMode="gray">
            <a:xfrm rot="2569845" flipH="1">
              <a:off x="2015" y="1139"/>
              <a:ext cx="129" cy="84"/>
            </a:xfrm>
            <a:prstGeom prst="rect">
              <a:avLst/>
            </a:prstGeom>
            <a:noFill/>
          </p:spPr>
        </p:pic>
      </p:grpSp>
      <p:sp>
        <p:nvSpPr>
          <p:cNvPr id="12460" name="AutoShape 172"/>
          <p:cNvSpPr>
            <a:spLocks/>
          </p:cNvSpPr>
          <p:nvPr/>
        </p:nvSpPr>
        <p:spPr bwMode="auto">
          <a:xfrm>
            <a:off x="7286644" y="1922463"/>
            <a:ext cx="1781156" cy="366712"/>
          </a:xfrm>
          <a:prstGeom prst="accentCallout2">
            <a:avLst>
              <a:gd name="adj1" fmla="val 31167"/>
              <a:gd name="adj2" fmla="val -5046"/>
              <a:gd name="adj3" fmla="val 31167"/>
              <a:gd name="adj4" fmla="val -38907"/>
              <a:gd name="adj5" fmla="val 99565"/>
              <a:gd name="adj6" fmla="val -73185"/>
            </a:avLst>
          </a:prstGeom>
          <a:noFill/>
          <a:ln w="9525">
            <a:solidFill>
              <a:schemeClr val="hlink"/>
            </a:solidFill>
            <a:miter lim="800000"/>
            <a:headEnd/>
            <a:tailEnd type="diamond" w="med" len="med"/>
          </a:ln>
          <a:effectLst/>
        </p:spPr>
        <p:txBody>
          <a:bodyPr anchor="ctr"/>
          <a:lstStyle/>
          <a:p>
            <a:pPr eaLnBrk="0" hangingPunct="0"/>
            <a:endParaRPr lang="ru-RU" dirty="0">
              <a:solidFill>
                <a:srgbClr val="000000"/>
              </a:solidFill>
            </a:endParaRPr>
          </a:p>
          <a:p>
            <a:pPr eaLnBrk="0" hangingPunct="0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Выбор формы презентации, подготовка презентации, презентация, самоанализ, самооценка</a:t>
            </a:r>
            <a:endParaRPr 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461" name="AutoShape 173"/>
          <p:cNvSpPr>
            <a:spLocks/>
          </p:cNvSpPr>
          <p:nvPr/>
        </p:nvSpPr>
        <p:spPr bwMode="auto">
          <a:xfrm>
            <a:off x="7143768" y="4214818"/>
            <a:ext cx="1857388" cy="285752"/>
          </a:xfrm>
          <a:prstGeom prst="accentCallout2">
            <a:avLst>
              <a:gd name="adj1" fmla="val 29148"/>
              <a:gd name="adj2" fmla="val -5046"/>
              <a:gd name="adj3" fmla="val 29148"/>
              <a:gd name="adj4" fmla="val -5046"/>
              <a:gd name="adj5" fmla="val 112551"/>
              <a:gd name="adj6" fmla="val -59833"/>
            </a:avLst>
          </a:prstGeom>
          <a:noFill/>
          <a:ln w="9525">
            <a:solidFill>
              <a:schemeClr val="bg2"/>
            </a:solidFill>
            <a:miter lim="800000"/>
            <a:headEnd/>
            <a:tailEnd type="diamond" w="med" len="med"/>
          </a:ln>
          <a:effectLst/>
        </p:spPr>
        <p:txBody>
          <a:bodyPr anchor="ctr"/>
          <a:lstStyle/>
          <a:p>
            <a:pPr eaLnBrk="0" hangingPunct="0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продукта, подготовка продукта, оформление продукта</a:t>
            </a:r>
            <a:endParaRPr 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462" name="AutoShape 174"/>
          <p:cNvSpPr>
            <a:spLocks/>
          </p:cNvSpPr>
          <p:nvPr/>
        </p:nvSpPr>
        <p:spPr bwMode="auto">
          <a:xfrm>
            <a:off x="428596" y="1524000"/>
            <a:ext cx="2460654" cy="634158"/>
          </a:xfrm>
          <a:prstGeom prst="accentCallout2">
            <a:avLst>
              <a:gd name="adj1" fmla="val 43796"/>
              <a:gd name="adj2" fmla="val 104782"/>
              <a:gd name="adj3" fmla="val 43796"/>
              <a:gd name="adj4" fmla="val 114843"/>
              <a:gd name="adj5" fmla="val 118250"/>
              <a:gd name="adj6" fmla="val 125000"/>
            </a:avLst>
          </a:prstGeom>
          <a:noFill/>
          <a:ln w="9525">
            <a:solidFill>
              <a:schemeClr val="folHlink"/>
            </a:solidFill>
            <a:miter lim="800000"/>
            <a:headEnd/>
            <a:tailEnd type="diamond" w="med" len="med"/>
          </a:ln>
          <a:effectLst/>
        </p:spPr>
        <p:txBody>
          <a:bodyPr anchor="ctr"/>
          <a:lstStyle/>
          <a:p>
            <a:pPr algn="r" eaLnBrk="0" hangingPunct="0"/>
            <a:endParaRPr lang="ru-RU" dirty="0">
              <a:solidFill>
                <a:srgbClr val="000000"/>
              </a:solidFill>
            </a:endParaRPr>
          </a:p>
          <a:p>
            <a:pPr algn="r" eaLnBrk="0" hangingPunct="0"/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Постановка проблемы, выдвижение гипотез, деление на группы, планирование деятельности, выбор форм продукта</a:t>
            </a:r>
            <a:endParaRPr 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463" name="AutoShape 175"/>
          <p:cNvSpPr>
            <a:spLocks/>
          </p:cNvSpPr>
          <p:nvPr/>
        </p:nvSpPr>
        <p:spPr bwMode="auto">
          <a:xfrm>
            <a:off x="615950" y="4030663"/>
            <a:ext cx="1593850" cy="434975"/>
          </a:xfrm>
          <a:prstGeom prst="accentCallout2">
            <a:avLst>
              <a:gd name="adj1" fmla="val 26278"/>
              <a:gd name="adj2" fmla="val 104782"/>
              <a:gd name="adj3" fmla="val 26278"/>
              <a:gd name="adj4" fmla="val 118926"/>
              <a:gd name="adj5" fmla="val -35769"/>
              <a:gd name="adj6" fmla="val 134463"/>
            </a:avLst>
          </a:prstGeom>
          <a:noFill/>
          <a:ln w="9525">
            <a:solidFill>
              <a:schemeClr val="accent2"/>
            </a:solidFill>
            <a:miter lim="800000"/>
            <a:headEnd/>
            <a:tailEnd type="diamond" w="med" len="med"/>
          </a:ln>
          <a:effectLst/>
        </p:spPr>
        <p:txBody>
          <a:bodyPr anchor="ctr"/>
          <a:lstStyle/>
          <a:p>
            <a:pPr algn="r" eaLnBrk="0" hangingPunct="0"/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Сбор информации</a:t>
            </a:r>
            <a:endParaRPr 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464" name="AutoShape 176"/>
          <p:cNvSpPr>
            <a:spLocks/>
          </p:cNvSpPr>
          <p:nvPr/>
        </p:nvSpPr>
        <p:spPr bwMode="auto">
          <a:xfrm>
            <a:off x="357158" y="5000636"/>
            <a:ext cx="2286016" cy="857255"/>
          </a:xfrm>
          <a:prstGeom prst="accentCallout2">
            <a:avLst>
              <a:gd name="adj1" fmla="val 29148"/>
              <a:gd name="adj2" fmla="val 105046"/>
              <a:gd name="adj3" fmla="val 29148"/>
              <a:gd name="adj4" fmla="val 105046"/>
              <a:gd name="adj5" fmla="val 153440"/>
              <a:gd name="adj6" fmla="val 175500"/>
            </a:avLst>
          </a:prstGeom>
          <a:noFill/>
          <a:ln w="9525">
            <a:solidFill>
              <a:schemeClr val="accent1"/>
            </a:solidFill>
            <a:miter lim="800000"/>
            <a:headEnd/>
            <a:tailEnd type="diamond" w="med" len="med"/>
          </a:ln>
          <a:effectLst/>
        </p:spPr>
        <p:txBody>
          <a:bodyPr anchor="ctr"/>
          <a:lstStyle/>
          <a:p>
            <a:pPr algn="r" eaLnBrk="0" hangingPunct="0"/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Структурирование информации</a:t>
            </a:r>
            <a:endParaRPr 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465" name="Rectangle 177"/>
          <p:cNvSpPr>
            <a:spLocks noChangeArrowheads="1"/>
          </p:cNvSpPr>
          <p:nvPr/>
        </p:nvSpPr>
        <p:spPr bwMode="auto">
          <a:xfrm>
            <a:off x="5335893" y="5627483"/>
            <a:ext cx="3805503" cy="1200329"/>
          </a:xfrm>
          <a:prstGeom prst="rect">
            <a:avLst/>
          </a:prstGeom>
          <a:solidFill>
            <a:srgbClr val="FFFF0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 eaLnBrk="0" hangingPunct="0"/>
            <a:r>
              <a:rPr lang="ru-RU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«Лобовые атаки в обучении приносят еще большие потери, чем на войне». </a:t>
            </a:r>
          </a:p>
          <a:p>
            <a:pPr algn="just" eaLnBrk="0" hangingPunct="0"/>
            <a:r>
              <a:rPr lang="ru-RU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Джон </a:t>
            </a:r>
            <a:r>
              <a:rPr lang="ru-RU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Дьюи</a:t>
            </a:r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466" name="Rectangle 178"/>
          <p:cNvSpPr>
            <a:spLocks noChangeArrowheads="1"/>
          </p:cNvSpPr>
          <p:nvPr/>
        </p:nvSpPr>
        <p:spPr bwMode="gray">
          <a:xfrm>
            <a:off x="5035550" y="5629275"/>
            <a:ext cx="42863" cy="355600"/>
          </a:xfrm>
          <a:prstGeom prst="rect">
            <a:avLst/>
          </a:prstGeom>
          <a:solidFill>
            <a:srgbClr val="FF990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1297" y="188640"/>
            <a:ext cx="7812360" cy="936104"/>
          </a:xfrm>
        </p:spPr>
        <p:txBody>
          <a:bodyPr/>
          <a:lstStyle/>
          <a:p>
            <a:pPr algn="ctr"/>
            <a:r>
              <a:rPr lang="ru-RU" sz="32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приобретают учащиеся при работе над проектами (</a:t>
            </a:r>
            <a:r>
              <a:rPr lang="ru-RU" sz="3200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ответы учащихся</a:t>
            </a:r>
            <a:r>
              <a:rPr lang="ru-RU" sz="32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)?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83568" y="1412776"/>
            <a:ext cx="8136904" cy="4896544"/>
          </a:xfrm>
        </p:spPr>
        <p:txBody>
          <a:bodyPr/>
          <a:lstStyle/>
          <a:p>
            <a:pPr algn="just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Распределять правильно время.</a:t>
            </a:r>
          </a:p>
          <a:p>
            <a:pPr algn="just"/>
            <a: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Анализировать собственные действия.</a:t>
            </a:r>
          </a:p>
          <a:p>
            <a:pPr algn="just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Свободно представлять результаты своего труда.</a:t>
            </a:r>
          </a:p>
          <a:p>
            <a:pPr algn="just"/>
            <a: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Доводить начатое дело  до логического завершения.</a:t>
            </a:r>
          </a:p>
          <a:p>
            <a:pPr algn="just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Достигать поставленных целей.</a:t>
            </a:r>
          </a:p>
          <a:p>
            <a:pPr algn="just"/>
            <a: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Рассматривать тему с разных точек зрения.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13988" y="104728"/>
            <a:ext cx="7166600" cy="741459"/>
          </a:xfrm>
        </p:spPr>
        <p:txBody>
          <a:bodyPr/>
          <a:lstStyle/>
          <a:p>
            <a:pPr algn="ctr"/>
            <a:r>
              <a:rPr lang="ru-RU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Учащиеся о проектной деятельности</a:t>
            </a: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4648200" y="2934588"/>
            <a:ext cx="4267200" cy="275152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ru-RU" sz="2400" b="1" dirty="0">
                <a:solidFill>
                  <a:srgbClr val="D718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b="1" dirty="0">
                <a:solidFill>
                  <a:srgbClr val="D718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dirty="0">
                <a:solidFill>
                  <a:srgbClr val="D718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положительную сторону отмечают высокую степень самостоятельности.</a:t>
            </a:r>
            <a:endParaRPr lang="en-US" sz="24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Стали выше оценивать свои возможности и способности.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395506" y="879232"/>
            <a:ext cx="8266701" cy="18264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D718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2400" b="1" dirty="0">
                <a:solidFill>
                  <a:srgbClr val="D718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Считают этап обработки информации самым интересным.</a:t>
            </a:r>
          </a:p>
          <a:p>
            <a:pPr>
              <a:lnSpc>
                <a:spcPct val="120000"/>
              </a:lnSpc>
            </a:pP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Выделяют самой интересной исследовательскую часть работы.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42" name="AutoShape 6"/>
          <p:cNvSpPr>
            <a:spLocks noChangeArrowheads="1"/>
          </p:cNvSpPr>
          <p:nvPr/>
        </p:nvSpPr>
        <p:spPr bwMode="gray">
          <a:xfrm rot="16200000" flipV="1">
            <a:off x="3102488" y="4623593"/>
            <a:ext cx="2125663" cy="727075"/>
          </a:xfrm>
          <a:prstGeom prst="cube">
            <a:avLst>
              <a:gd name="adj" fmla="val 23792"/>
            </a:avLst>
          </a:prstGeom>
          <a:gradFill rotWithShape="1">
            <a:gsLst>
              <a:gs pos="0">
                <a:schemeClr val="hlink">
                  <a:gamma/>
                  <a:shade val="46275"/>
                  <a:invGamma/>
                </a:schemeClr>
              </a:gs>
              <a:gs pos="100000">
                <a:schemeClr val="hlink">
                  <a:alpha val="70000"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4343" name="AutoShape 7"/>
          <p:cNvSpPr>
            <a:spLocks noChangeArrowheads="1"/>
          </p:cNvSpPr>
          <p:nvPr/>
        </p:nvSpPr>
        <p:spPr bwMode="gray">
          <a:xfrm rot="16200000" flipV="1">
            <a:off x="3626642" y="3156605"/>
            <a:ext cx="1109663" cy="717550"/>
          </a:xfrm>
          <a:prstGeom prst="cube">
            <a:avLst>
              <a:gd name="adj" fmla="val 23792"/>
            </a:avLst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100000">
                <a:schemeClr val="accent2">
                  <a:alpha val="70000"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4344" name="AutoShape 8"/>
          <p:cNvSpPr>
            <a:spLocks noChangeArrowheads="1"/>
          </p:cNvSpPr>
          <p:nvPr/>
        </p:nvSpPr>
        <p:spPr bwMode="gray">
          <a:xfrm rot="16200000" flipV="1">
            <a:off x="2393156" y="4885531"/>
            <a:ext cx="1631950" cy="725487"/>
          </a:xfrm>
          <a:prstGeom prst="cube">
            <a:avLst>
              <a:gd name="adj" fmla="val 23792"/>
            </a:avLst>
          </a:prstGeom>
          <a:gradFill rotWithShape="1">
            <a:gsLst>
              <a:gs pos="0">
                <a:schemeClr val="hlink">
                  <a:gamma/>
                  <a:shade val="46275"/>
                  <a:invGamma/>
                </a:schemeClr>
              </a:gs>
              <a:gs pos="100000">
                <a:schemeClr val="hlink">
                  <a:alpha val="70000"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4345" name="AutoShape 9"/>
          <p:cNvSpPr>
            <a:spLocks noChangeArrowheads="1"/>
          </p:cNvSpPr>
          <p:nvPr/>
        </p:nvSpPr>
        <p:spPr bwMode="gray">
          <a:xfrm rot="16200000" flipV="1">
            <a:off x="2659063" y="3666927"/>
            <a:ext cx="1109662" cy="715962"/>
          </a:xfrm>
          <a:prstGeom prst="cube">
            <a:avLst>
              <a:gd name="adj" fmla="val 23792"/>
            </a:avLst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100000">
                <a:schemeClr val="accent2">
                  <a:alpha val="70000"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4346" name="AutoShape 10"/>
          <p:cNvSpPr>
            <a:spLocks noChangeArrowheads="1"/>
          </p:cNvSpPr>
          <p:nvPr/>
        </p:nvSpPr>
        <p:spPr bwMode="gray">
          <a:xfrm rot="16200000" flipV="1">
            <a:off x="1669255" y="5162551"/>
            <a:ext cx="1160463" cy="727075"/>
          </a:xfrm>
          <a:prstGeom prst="cube">
            <a:avLst>
              <a:gd name="adj" fmla="val 23792"/>
            </a:avLst>
          </a:prstGeom>
          <a:gradFill rotWithShape="1">
            <a:gsLst>
              <a:gs pos="0">
                <a:schemeClr val="hlink">
                  <a:gamma/>
                  <a:shade val="46275"/>
                  <a:invGamma/>
                </a:schemeClr>
              </a:gs>
              <a:gs pos="100000">
                <a:schemeClr val="hlink">
                  <a:alpha val="70000"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4347" name="AutoShape 11"/>
          <p:cNvSpPr>
            <a:spLocks noChangeArrowheads="1"/>
          </p:cNvSpPr>
          <p:nvPr/>
        </p:nvSpPr>
        <p:spPr bwMode="gray">
          <a:xfrm rot="16200000" flipV="1">
            <a:off x="1699417" y="4201676"/>
            <a:ext cx="1109663" cy="717550"/>
          </a:xfrm>
          <a:prstGeom prst="cube">
            <a:avLst>
              <a:gd name="adj" fmla="val 23792"/>
            </a:avLst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100000">
                <a:schemeClr val="accent2">
                  <a:alpha val="70000"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4348" name="AutoShape 12"/>
          <p:cNvSpPr>
            <a:spLocks noChangeArrowheads="1"/>
          </p:cNvSpPr>
          <p:nvPr/>
        </p:nvSpPr>
        <p:spPr bwMode="gray">
          <a:xfrm rot="16200000" flipV="1">
            <a:off x="985837" y="5409506"/>
            <a:ext cx="735013" cy="725487"/>
          </a:xfrm>
          <a:prstGeom prst="cube">
            <a:avLst>
              <a:gd name="adj" fmla="val 23792"/>
            </a:avLst>
          </a:prstGeom>
          <a:gradFill rotWithShape="1">
            <a:gsLst>
              <a:gs pos="0">
                <a:schemeClr val="hlink">
                  <a:gamma/>
                  <a:shade val="46275"/>
                  <a:invGamma/>
                </a:schemeClr>
              </a:gs>
              <a:gs pos="100000">
                <a:schemeClr val="hlink">
                  <a:alpha val="70000"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4349" name="AutoShape 13"/>
          <p:cNvSpPr>
            <a:spLocks noChangeArrowheads="1"/>
          </p:cNvSpPr>
          <p:nvPr/>
        </p:nvSpPr>
        <p:spPr bwMode="gray">
          <a:xfrm rot="16200000" flipV="1">
            <a:off x="802481" y="4628356"/>
            <a:ext cx="1109662" cy="717550"/>
          </a:xfrm>
          <a:prstGeom prst="cube">
            <a:avLst>
              <a:gd name="adj" fmla="val 23792"/>
            </a:avLst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100000">
                <a:schemeClr val="accent2">
                  <a:alpha val="70000"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4350" name="Freeform 14"/>
          <p:cNvSpPr>
            <a:spLocks/>
          </p:cNvSpPr>
          <p:nvPr/>
        </p:nvSpPr>
        <p:spPr bwMode="gray">
          <a:xfrm flipH="1">
            <a:off x="1212850" y="3240337"/>
            <a:ext cx="3022600" cy="2432050"/>
          </a:xfrm>
          <a:custGeom>
            <a:avLst/>
            <a:gdLst/>
            <a:ahLst/>
            <a:cxnLst>
              <a:cxn ang="0">
                <a:pos x="120" y="288"/>
              </a:cxn>
              <a:cxn ang="0">
                <a:pos x="546" y="945"/>
              </a:cxn>
              <a:cxn ang="0">
                <a:pos x="1257" y="972"/>
              </a:cxn>
              <a:cxn ang="0">
                <a:pos x="1755" y="1413"/>
              </a:cxn>
              <a:cxn ang="0">
                <a:pos x="1287" y="924"/>
              </a:cxn>
              <a:cxn ang="0">
                <a:pos x="600" y="867"/>
              </a:cxn>
              <a:cxn ang="0">
                <a:pos x="237" y="210"/>
              </a:cxn>
              <a:cxn ang="0">
                <a:pos x="354" y="129"/>
              </a:cxn>
              <a:cxn ang="0">
                <a:pos x="6" y="0"/>
              </a:cxn>
              <a:cxn ang="0">
                <a:pos x="0" y="393"/>
              </a:cxn>
              <a:cxn ang="0">
                <a:pos x="120" y="288"/>
              </a:cxn>
            </a:cxnLst>
            <a:rect l="0" t="0" r="r" b="b"/>
            <a:pathLst>
              <a:path w="1755" h="1413">
                <a:moveTo>
                  <a:pt x="120" y="288"/>
                </a:moveTo>
                <a:lnTo>
                  <a:pt x="546" y="945"/>
                </a:lnTo>
                <a:lnTo>
                  <a:pt x="1257" y="972"/>
                </a:lnTo>
                <a:lnTo>
                  <a:pt x="1755" y="1413"/>
                </a:lnTo>
                <a:lnTo>
                  <a:pt x="1287" y="924"/>
                </a:lnTo>
                <a:lnTo>
                  <a:pt x="600" y="867"/>
                </a:lnTo>
                <a:lnTo>
                  <a:pt x="237" y="210"/>
                </a:lnTo>
                <a:lnTo>
                  <a:pt x="354" y="129"/>
                </a:lnTo>
                <a:lnTo>
                  <a:pt x="6" y="0"/>
                </a:lnTo>
                <a:lnTo>
                  <a:pt x="0" y="393"/>
                </a:lnTo>
                <a:lnTo>
                  <a:pt x="120" y="288"/>
                </a:lnTo>
                <a:close/>
              </a:path>
            </a:pathLst>
          </a:custGeom>
          <a:solidFill>
            <a:schemeClr val="tx2">
              <a:alpha val="30000"/>
            </a:schemeClr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4351" name="Rectangle 15"/>
          <p:cNvSpPr>
            <a:spLocks noChangeArrowheads="1"/>
          </p:cNvSpPr>
          <p:nvPr/>
        </p:nvSpPr>
        <p:spPr bwMode="gray">
          <a:xfrm>
            <a:off x="1194844" y="3801566"/>
            <a:ext cx="312907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rgbClr val="1C1C1C"/>
                </a:solidFill>
              </a:rPr>
              <a:t>1</a:t>
            </a:r>
            <a:endParaRPr lang="en-US" b="1" dirty="0">
              <a:solidFill>
                <a:srgbClr val="1C1C1C"/>
              </a:solidFill>
            </a:endParaRPr>
          </a:p>
        </p:txBody>
      </p:sp>
      <p:sp>
        <p:nvSpPr>
          <p:cNvPr id="14352" name="Rectangle 16"/>
          <p:cNvSpPr>
            <a:spLocks noChangeArrowheads="1"/>
          </p:cNvSpPr>
          <p:nvPr/>
        </p:nvSpPr>
        <p:spPr bwMode="gray">
          <a:xfrm>
            <a:off x="2100544" y="3361809"/>
            <a:ext cx="312907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rgbClr val="1C1C1C"/>
                </a:solidFill>
              </a:rPr>
              <a:t>2</a:t>
            </a:r>
            <a:endParaRPr lang="en-US" b="1" dirty="0">
              <a:solidFill>
                <a:srgbClr val="1C1C1C"/>
              </a:solidFill>
            </a:endParaRPr>
          </a:p>
        </p:txBody>
      </p:sp>
      <p:sp>
        <p:nvSpPr>
          <p:cNvPr id="14353" name="Rectangle 17"/>
          <p:cNvSpPr>
            <a:spLocks noChangeArrowheads="1"/>
          </p:cNvSpPr>
          <p:nvPr/>
        </p:nvSpPr>
        <p:spPr bwMode="gray">
          <a:xfrm>
            <a:off x="2981240" y="2881183"/>
            <a:ext cx="312907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rgbClr val="1C1C1C"/>
                </a:solidFill>
              </a:rPr>
              <a:t>3</a:t>
            </a:r>
            <a:endParaRPr lang="en-US" b="1" dirty="0">
              <a:solidFill>
                <a:srgbClr val="1C1C1C"/>
              </a:solidFill>
            </a:endParaRPr>
          </a:p>
        </p:txBody>
      </p:sp>
      <p:sp>
        <p:nvSpPr>
          <p:cNvPr id="14354" name="Rectangle 18"/>
          <p:cNvSpPr>
            <a:spLocks noChangeArrowheads="1"/>
          </p:cNvSpPr>
          <p:nvPr/>
        </p:nvSpPr>
        <p:spPr bwMode="gray">
          <a:xfrm>
            <a:off x="4025019" y="2406533"/>
            <a:ext cx="312907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rgbClr val="1C1C1C"/>
                </a:solidFill>
              </a:rPr>
              <a:t>4</a:t>
            </a:r>
            <a:endParaRPr lang="en-US" b="1" dirty="0">
              <a:solidFill>
                <a:srgbClr val="1C1C1C"/>
              </a:solidFill>
            </a:endParaRPr>
          </a:p>
        </p:txBody>
      </p:sp>
      <p:sp>
        <p:nvSpPr>
          <p:cNvPr id="14357" name="Text Box 21"/>
          <p:cNvSpPr txBox="1">
            <a:spLocks noChangeArrowheads="1"/>
          </p:cNvSpPr>
          <p:nvPr/>
        </p:nvSpPr>
        <p:spPr bwMode="gray">
          <a:xfrm>
            <a:off x="990600" y="4117975"/>
            <a:ext cx="638175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1400" b="1" dirty="0">
                <a:solidFill>
                  <a:srgbClr val="7030A0"/>
                </a:solidFill>
              </a:rPr>
              <a:t>32%</a:t>
            </a:r>
            <a:endParaRPr lang="en-US" sz="1400" b="1" dirty="0">
              <a:solidFill>
                <a:srgbClr val="7030A0"/>
              </a:solidFill>
            </a:endParaRPr>
          </a:p>
        </p:txBody>
      </p:sp>
      <p:sp>
        <p:nvSpPr>
          <p:cNvPr id="14358" name="Text Box 22"/>
          <p:cNvSpPr txBox="1">
            <a:spLocks noChangeArrowheads="1"/>
          </p:cNvSpPr>
          <p:nvPr/>
        </p:nvSpPr>
        <p:spPr bwMode="gray">
          <a:xfrm>
            <a:off x="1905000" y="3629025"/>
            <a:ext cx="638175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1400" b="1" dirty="0">
                <a:solidFill>
                  <a:srgbClr val="7030A0"/>
                </a:solidFill>
              </a:rPr>
              <a:t>56%</a:t>
            </a:r>
            <a:endParaRPr lang="en-US" sz="1400" b="1" dirty="0">
              <a:solidFill>
                <a:srgbClr val="7030A0"/>
              </a:solidFill>
            </a:endParaRPr>
          </a:p>
        </p:txBody>
      </p:sp>
      <p:sp>
        <p:nvSpPr>
          <p:cNvPr id="14359" name="Text Box 23"/>
          <p:cNvSpPr txBox="1">
            <a:spLocks noChangeArrowheads="1"/>
          </p:cNvSpPr>
          <p:nvPr/>
        </p:nvSpPr>
        <p:spPr bwMode="gray">
          <a:xfrm>
            <a:off x="2817813" y="3162300"/>
            <a:ext cx="639762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1400" b="1" dirty="0">
                <a:solidFill>
                  <a:srgbClr val="7030A0"/>
                </a:solidFill>
              </a:rPr>
              <a:t>62%</a:t>
            </a:r>
            <a:endParaRPr lang="en-US" sz="1400" b="1" dirty="0">
              <a:solidFill>
                <a:srgbClr val="7030A0"/>
              </a:solidFill>
            </a:endParaRPr>
          </a:p>
        </p:txBody>
      </p:sp>
      <p:sp>
        <p:nvSpPr>
          <p:cNvPr id="14360" name="Text Box 24"/>
          <p:cNvSpPr txBox="1">
            <a:spLocks noChangeArrowheads="1"/>
          </p:cNvSpPr>
          <p:nvPr/>
        </p:nvSpPr>
        <p:spPr bwMode="gray">
          <a:xfrm>
            <a:off x="3697288" y="2657475"/>
            <a:ext cx="638175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1400" b="1" dirty="0">
                <a:solidFill>
                  <a:srgbClr val="7030A0"/>
                </a:solidFill>
              </a:rPr>
              <a:t>74%</a:t>
            </a:r>
            <a:endParaRPr lang="en-US" sz="14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164AD5F-8559-4AE3-B188-8647BF53D3D2}"/>
              </a:ext>
            </a:extLst>
          </p:cNvPr>
          <p:cNvSpPr/>
          <p:nvPr/>
        </p:nvSpPr>
        <p:spPr>
          <a:xfrm>
            <a:off x="10886" y="5443"/>
            <a:ext cx="9144000" cy="6858000"/>
          </a:xfrm>
          <a:prstGeom prst="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0485" name="Picture 4" descr="D:\Картинки\Заставки\буквы и цифры\arg-1-25-trans-y.gif">
            <a:extLst>
              <a:ext uri="{FF2B5EF4-FFF2-40B4-BE49-F238E27FC236}">
                <a16:creationId xmlns:a16="http://schemas.microsoft.com/office/drawing/2014/main" id="{2E867FF2-CEA0-4FEC-B7DC-3647418B45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242" y="1148736"/>
            <a:ext cx="65127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445">
            <a:extLst>
              <a:ext uri="{FF2B5EF4-FFF2-40B4-BE49-F238E27FC236}">
                <a16:creationId xmlns:a16="http://schemas.microsoft.com/office/drawing/2014/main" id="{27C59E96-5D47-982E-AEEB-8530E616FB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3848" y="1592648"/>
            <a:ext cx="5040560" cy="2595352"/>
          </a:xfrm>
          <a:prstGeom prst="irregularSeal2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chemeClr val="bg1"/>
                </a:solidFill>
              </a:rPr>
              <a:t>УЗ/учитель/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chemeClr val="bg1"/>
                </a:solidFill>
              </a:rPr>
              <a:t>учащиеся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DB6601-BA71-6F02-D114-3CEFBF9869A0}"/>
              </a:ext>
            </a:extLst>
          </p:cNvPr>
          <p:cNvSpPr txBox="1"/>
          <p:nvPr/>
        </p:nvSpPr>
        <p:spPr>
          <a:xfrm>
            <a:off x="763515" y="231253"/>
            <a:ext cx="37963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 другого проекта</a:t>
            </a:r>
          </a:p>
        </p:txBody>
      </p:sp>
      <p:sp>
        <p:nvSpPr>
          <p:cNvPr id="7" name="Стрелка: вверх 6">
            <a:extLst>
              <a:ext uri="{FF2B5EF4-FFF2-40B4-BE49-F238E27FC236}">
                <a16:creationId xmlns:a16="http://schemas.microsoft.com/office/drawing/2014/main" id="{3E3B4698-30E5-FD15-2180-0A8D3723436F}"/>
              </a:ext>
            </a:extLst>
          </p:cNvPr>
          <p:cNvSpPr/>
          <p:nvPr/>
        </p:nvSpPr>
        <p:spPr>
          <a:xfrm rot="17748202">
            <a:off x="4118420" y="407996"/>
            <a:ext cx="413361" cy="211821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: вверх 7">
            <a:extLst>
              <a:ext uri="{FF2B5EF4-FFF2-40B4-BE49-F238E27FC236}">
                <a16:creationId xmlns:a16="http://schemas.microsoft.com/office/drawing/2014/main" id="{F7B853BF-670B-5A8A-0A79-371C6FCC15FC}"/>
              </a:ext>
            </a:extLst>
          </p:cNvPr>
          <p:cNvSpPr/>
          <p:nvPr/>
        </p:nvSpPr>
        <p:spPr>
          <a:xfrm rot="11601050">
            <a:off x="5288004" y="3949960"/>
            <a:ext cx="403225" cy="196106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F2FBF2-AA1C-925F-6641-20E8CC805304}"/>
              </a:ext>
            </a:extLst>
          </p:cNvPr>
          <p:cNvSpPr txBox="1"/>
          <p:nvPr/>
        </p:nvSpPr>
        <p:spPr>
          <a:xfrm>
            <a:off x="2267744" y="5309775"/>
            <a:ext cx="37963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Авторские проекты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590" y="5883106"/>
            <a:ext cx="715116" cy="5768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164AD5F-8559-4AE3-B188-8647BF53D3D2}"/>
              </a:ext>
            </a:extLst>
          </p:cNvPr>
          <p:cNvSpPr/>
          <p:nvPr/>
        </p:nvSpPr>
        <p:spPr>
          <a:xfrm>
            <a:off x="10886" y="5443"/>
            <a:ext cx="9144000" cy="6858000"/>
          </a:xfrm>
          <a:prstGeom prst="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0485" name="Picture 4" descr="D:\Картинки\Заставки\буквы и цифры\arg-1-25-trans-y.gif">
            <a:extLst>
              <a:ext uri="{FF2B5EF4-FFF2-40B4-BE49-F238E27FC236}">
                <a16:creationId xmlns:a16="http://schemas.microsoft.com/office/drawing/2014/main" id="{2E867FF2-CEA0-4FEC-B7DC-3647418B45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801" y="3429000"/>
            <a:ext cx="65127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3" descr="D:\Картинки\Заставки\буквы и цифры\arg-3-25-trans-y.gif">
            <a:extLst>
              <a:ext uri="{FF2B5EF4-FFF2-40B4-BE49-F238E27FC236}">
                <a16:creationId xmlns:a16="http://schemas.microsoft.com/office/drawing/2014/main" id="{33AC6137-8B06-4D92-A6BF-3F864659A0F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2182401"/>
            <a:ext cx="828675" cy="800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445">
            <a:extLst>
              <a:ext uri="{FF2B5EF4-FFF2-40B4-BE49-F238E27FC236}">
                <a16:creationId xmlns:a16="http://schemas.microsoft.com/office/drawing/2014/main" id="{27C59E96-5D47-982E-AEEB-8530E616FB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795" y="3962400"/>
            <a:ext cx="2408338" cy="2592516"/>
          </a:xfrm>
          <a:prstGeom prst="irregularSeal2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chemeClr val="bg1"/>
                </a:solidFill>
              </a:rPr>
              <a:t>Педагог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DB6601-BA71-6F02-D114-3CEFBF9869A0}"/>
              </a:ext>
            </a:extLst>
          </p:cNvPr>
          <p:cNvSpPr txBox="1"/>
          <p:nvPr/>
        </p:nvSpPr>
        <p:spPr>
          <a:xfrm>
            <a:off x="73552" y="154763"/>
            <a:ext cx="37963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Проекты по учебным дисциплинам</a:t>
            </a:r>
          </a:p>
        </p:txBody>
      </p:sp>
      <p:sp>
        <p:nvSpPr>
          <p:cNvPr id="7" name="Стрелка: вверх 6">
            <a:extLst>
              <a:ext uri="{FF2B5EF4-FFF2-40B4-BE49-F238E27FC236}">
                <a16:creationId xmlns:a16="http://schemas.microsoft.com/office/drawing/2014/main" id="{3E3B4698-30E5-FD15-2180-0A8D3723436F}"/>
              </a:ext>
            </a:extLst>
          </p:cNvPr>
          <p:cNvSpPr/>
          <p:nvPr/>
        </p:nvSpPr>
        <p:spPr>
          <a:xfrm rot="21083142">
            <a:off x="790751" y="1604623"/>
            <a:ext cx="296560" cy="257611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: вверх 7">
            <a:extLst>
              <a:ext uri="{FF2B5EF4-FFF2-40B4-BE49-F238E27FC236}">
                <a16:creationId xmlns:a16="http://schemas.microsoft.com/office/drawing/2014/main" id="{F7B853BF-670B-5A8A-0A79-371C6FCC15FC}"/>
              </a:ext>
            </a:extLst>
          </p:cNvPr>
          <p:cNvSpPr/>
          <p:nvPr/>
        </p:nvSpPr>
        <p:spPr>
          <a:xfrm rot="2517712">
            <a:off x="4003714" y="357721"/>
            <a:ext cx="203652" cy="470554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F2FBF2-AA1C-925F-6641-20E8CC805304}"/>
              </a:ext>
            </a:extLst>
          </p:cNvPr>
          <p:cNvSpPr txBox="1"/>
          <p:nvPr/>
        </p:nvSpPr>
        <p:spPr>
          <a:xfrm>
            <a:off x="5691715" y="-103693"/>
            <a:ext cx="37963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Проекты классного руководителя</a:t>
            </a:r>
          </a:p>
        </p:txBody>
      </p:sp>
      <p:sp>
        <p:nvSpPr>
          <p:cNvPr id="10" name="Стрелка: вверх 9">
            <a:extLst>
              <a:ext uri="{FF2B5EF4-FFF2-40B4-BE49-F238E27FC236}">
                <a16:creationId xmlns:a16="http://schemas.microsoft.com/office/drawing/2014/main" id="{DBE9A4DB-2B97-ED7D-1790-DA5412491F85}"/>
              </a:ext>
            </a:extLst>
          </p:cNvPr>
          <p:cNvSpPr/>
          <p:nvPr/>
        </p:nvSpPr>
        <p:spPr>
          <a:xfrm rot="3924458">
            <a:off x="4017398" y="2430666"/>
            <a:ext cx="169944" cy="355589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DD65A4-9662-CFE7-E515-8FB206544214}"/>
              </a:ext>
            </a:extLst>
          </p:cNvPr>
          <p:cNvSpPr txBox="1"/>
          <p:nvPr/>
        </p:nvSpPr>
        <p:spPr>
          <a:xfrm>
            <a:off x="5781621" y="2046396"/>
            <a:ext cx="323990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Проекты лицейского уровня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7DD65A4-9662-CFE7-E515-8FB206544214}"/>
              </a:ext>
            </a:extLst>
          </p:cNvPr>
          <p:cNvSpPr txBox="1"/>
          <p:nvPr/>
        </p:nvSpPr>
        <p:spPr>
          <a:xfrm>
            <a:off x="5856213" y="4681967"/>
            <a:ext cx="32399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Национальные, международные проекты</a:t>
            </a:r>
          </a:p>
        </p:txBody>
      </p:sp>
      <p:sp>
        <p:nvSpPr>
          <p:cNvPr id="17" name="Стрелка: вверх 9">
            <a:extLst>
              <a:ext uri="{FF2B5EF4-FFF2-40B4-BE49-F238E27FC236}">
                <a16:creationId xmlns:a16="http://schemas.microsoft.com/office/drawing/2014/main" id="{DBE9A4DB-2B97-ED7D-1790-DA5412491F85}"/>
              </a:ext>
            </a:extLst>
          </p:cNvPr>
          <p:cNvSpPr/>
          <p:nvPr/>
        </p:nvSpPr>
        <p:spPr>
          <a:xfrm rot="5400000" flipH="1">
            <a:off x="3977583" y="4040707"/>
            <a:ext cx="194666" cy="338175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5712109"/>
            <a:ext cx="715605" cy="6077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9770" y="5443"/>
            <a:ext cx="715116" cy="57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37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/>
      <p:bldP spid="10" grpId="0" animBg="1"/>
      <p:bldP spid="11" grpId="0"/>
      <p:bldP spid="16" grpId="0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1723" y="0"/>
            <a:ext cx="8229600" cy="716538"/>
          </a:xfrm>
        </p:spPr>
        <p:txBody>
          <a:bodyPr>
            <a:normAutofit/>
          </a:bodyPr>
          <a:lstStyle/>
          <a:p>
            <a:pPr algn="l"/>
            <a:r>
              <a:rPr lang="ru-RU" sz="4000" b="1" dirty="0">
                <a:solidFill>
                  <a:srgbClr val="C0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Несколько слов о технологии…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09600" y="1049156"/>
            <a:ext cx="7924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78225" y="8296239"/>
            <a:ext cx="8534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</p:txBody>
      </p:sp>
      <p:sp>
        <p:nvSpPr>
          <p:cNvPr id="11" name="Прямоугольник 10">
            <a:hlinkClick r:id="rId2" action="ppaction://hlinkfile"/>
          </p:cNvPr>
          <p:cNvSpPr/>
          <p:nvPr/>
        </p:nvSpPr>
        <p:spPr>
          <a:xfrm>
            <a:off x="-16984" y="1550784"/>
            <a:ext cx="89069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 </a:t>
            </a:r>
            <a:r>
              <a:rPr lang="en-US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документа для ознакомления учащихся (на этапе разработки календарного планирования)</a:t>
            </a:r>
            <a:endParaRPr lang="en-US" sz="24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2" descr="Грампластинка — Википеди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Грампластинка — Википедия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Прямоугольник 9">
            <a:hlinkClick r:id="rId3" action="ppaction://hlinkfile"/>
            <a:extLst>
              <a:ext uri="{FF2B5EF4-FFF2-40B4-BE49-F238E27FC236}">
                <a16:creationId xmlns:a16="http://schemas.microsoft.com/office/drawing/2014/main" id="{0027429C-8C61-4D1F-9805-AD5A47AAB03B}"/>
              </a:ext>
            </a:extLst>
          </p:cNvPr>
          <p:cNvSpPr/>
          <p:nvPr/>
        </p:nvSpPr>
        <p:spPr>
          <a:xfrm>
            <a:off x="118536" y="3091011"/>
            <a:ext cx="89069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 </a:t>
            </a:r>
            <a:r>
              <a:rPr lang="en-US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file"/>
              </a:rPr>
              <a:t>Ознакомление</a:t>
            </a:r>
            <a:r>
              <a:rPr lang="ru-RU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учащихся под роспись.</a:t>
            </a:r>
          </a:p>
        </p:txBody>
      </p:sp>
      <p:sp>
        <p:nvSpPr>
          <p:cNvPr id="13" name="Прямоугольник 12">
            <a:hlinkClick r:id="rId5" action="ppaction://hlinkfile"/>
            <a:extLst>
              <a:ext uri="{FF2B5EF4-FFF2-40B4-BE49-F238E27FC236}">
                <a16:creationId xmlns:a16="http://schemas.microsoft.com/office/drawing/2014/main" id="{0027429C-8C61-4D1F-9805-AD5A47AAB03B}"/>
              </a:ext>
            </a:extLst>
          </p:cNvPr>
          <p:cNvSpPr/>
          <p:nvPr/>
        </p:nvSpPr>
        <p:spPr>
          <a:xfrm>
            <a:off x="155575" y="5916329"/>
            <a:ext cx="89069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 </a:t>
            </a:r>
            <a:r>
              <a:rPr lang="en-US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  <a:r>
              <a:rPr lang="ru-RU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проектов к защите перед классом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0027429C-8C61-4D1F-9805-AD5A47AAB03B}"/>
              </a:ext>
            </a:extLst>
          </p:cNvPr>
          <p:cNvSpPr/>
          <p:nvPr/>
        </p:nvSpPr>
        <p:spPr>
          <a:xfrm>
            <a:off x="155575" y="4503670"/>
            <a:ext cx="89069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 </a:t>
            </a:r>
            <a:r>
              <a:rPr lang="en-US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ru-RU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Индивидуальное консультирование учащихся.</a:t>
            </a:r>
          </a:p>
        </p:txBody>
      </p:sp>
      <p:pic>
        <p:nvPicPr>
          <p:cNvPr id="5" name="Picture 4" descr="D:\Картинки\Заставки\буквы и цифры\arg-1-25-trans-y.gif">
            <a:extLst>
              <a:ext uri="{FF2B5EF4-FFF2-40B4-BE49-F238E27FC236}">
                <a16:creationId xmlns:a16="http://schemas.microsoft.com/office/drawing/2014/main" id="{B9A7345E-5C6F-7988-0EF2-92D43EA4C29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28" y="657075"/>
            <a:ext cx="65127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5240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/>
      <p:bldP spid="13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164AD5F-8559-4AE3-B188-8647BF53D3D2}"/>
              </a:ext>
            </a:extLst>
          </p:cNvPr>
          <p:cNvSpPr/>
          <p:nvPr/>
        </p:nvSpPr>
        <p:spPr>
          <a:xfrm>
            <a:off x="10886" y="5443"/>
            <a:ext cx="9144000" cy="6858000"/>
          </a:xfrm>
          <a:prstGeom prst="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0485" name="Picture 4" descr="D:\Картинки\Заставки\буквы и цифры\arg-1-25-trans-y.gif">
            <a:extLst>
              <a:ext uri="{FF2B5EF4-FFF2-40B4-BE49-F238E27FC236}">
                <a16:creationId xmlns:a16="http://schemas.microsoft.com/office/drawing/2014/main" id="{2E867FF2-CEA0-4FEC-B7DC-3647418B45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801" y="3429000"/>
            <a:ext cx="65127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3" descr="D:\Картинки\Заставки\буквы и цифры\arg-3-25-trans-y.gif">
            <a:extLst>
              <a:ext uri="{FF2B5EF4-FFF2-40B4-BE49-F238E27FC236}">
                <a16:creationId xmlns:a16="http://schemas.microsoft.com/office/drawing/2014/main" id="{33AC6137-8B06-4D92-A6BF-3F864659A0F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2182401"/>
            <a:ext cx="828675" cy="800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445">
            <a:extLst>
              <a:ext uri="{FF2B5EF4-FFF2-40B4-BE49-F238E27FC236}">
                <a16:creationId xmlns:a16="http://schemas.microsoft.com/office/drawing/2014/main" id="{27C59E96-5D47-982E-AEEB-8530E616FB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795" y="3962400"/>
            <a:ext cx="2408338" cy="2592516"/>
          </a:xfrm>
          <a:prstGeom prst="irregularSeal2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chemeClr val="bg1"/>
                </a:solidFill>
              </a:rPr>
              <a:t>Педагог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DB6601-BA71-6F02-D114-3CEFBF9869A0}"/>
              </a:ext>
            </a:extLst>
          </p:cNvPr>
          <p:cNvSpPr txBox="1"/>
          <p:nvPr/>
        </p:nvSpPr>
        <p:spPr>
          <a:xfrm>
            <a:off x="73552" y="154763"/>
            <a:ext cx="37963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Проекты по учебным дисциплинам</a:t>
            </a:r>
          </a:p>
        </p:txBody>
      </p:sp>
      <p:sp>
        <p:nvSpPr>
          <p:cNvPr id="7" name="Стрелка: вверх 6">
            <a:extLst>
              <a:ext uri="{FF2B5EF4-FFF2-40B4-BE49-F238E27FC236}">
                <a16:creationId xmlns:a16="http://schemas.microsoft.com/office/drawing/2014/main" id="{3E3B4698-30E5-FD15-2180-0A8D3723436F}"/>
              </a:ext>
            </a:extLst>
          </p:cNvPr>
          <p:cNvSpPr/>
          <p:nvPr/>
        </p:nvSpPr>
        <p:spPr>
          <a:xfrm rot="21083142">
            <a:off x="790751" y="1604623"/>
            <a:ext cx="296560" cy="257611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: вверх 7">
            <a:extLst>
              <a:ext uri="{FF2B5EF4-FFF2-40B4-BE49-F238E27FC236}">
                <a16:creationId xmlns:a16="http://schemas.microsoft.com/office/drawing/2014/main" id="{F7B853BF-670B-5A8A-0A79-371C6FCC15FC}"/>
              </a:ext>
            </a:extLst>
          </p:cNvPr>
          <p:cNvSpPr/>
          <p:nvPr/>
        </p:nvSpPr>
        <p:spPr>
          <a:xfrm rot="2517712">
            <a:off x="4003714" y="357721"/>
            <a:ext cx="203652" cy="470554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F2FBF2-AA1C-925F-6641-20E8CC805304}"/>
              </a:ext>
            </a:extLst>
          </p:cNvPr>
          <p:cNvSpPr txBox="1"/>
          <p:nvPr/>
        </p:nvSpPr>
        <p:spPr>
          <a:xfrm>
            <a:off x="5691715" y="-103693"/>
            <a:ext cx="37963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Проекты классного руководителя</a:t>
            </a:r>
          </a:p>
        </p:txBody>
      </p:sp>
      <p:sp>
        <p:nvSpPr>
          <p:cNvPr id="10" name="Стрелка: вверх 9">
            <a:extLst>
              <a:ext uri="{FF2B5EF4-FFF2-40B4-BE49-F238E27FC236}">
                <a16:creationId xmlns:a16="http://schemas.microsoft.com/office/drawing/2014/main" id="{DBE9A4DB-2B97-ED7D-1790-DA5412491F85}"/>
              </a:ext>
            </a:extLst>
          </p:cNvPr>
          <p:cNvSpPr/>
          <p:nvPr/>
        </p:nvSpPr>
        <p:spPr>
          <a:xfrm rot="3924458">
            <a:off x="4017398" y="2430666"/>
            <a:ext cx="169944" cy="355589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DD65A4-9662-CFE7-E515-8FB206544214}"/>
              </a:ext>
            </a:extLst>
          </p:cNvPr>
          <p:cNvSpPr txBox="1"/>
          <p:nvPr/>
        </p:nvSpPr>
        <p:spPr>
          <a:xfrm>
            <a:off x="5781621" y="2046396"/>
            <a:ext cx="323990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Проекты лицейского уровня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7DD65A4-9662-CFE7-E515-8FB206544214}"/>
              </a:ext>
            </a:extLst>
          </p:cNvPr>
          <p:cNvSpPr txBox="1"/>
          <p:nvPr/>
        </p:nvSpPr>
        <p:spPr>
          <a:xfrm>
            <a:off x="5856213" y="4681967"/>
            <a:ext cx="32399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Национальные, международные проекты</a:t>
            </a:r>
          </a:p>
        </p:txBody>
      </p:sp>
      <p:sp>
        <p:nvSpPr>
          <p:cNvPr id="17" name="Стрелка: вверх 9">
            <a:extLst>
              <a:ext uri="{FF2B5EF4-FFF2-40B4-BE49-F238E27FC236}">
                <a16:creationId xmlns:a16="http://schemas.microsoft.com/office/drawing/2014/main" id="{DBE9A4DB-2B97-ED7D-1790-DA5412491F85}"/>
              </a:ext>
            </a:extLst>
          </p:cNvPr>
          <p:cNvSpPr/>
          <p:nvPr/>
        </p:nvSpPr>
        <p:spPr>
          <a:xfrm rot="5400000" flipH="1">
            <a:off x="3977583" y="4040707"/>
            <a:ext cx="194666" cy="338175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5712109"/>
            <a:ext cx="715605" cy="6077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9770" y="5443"/>
            <a:ext cx="715116" cy="57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748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Овал 15"/>
          <p:cNvSpPr/>
          <p:nvPr/>
        </p:nvSpPr>
        <p:spPr>
          <a:xfrm>
            <a:off x="7198185" y="1790321"/>
            <a:ext cx="717036" cy="68507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7" name="Овал 16"/>
          <p:cNvSpPr/>
          <p:nvPr/>
        </p:nvSpPr>
        <p:spPr>
          <a:xfrm>
            <a:off x="7198185" y="2467140"/>
            <a:ext cx="717036" cy="68507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8" name="Овал 17"/>
          <p:cNvSpPr/>
          <p:nvPr/>
        </p:nvSpPr>
        <p:spPr>
          <a:xfrm>
            <a:off x="7222310" y="3121836"/>
            <a:ext cx="717036" cy="68507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7EC85E9-7220-CABC-0237-6574DBAB1F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841"/>
            <a:ext cx="3165231" cy="6858000"/>
          </a:xfrm>
          <a:prstGeom prst="rect">
            <a:avLst/>
          </a:prstGeom>
        </p:spPr>
      </p:pic>
      <p:cxnSp>
        <p:nvCxnSpPr>
          <p:cNvPr id="13" name="Прямая со стрелкой 12"/>
          <p:cNvCxnSpPr>
            <a:cxnSpLocks/>
          </p:cNvCxnSpPr>
          <p:nvPr/>
        </p:nvCxnSpPr>
        <p:spPr>
          <a:xfrm flipH="1">
            <a:off x="1582615" y="260648"/>
            <a:ext cx="1981273" cy="374441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A05D975-A186-4A0E-A448-FA09F58B35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761" y="-17092"/>
            <a:ext cx="3165231" cy="6858000"/>
          </a:xfrm>
          <a:prstGeom prst="rect">
            <a:avLst/>
          </a:prstGeom>
        </p:spPr>
      </p:pic>
      <p:cxnSp>
        <p:nvCxnSpPr>
          <p:cNvPr id="11" name="Прямая со стрелкой 10"/>
          <p:cNvCxnSpPr>
            <a:cxnSpLocks/>
          </p:cNvCxnSpPr>
          <p:nvPr/>
        </p:nvCxnSpPr>
        <p:spPr>
          <a:xfrm>
            <a:off x="3356960" y="1286135"/>
            <a:ext cx="745935" cy="106482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D7C465B3-9A4E-14EE-1796-35B232132A3B}"/>
              </a:ext>
            </a:extLst>
          </p:cNvPr>
          <p:cNvCxnSpPr>
            <a:cxnSpLocks/>
          </p:cNvCxnSpPr>
          <p:nvPr/>
        </p:nvCxnSpPr>
        <p:spPr>
          <a:xfrm>
            <a:off x="3341123" y="1286135"/>
            <a:ext cx="761772" cy="156680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81A63EE8-3226-2054-7A0F-137EE9A41E8C}"/>
              </a:ext>
            </a:extLst>
          </p:cNvPr>
          <p:cNvCxnSpPr>
            <a:cxnSpLocks/>
          </p:cNvCxnSpPr>
          <p:nvPr/>
        </p:nvCxnSpPr>
        <p:spPr>
          <a:xfrm>
            <a:off x="3348321" y="1286135"/>
            <a:ext cx="754574" cy="225187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2A306A1D-857B-1241-5FDC-1A989497ADA7}"/>
              </a:ext>
            </a:extLst>
          </p:cNvPr>
          <p:cNvCxnSpPr>
            <a:cxnSpLocks/>
          </p:cNvCxnSpPr>
          <p:nvPr/>
        </p:nvCxnSpPr>
        <p:spPr>
          <a:xfrm>
            <a:off x="3378050" y="1286135"/>
            <a:ext cx="724845" cy="299141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Овал 22">
            <a:extLst>
              <a:ext uri="{FF2B5EF4-FFF2-40B4-BE49-F238E27FC236}">
                <a16:creationId xmlns:a16="http://schemas.microsoft.com/office/drawing/2014/main" id="{0EA137A4-F829-4E1C-96C4-9FFD15FE227C}"/>
              </a:ext>
            </a:extLst>
          </p:cNvPr>
          <p:cNvSpPr/>
          <p:nvPr/>
        </p:nvSpPr>
        <p:spPr>
          <a:xfrm>
            <a:off x="7222310" y="3807427"/>
            <a:ext cx="717036" cy="68507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</p:spTree>
    <p:extLst>
      <p:ext uri="{BB962C8B-B14F-4D97-AF65-F5344CB8AC3E}">
        <p14:creationId xmlns:p14="http://schemas.microsoft.com/office/powerpoint/2010/main" val="600245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2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1723" y="0"/>
            <a:ext cx="8229600" cy="716538"/>
          </a:xfrm>
        </p:spPr>
        <p:txBody>
          <a:bodyPr>
            <a:normAutofit/>
          </a:bodyPr>
          <a:lstStyle/>
          <a:p>
            <a:pPr algn="l"/>
            <a:r>
              <a:rPr lang="ru-RU" sz="3600" b="1" dirty="0">
                <a:solidFill>
                  <a:srgbClr val="C0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Несколько слов о технологии…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578225" y="8296239"/>
            <a:ext cx="8534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</p:txBody>
      </p:sp>
      <p:sp>
        <p:nvSpPr>
          <p:cNvPr id="11" name="Прямоугольник 10">
            <a:hlinkClick r:id="rId2" action="ppaction://hlinkfile"/>
          </p:cNvPr>
          <p:cNvSpPr/>
          <p:nvPr/>
        </p:nvSpPr>
        <p:spPr>
          <a:xfrm>
            <a:off x="0" y="1395550"/>
            <a:ext cx="89069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Лицейский проект «Центр Экономического воспитания»</a:t>
            </a:r>
            <a:r>
              <a:rPr lang="ro-MD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Реализация экономического образования учащихся лицея.</a:t>
            </a:r>
            <a:endParaRPr lang="en-US" sz="24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2" descr="Грампластинка — Википеди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Грампластинка — Википедия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Прямоугольник 9">
            <a:hlinkClick r:id="rId3" action="ppaction://hlinkfile"/>
            <a:extLst>
              <a:ext uri="{FF2B5EF4-FFF2-40B4-BE49-F238E27FC236}">
                <a16:creationId xmlns:a16="http://schemas.microsoft.com/office/drawing/2014/main" id="{0027429C-8C61-4D1F-9805-AD5A47AAB03B}"/>
              </a:ext>
            </a:extLst>
          </p:cNvPr>
          <p:cNvSpPr/>
          <p:nvPr/>
        </p:nvSpPr>
        <p:spPr>
          <a:xfrm>
            <a:off x="-23902" y="2292567"/>
            <a:ext cx="890692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 </a:t>
            </a:r>
            <a:r>
              <a:rPr lang="en-US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(Подготовительный).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инициативной группы-разработка концепции центра. Проведение семинаров, мастер-классов с педколлективом, с родителями, со старшеклассниками.</a:t>
            </a:r>
          </a:p>
        </p:txBody>
      </p:sp>
      <p:sp>
        <p:nvSpPr>
          <p:cNvPr id="13" name="Прямоугольник 12">
            <a:hlinkClick r:id="rId4" action="ppaction://hlinkfile"/>
            <a:extLst>
              <a:ext uri="{FF2B5EF4-FFF2-40B4-BE49-F238E27FC236}">
                <a16:creationId xmlns:a16="http://schemas.microsoft.com/office/drawing/2014/main" id="{0027429C-8C61-4D1F-9805-AD5A47AAB03B}"/>
              </a:ext>
            </a:extLst>
          </p:cNvPr>
          <p:cNvSpPr/>
          <p:nvPr/>
        </p:nvSpPr>
        <p:spPr>
          <a:xfrm>
            <a:off x="0" y="5791298"/>
            <a:ext cx="89069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 </a:t>
            </a:r>
            <a:r>
              <a:rPr lang="en-US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  <a:r>
              <a:rPr lang="ru-RU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 анализа и отчетности.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0027429C-8C61-4D1F-9805-AD5A47AAB03B}"/>
              </a:ext>
            </a:extLst>
          </p:cNvPr>
          <p:cNvSpPr/>
          <p:nvPr/>
        </p:nvSpPr>
        <p:spPr>
          <a:xfrm>
            <a:off x="-23901" y="3862227"/>
            <a:ext cx="89069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 </a:t>
            </a:r>
            <a:r>
              <a:rPr lang="en-US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лицейской «валюты», «бухгалтерской документации», обучение «бухгалтерии».</a:t>
            </a:r>
          </a:p>
        </p:txBody>
      </p:sp>
      <p:pic>
        <p:nvPicPr>
          <p:cNvPr id="8" name="Рисунок 7">
            <a:hlinkClick r:id="rId5" action="ppaction://hlinkfile"/>
            <a:extLst>
              <a:ext uri="{FF2B5EF4-FFF2-40B4-BE49-F238E27FC236}">
                <a16:creationId xmlns:a16="http://schemas.microsoft.com/office/drawing/2014/main" id="{F62F40FD-3BEB-B221-E893-E3A2C3DA347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07" y="645709"/>
            <a:ext cx="715116" cy="576815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8FB1CE5-5881-33B4-C0BA-97201B0FD7DC}"/>
              </a:ext>
            </a:extLst>
          </p:cNvPr>
          <p:cNvSpPr/>
          <p:nvPr/>
        </p:nvSpPr>
        <p:spPr>
          <a:xfrm>
            <a:off x="-23902" y="4600220"/>
            <a:ext cx="89069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 </a:t>
            </a:r>
            <a:r>
              <a:rPr lang="en-US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ru-RU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Благотворительной ярмарки (Ответственные администратор, классные руководители, инициативная группа).</a:t>
            </a:r>
          </a:p>
        </p:txBody>
      </p:sp>
      <p:sp>
        <p:nvSpPr>
          <p:cNvPr id="3" name="Прямоугольник 2">
            <a:hlinkClick r:id="rId4" action="ppaction://hlinkfile"/>
            <a:extLst>
              <a:ext uri="{FF2B5EF4-FFF2-40B4-BE49-F238E27FC236}">
                <a16:creationId xmlns:a16="http://schemas.microsoft.com/office/drawing/2014/main" id="{554CA0C8-DE99-A8F4-977B-CE2455F6DBF1}"/>
              </a:ext>
            </a:extLst>
          </p:cNvPr>
          <p:cNvSpPr/>
          <p:nvPr/>
        </p:nvSpPr>
        <p:spPr>
          <a:xfrm>
            <a:off x="0" y="6226761"/>
            <a:ext cx="89069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 </a:t>
            </a:r>
            <a:r>
              <a:rPr lang="en-US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ru-RU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благотворительных мероприятий.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35C6EA-3938-DD8E-2A50-B493AA52BEF0}"/>
              </a:ext>
            </a:extLst>
          </p:cNvPr>
          <p:cNvSpPr txBox="1"/>
          <p:nvPr/>
        </p:nvSpPr>
        <p:spPr>
          <a:xfrm>
            <a:off x="994855" y="634754"/>
            <a:ext cx="55471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hlinkClick r:id="rId7"/>
              </a:rPr>
              <a:t>https://sites.google.com/chisinau.edu.md/educatia-economica-ru/о-программе</a:t>
            </a:r>
            <a:r>
              <a:rPr lang="en-US" dirty="0"/>
              <a:t> </a:t>
            </a:r>
            <a:endParaRPr lang="ru-RU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50FAC00-FA9B-9ACA-1240-E1D892EC97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42022" y="-1"/>
            <a:ext cx="2601978" cy="1338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23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/>
      <p:bldP spid="13" grpId="0"/>
      <p:bldP spid="14" grpId="0"/>
      <p:bldP spid="9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69FE987-BC06-8886-03D4-D7C3A9E34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10425" cy="902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2F617A7D-886E-5D26-AE03-A5D1B3A4B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892" y="1772816"/>
            <a:ext cx="7210425" cy="902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1D70FBD-0AA4-8E94-DE0B-AD2B06D7C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575815"/>
            <a:ext cx="7210425" cy="902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>
            <a:extLst>
              <a:ext uri="{FF2B5EF4-FFF2-40B4-BE49-F238E27FC236}">
                <a16:creationId xmlns:a16="http://schemas.microsoft.com/office/drawing/2014/main" id="{62ACD3BF-EA1E-736C-6256-D4202FF0DB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5411587"/>
            <a:ext cx="7210425" cy="902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6814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5">
            <a:extLst>
              <a:ext uri="{FF2B5EF4-FFF2-40B4-BE49-F238E27FC236}">
                <a16:creationId xmlns:a16="http://schemas.microsoft.com/office/drawing/2014/main" id="{F3C311F0-98B1-1934-0353-87B2C63FC5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ru-RU" altLang="ru-RU" sz="1800"/>
          </a:p>
        </p:txBody>
      </p:sp>
      <p:sp>
        <p:nvSpPr>
          <p:cNvPr id="25603" name="Rectangle 7">
            <a:extLst>
              <a:ext uri="{FF2B5EF4-FFF2-40B4-BE49-F238E27FC236}">
                <a16:creationId xmlns:a16="http://schemas.microsoft.com/office/drawing/2014/main" id="{7797AA56-A4FE-7CF2-9114-40A1E0BAF2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ru-RU" altLang="ru-RU" sz="1800"/>
          </a:p>
        </p:txBody>
      </p:sp>
      <p:sp>
        <p:nvSpPr>
          <p:cNvPr id="25604" name="Rectangle 9">
            <a:extLst>
              <a:ext uri="{FF2B5EF4-FFF2-40B4-BE49-F238E27FC236}">
                <a16:creationId xmlns:a16="http://schemas.microsoft.com/office/drawing/2014/main" id="{3526C99F-F288-AE80-7C00-4EDC4F6BE7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ru-RU" altLang="ru-RU" sz="1800"/>
          </a:p>
        </p:txBody>
      </p:sp>
      <p:sp>
        <p:nvSpPr>
          <p:cNvPr id="25605" name="Rectangle 11">
            <a:extLst>
              <a:ext uri="{FF2B5EF4-FFF2-40B4-BE49-F238E27FC236}">
                <a16:creationId xmlns:a16="http://schemas.microsoft.com/office/drawing/2014/main" id="{13986C6E-2701-A2FC-1FE7-7CC1D86A63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ru-RU" altLang="ru-RU" sz="1800"/>
          </a:p>
        </p:txBody>
      </p:sp>
      <p:graphicFrame>
        <p:nvGraphicFramePr>
          <p:cNvPr id="25606" name="Object 14">
            <a:extLst>
              <a:ext uri="{FF2B5EF4-FFF2-40B4-BE49-F238E27FC236}">
                <a16:creationId xmlns:a16="http://schemas.microsoft.com/office/drawing/2014/main" id="{8BCD38D0-07BD-C59F-A912-4AF55441C63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7238423"/>
              </p:ext>
            </p:extLst>
          </p:nvPr>
        </p:nvGraphicFramePr>
        <p:xfrm>
          <a:off x="-329666" y="-1"/>
          <a:ext cx="9654194" cy="70293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2" imgW="4667402" imgH="2400300" progId="Excel.Chart.8">
                  <p:embed/>
                </p:oleObj>
              </mc:Choice>
              <mc:Fallback>
                <p:oleObj name="Chart" r:id="rId2" imgW="4667402" imgH="2400300" progId="Excel.Chart.8">
                  <p:embed/>
                  <p:pic>
                    <p:nvPicPr>
                      <p:cNvPr id="25606" name="Object 14">
                        <a:extLst>
                          <a:ext uri="{FF2B5EF4-FFF2-40B4-BE49-F238E27FC236}">
                            <a16:creationId xmlns:a16="http://schemas.microsoft.com/office/drawing/2014/main" id="{8BCD38D0-07BD-C59F-A912-4AF55441C63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29666" y="-1"/>
                        <a:ext cx="9654194" cy="70293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1723" y="0"/>
            <a:ext cx="8229600" cy="716538"/>
          </a:xfrm>
        </p:spPr>
        <p:txBody>
          <a:bodyPr>
            <a:normAutofit/>
          </a:bodyPr>
          <a:lstStyle/>
          <a:p>
            <a:pPr algn="l"/>
            <a:r>
              <a:rPr lang="ru-RU" sz="4000" b="1" dirty="0">
                <a:solidFill>
                  <a:srgbClr val="C0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Несколько слов о технологии…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578225" y="8296239"/>
            <a:ext cx="8534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</p:txBody>
      </p:sp>
      <p:sp>
        <p:nvSpPr>
          <p:cNvPr id="11" name="Прямоугольник 10">
            <a:hlinkClick r:id="rId2" action="ppaction://hlinkfile"/>
          </p:cNvPr>
          <p:cNvSpPr/>
          <p:nvPr/>
        </p:nvSpPr>
        <p:spPr>
          <a:xfrm>
            <a:off x="0" y="1218787"/>
            <a:ext cx="89069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Лицейский проект «</a:t>
            </a:r>
            <a:r>
              <a:rPr lang="ro-MD" sz="24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Innovation</a:t>
            </a:r>
            <a:r>
              <a:rPr lang="ro-MD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MD" sz="24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Camp</a:t>
            </a:r>
            <a:r>
              <a:rPr lang="ru-RU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o-MD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Обучение учащихся лицея основам социального проектирования.</a:t>
            </a:r>
            <a:endParaRPr lang="en-US" sz="24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2" descr="Грампластинка — Википеди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Грампластинка — Википедия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Прямоугольник 9">
            <a:hlinkClick r:id="rId3" action="ppaction://hlinkfile"/>
            <a:extLst>
              <a:ext uri="{FF2B5EF4-FFF2-40B4-BE49-F238E27FC236}">
                <a16:creationId xmlns:a16="http://schemas.microsoft.com/office/drawing/2014/main" id="{0027429C-8C61-4D1F-9805-AD5A47AAB03B}"/>
              </a:ext>
            </a:extLst>
          </p:cNvPr>
          <p:cNvSpPr/>
          <p:nvPr/>
        </p:nvSpPr>
        <p:spPr>
          <a:xfrm>
            <a:off x="0" y="2040961"/>
            <a:ext cx="89069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 </a:t>
            </a:r>
            <a:r>
              <a:rPr lang="en-US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(Подготовительный).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Подбор команды и выбор проблем, распределение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тренеров</a:t>
            </a:r>
            <a:r>
              <a:rPr lang="ru-RU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группам+... </a:t>
            </a:r>
          </a:p>
        </p:txBody>
      </p:sp>
      <p:sp>
        <p:nvSpPr>
          <p:cNvPr id="13" name="Прямоугольник 12">
            <a:hlinkClick r:id="rId4" action="ppaction://hlinkfile"/>
            <a:extLst>
              <a:ext uri="{FF2B5EF4-FFF2-40B4-BE49-F238E27FC236}">
                <a16:creationId xmlns:a16="http://schemas.microsoft.com/office/drawing/2014/main" id="{0027429C-8C61-4D1F-9805-AD5A47AAB03B}"/>
              </a:ext>
            </a:extLst>
          </p:cNvPr>
          <p:cNvSpPr/>
          <p:nvPr/>
        </p:nvSpPr>
        <p:spPr>
          <a:xfrm>
            <a:off x="19910" y="4715992"/>
            <a:ext cx="89069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 </a:t>
            </a:r>
            <a:r>
              <a:rPr lang="en-US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  <a:r>
              <a:rPr lang="ru-RU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 разработки проекта и подготовка продукта к защите (Ответственные тренеры, учитель выступает в роли консультанта)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0027429C-8C61-4D1F-9805-AD5A47AAB03B}"/>
              </a:ext>
            </a:extLst>
          </p:cNvPr>
          <p:cNvSpPr/>
          <p:nvPr/>
        </p:nvSpPr>
        <p:spPr>
          <a:xfrm>
            <a:off x="30273" y="2976484"/>
            <a:ext cx="89069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 </a:t>
            </a:r>
            <a:r>
              <a:rPr lang="en-US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Отбор участников тренинга (8-10 классы, по 5 человек от класса).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8FB1CE5-5881-33B4-C0BA-97201B0FD7DC}"/>
              </a:ext>
            </a:extLst>
          </p:cNvPr>
          <p:cNvSpPr/>
          <p:nvPr/>
        </p:nvSpPr>
        <p:spPr>
          <a:xfrm>
            <a:off x="30274" y="3780469"/>
            <a:ext cx="89069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 </a:t>
            </a:r>
            <a:r>
              <a:rPr lang="en-US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ru-RU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тренинга для участников (Ответственные администратор и тренеры).</a:t>
            </a:r>
          </a:p>
        </p:txBody>
      </p:sp>
      <p:sp>
        <p:nvSpPr>
          <p:cNvPr id="12" name="Прямоугольник 11">
            <a:hlinkClick r:id="rId4" action="ppaction://hlinkfile"/>
            <a:extLst>
              <a:ext uri="{FF2B5EF4-FFF2-40B4-BE49-F238E27FC236}">
                <a16:creationId xmlns:a16="http://schemas.microsoft.com/office/drawing/2014/main" id="{F3E5400F-A564-3349-777C-9B74F17A8219}"/>
              </a:ext>
            </a:extLst>
          </p:cNvPr>
          <p:cNvSpPr/>
          <p:nvPr/>
        </p:nvSpPr>
        <p:spPr>
          <a:xfrm>
            <a:off x="-16965" y="5906361"/>
            <a:ext cx="89069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 </a:t>
            </a:r>
            <a:r>
              <a:rPr lang="en-US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ru-RU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Конкурсный этап - защита продукта проекта (Ответственные тренеры)</a:t>
            </a:r>
          </a:p>
        </p:txBody>
      </p:sp>
      <p:pic>
        <p:nvPicPr>
          <p:cNvPr id="15" name="Picture 3" descr="D:\Картинки\Заставки\буквы и цифры\arg-3-25-trans-y.gif">
            <a:extLst>
              <a:ext uri="{FF2B5EF4-FFF2-40B4-BE49-F238E27FC236}">
                <a16:creationId xmlns:a16="http://schemas.microsoft.com/office/drawing/2014/main" id="{FC867DB8-6D6B-B575-B27E-D2B2B4347E3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546969"/>
            <a:ext cx="828675" cy="800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0564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/>
      <p:bldP spid="13" grpId="0"/>
      <p:bldP spid="14" grpId="0"/>
      <p:bldP spid="9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A1333DA9-07B9-B6AA-3224-9D97833F1E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69260" y="-1714500"/>
            <a:ext cx="2268252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50323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6984" y="160337"/>
            <a:ext cx="8229600" cy="874834"/>
          </a:xfrm>
        </p:spPr>
        <p:txBody>
          <a:bodyPr>
            <a:normAutofit fontScale="90000"/>
          </a:bodyPr>
          <a:lstStyle/>
          <a:p>
            <a:pPr algn="l"/>
            <a:r>
              <a:rPr lang="ru-RU" sz="4000" b="1" dirty="0">
                <a:solidFill>
                  <a:srgbClr val="0000FF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Несколько слов о реализованных проектах…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578225" y="8296239"/>
            <a:ext cx="8534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</p:txBody>
      </p:sp>
      <p:sp>
        <p:nvSpPr>
          <p:cNvPr id="11" name="Прямоугольник 10">
            <a:hlinkClick r:id="rId2" action="ppaction://hlinkfile"/>
          </p:cNvPr>
          <p:cNvSpPr/>
          <p:nvPr/>
        </p:nvSpPr>
        <p:spPr>
          <a:xfrm>
            <a:off x="128042" y="1459373"/>
            <a:ext cx="89069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Лицейский проект «Умники и Умницы»</a:t>
            </a:r>
            <a:r>
              <a:rPr lang="ro-MD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Организация и проведение интеллектуальных игр по параллелям классов (3-10 классы).</a:t>
            </a:r>
            <a:endParaRPr lang="en-US" sz="24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2" descr="Грампластинка — Википеди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Грампластинка — Википедия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Прямоугольник 9">
            <a:hlinkClick r:id="rId3" action="ppaction://hlinkfile"/>
            <a:extLst>
              <a:ext uri="{FF2B5EF4-FFF2-40B4-BE49-F238E27FC236}">
                <a16:creationId xmlns:a16="http://schemas.microsoft.com/office/drawing/2014/main" id="{0027429C-8C61-4D1F-9805-AD5A47AAB03B}"/>
              </a:ext>
            </a:extLst>
          </p:cNvPr>
          <p:cNvSpPr/>
          <p:nvPr/>
        </p:nvSpPr>
        <p:spPr>
          <a:xfrm>
            <a:off x="128042" y="2746534"/>
            <a:ext cx="89069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Межлицейский</a:t>
            </a:r>
            <a:r>
              <a:rPr lang="ru-RU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проект «Интеллектуальный марафон»</a:t>
            </a:r>
            <a:r>
              <a:rPr lang="ro-MD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учащихся 9-х классов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0027429C-8C61-4D1F-9805-AD5A47AAB03B}"/>
              </a:ext>
            </a:extLst>
          </p:cNvPr>
          <p:cNvSpPr/>
          <p:nvPr/>
        </p:nvSpPr>
        <p:spPr>
          <a:xfrm>
            <a:off x="128042" y="3678004"/>
            <a:ext cx="89069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Лицейский проект «</a:t>
            </a:r>
            <a:r>
              <a:rPr lang="ro-MD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zi altfel</a:t>
            </a:r>
            <a:r>
              <a:rPr lang="ru-RU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o-MD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классы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8FB1CE5-5881-33B4-C0BA-97201B0FD7DC}"/>
              </a:ext>
            </a:extLst>
          </p:cNvPr>
          <p:cNvSpPr/>
          <p:nvPr/>
        </p:nvSpPr>
        <p:spPr>
          <a:xfrm>
            <a:off x="128043" y="4200152"/>
            <a:ext cx="89069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Лицейский проект «Интеллект-кафе»</a:t>
            </a:r>
            <a:r>
              <a:rPr lang="ro-MD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улиц </a:t>
            </a:r>
            <a:r>
              <a:rPr lang="ru-RU" sz="24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г.Кишинева</a:t>
            </a:r>
            <a:endParaRPr lang="ru-RU" sz="24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90E5C78-82CF-FF9C-1E50-A4EC472D22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422" y="549208"/>
            <a:ext cx="715605" cy="607725"/>
          </a:xfrm>
          <a:prstGeom prst="rect">
            <a:avLst/>
          </a:prstGeom>
        </p:spPr>
      </p:pic>
      <p:sp>
        <p:nvSpPr>
          <p:cNvPr id="15" name="Прямоугольник 14">
            <a:hlinkClick r:id="rId5" action="ppaction://hlinkfile"/>
            <a:extLst>
              <a:ext uri="{FF2B5EF4-FFF2-40B4-BE49-F238E27FC236}">
                <a16:creationId xmlns:a16="http://schemas.microsoft.com/office/drawing/2014/main" id="{7759253F-67B5-174E-0DBF-47AE36E1400F}"/>
              </a:ext>
            </a:extLst>
          </p:cNvPr>
          <p:cNvSpPr/>
          <p:nvPr/>
        </p:nvSpPr>
        <p:spPr>
          <a:xfrm>
            <a:off x="778854" y="5657252"/>
            <a:ext cx="83685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Лицейский проект «Альманах лицея»</a:t>
            </a:r>
            <a:r>
              <a:rPr lang="ro-MD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 герои-рядом!</a:t>
            </a:r>
          </a:p>
        </p:txBody>
      </p:sp>
      <p:sp>
        <p:nvSpPr>
          <p:cNvPr id="16" name="Прямоугольник 15">
            <a:hlinkClick r:id="rId6" action="ppaction://hlinkpres?slideindex=1&amp;slidetitle="/>
            <a:extLst>
              <a:ext uri="{FF2B5EF4-FFF2-40B4-BE49-F238E27FC236}">
                <a16:creationId xmlns:a16="http://schemas.microsoft.com/office/drawing/2014/main" id="{7C4D8F53-2601-6FF7-C642-931629A2A2D4}"/>
              </a:ext>
            </a:extLst>
          </p:cNvPr>
          <p:cNvSpPr/>
          <p:nvPr/>
        </p:nvSpPr>
        <p:spPr>
          <a:xfrm>
            <a:off x="747603" y="5031149"/>
            <a:ext cx="89069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Лицейская</a:t>
            </a:r>
            <a:r>
              <a:rPr lang="en-US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фирма «</a:t>
            </a:r>
            <a:r>
              <a:rPr lang="ro-MD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Green Fair</a:t>
            </a:r>
            <a:r>
              <a:rPr lang="ru-RU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o-MD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Производство </a:t>
            </a:r>
            <a:r>
              <a:rPr lang="ru-RU" sz="24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франтона</a:t>
            </a:r>
            <a:r>
              <a:rPr lang="ru-RU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885795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/>
      <p:bldP spid="14" grpId="0"/>
      <p:bldP spid="9" grpId="0"/>
      <p:bldP spid="15" grpId="0"/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164AD5F-8559-4AE3-B188-8647BF53D3D2}"/>
              </a:ext>
            </a:extLst>
          </p:cNvPr>
          <p:cNvSpPr/>
          <p:nvPr/>
        </p:nvSpPr>
        <p:spPr>
          <a:xfrm>
            <a:off x="10886" y="5443"/>
            <a:ext cx="9144000" cy="6858000"/>
          </a:xfrm>
          <a:prstGeom prst="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0485" name="Picture 4" descr="D:\Картинки\Заставки\буквы и цифры\arg-1-25-trans-y.gif">
            <a:extLst>
              <a:ext uri="{FF2B5EF4-FFF2-40B4-BE49-F238E27FC236}">
                <a16:creationId xmlns:a16="http://schemas.microsoft.com/office/drawing/2014/main" id="{2E867FF2-CEA0-4FEC-B7DC-3647418B45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801" y="3429000"/>
            <a:ext cx="65127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3" descr="D:\Картинки\Заставки\буквы и цифры\arg-3-25-trans-y.gif">
            <a:extLst>
              <a:ext uri="{FF2B5EF4-FFF2-40B4-BE49-F238E27FC236}">
                <a16:creationId xmlns:a16="http://schemas.microsoft.com/office/drawing/2014/main" id="{33AC6137-8B06-4D92-A6BF-3F864659A0F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2182401"/>
            <a:ext cx="828675" cy="800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445">
            <a:extLst>
              <a:ext uri="{FF2B5EF4-FFF2-40B4-BE49-F238E27FC236}">
                <a16:creationId xmlns:a16="http://schemas.microsoft.com/office/drawing/2014/main" id="{27C59E96-5D47-982E-AEEB-8530E616FB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795" y="3962400"/>
            <a:ext cx="2408338" cy="2592516"/>
          </a:xfrm>
          <a:prstGeom prst="irregularSeal2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chemeClr val="bg1"/>
                </a:solidFill>
              </a:rPr>
              <a:t>Педагог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DB6601-BA71-6F02-D114-3CEFBF9869A0}"/>
              </a:ext>
            </a:extLst>
          </p:cNvPr>
          <p:cNvSpPr txBox="1"/>
          <p:nvPr/>
        </p:nvSpPr>
        <p:spPr>
          <a:xfrm>
            <a:off x="73552" y="154763"/>
            <a:ext cx="37963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Проекты по учебным дисциплинам</a:t>
            </a:r>
          </a:p>
        </p:txBody>
      </p:sp>
      <p:sp>
        <p:nvSpPr>
          <p:cNvPr id="7" name="Стрелка: вверх 6">
            <a:extLst>
              <a:ext uri="{FF2B5EF4-FFF2-40B4-BE49-F238E27FC236}">
                <a16:creationId xmlns:a16="http://schemas.microsoft.com/office/drawing/2014/main" id="{3E3B4698-30E5-FD15-2180-0A8D3723436F}"/>
              </a:ext>
            </a:extLst>
          </p:cNvPr>
          <p:cNvSpPr/>
          <p:nvPr/>
        </p:nvSpPr>
        <p:spPr>
          <a:xfrm rot="21083142">
            <a:off x="790751" y="1604623"/>
            <a:ext cx="296560" cy="257611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: вверх 7">
            <a:extLst>
              <a:ext uri="{FF2B5EF4-FFF2-40B4-BE49-F238E27FC236}">
                <a16:creationId xmlns:a16="http://schemas.microsoft.com/office/drawing/2014/main" id="{F7B853BF-670B-5A8A-0A79-371C6FCC15FC}"/>
              </a:ext>
            </a:extLst>
          </p:cNvPr>
          <p:cNvSpPr/>
          <p:nvPr/>
        </p:nvSpPr>
        <p:spPr>
          <a:xfrm rot="2517712">
            <a:off x="4003714" y="357721"/>
            <a:ext cx="203652" cy="470554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F2FBF2-AA1C-925F-6641-20E8CC805304}"/>
              </a:ext>
            </a:extLst>
          </p:cNvPr>
          <p:cNvSpPr txBox="1"/>
          <p:nvPr/>
        </p:nvSpPr>
        <p:spPr>
          <a:xfrm>
            <a:off x="5691715" y="-103693"/>
            <a:ext cx="37963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Проекты классного руководителя</a:t>
            </a:r>
          </a:p>
        </p:txBody>
      </p:sp>
      <p:sp>
        <p:nvSpPr>
          <p:cNvPr id="10" name="Стрелка: вверх 9">
            <a:extLst>
              <a:ext uri="{FF2B5EF4-FFF2-40B4-BE49-F238E27FC236}">
                <a16:creationId xmlns:a16="http://schemas.microsoft.com/office/drawing/2014/main" id="{DBE9A4DB-2B97-ED7D-1790-DA5412491F85}"/>
              </a:ext>
            </a:extLst>
          </p:cNvPr>
          <p:cNvSpPr/>
          <p:nvPr/>
        </p:nvSpPr>
        <p:spPr>
          <a:xfrm rot="3924458">
            <a:off x="4017398" y="2430666"/>
            <a:ext cx="169944" cy="355589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DD65A4-9662-CFE7-E515-8FB206544214}"/>
              </a:ext>
            </a:extLst>
          </p:cNvPr>
          <p:cNvSpPr txBox="1"/>
          <p:nvPr/>
        </p:nvSpPr>
        <p:spPr>
          <a:xfrm>
            <a:off x="5781621" y="2046396"/>
            <a:ext cx="323990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Проекты лицейского уровня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7DD65A4-9662-CFE7-E515-8FB206544214}"/>
              </a:ext>
            </a:extLst>
          </p:cNvPr>
          <p:cNvSpPr txBox="1"/>
          <p:nvPr/>
        </p:nvSpPr>
        <p:spPr>
          <a:xfrm>
            <a:off x="5856213" y="4681967"/>
            <a:ext cx="32399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Национальные, международные проекты</a:t>
            </a:r>
          </a:p>
        </p:txBody>
      </p:sp>
      <p:sp>
        <p:nvSpPr>
          <p:cNvPr id="17" name="Стрелка: вверх 9">
            <a:extLst>
              <a:ext uri="{FF2B5EF4-FFF2-40B4-BE49-F238E27FC236}">
                <a16:creationId xmlns:a16="http://schemas.microsoft.com/office/drawing/2014/main" id="{DBE9A4DB-2B97-ED7D-1790-DA5412491F85}"/>
              </a:ext>
            </a:extLst>
          </p:cNvPr>
          <p:cNvSpPr/>
          <p:nvPr/>
        </p:nvSpPr>
        <p:spPr>
          <a:xfrm rot="5400000" flipH="1">
            <a:off x="3977583" y="4040707"/>
            <a:ext cx="194666" cy="338175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5712109"/>
            <a:ext cx="715605" cy="6077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9770" y="5443"/>
            <a:ext cx="715116" cy="57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3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6984" y="160337"/>
            <a:ext cx="8229600" cy="874834"/>
          </a:xfrm>
        </p:spPr>
        <p:txBody>
          <a:bodyPr>
            <a:normAutofit fontScale="90000"/>
          </a:bodyPr>
          <a:lstStyle/>
          <a:p>
            <a:pPr algn="l"/>
            <a:r>
              <a:rPr lang="ru-RU" sz="4000" b="1" dirty="0">
                <a:solidFill>
                  <a:srgbClr val="0000FF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Несколько слов о реализованных проектах…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578225" y="8296239"/>
            <a:ext cx="8534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</p:txBody>
      </p:sp>
      <p:sp>
        <p:nvSpPr>
          <p:cNvPr id="4" name="AutoShape 2" descr="Грампластинка — Википеди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Грампластинка — Википедия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0027429C-8C61-4D1F-9805-AD5A47AAB03B}"/>
              </a:ext>
            </a:extLst>
          </p:cNvPr>
          <p:cNvSpPr/>
          <p:nvPr/>
        </p:nvSpPr>
        <p:spPr>
          <a:xfrm>
            <a:off x="280173" y="1858124"/>
            <a:ext cx="67401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Межлицейский</a:t>
            </a:r>
            <a:r>
              <a:rPr lang="ru-RU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проект «Рыбный бизнес»</a:t>
            </a:r>
            <a:r>
              <a:rPr lang="ro-MD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90E5C78-82CF-FF9C-1E50-A4EC472D22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422" y="549208"/>
            <a:ext cx="715605" cy="607725"/>
          </a:xfrm>
          <a:prstGeom prst="rect">
            <a:avLst/>
          </a:prstGeom>
        </p:spPr>
      </p:pic>
      <p:sp>
        <p:nvSpPr>
          <p:cNvPr id="16" name="Прямоугольник 15">
            <a:hlinkClick r:id="rId3" action="ppaction://hlinkpres?slideindex=1&amp;slidetitle="/>
            <a:extLst>
              <a:ext uri="{FF2B5EF4-FFF2-40B4-BE49-F238E27FC236}">
                <a16:creationId xmlns:a16="http://schemas.microsoft.com/office/drawing/2014/main" id="{7C4D8F53-2601-6FF7-C642-931629A2A2D4}"/>
              </a:ext>
            </a:extLst>
          </p:cNvPr>
          <p:cNvSpPr/>
          <p:nvPr/>
        </p:nvSpPr>
        <p:spPr>
          <a:xfrm>
            <a:off x="612775" y="3142742"/>
            <a:ext cx="89069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Лицейская</a:t>
            </a:r>
            <a:r>
              <a:rPr lang="en-US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фирма «</a:t>
            </a:r>
            <a:r>
              <a:rPr lang="ro-MD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Green Fair</a:t>
            </a:r>
            <a:r>
              <a:rPr lang="ru-RU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o-MD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Производство </a:t>
            </a:r>
            <a:r>
              <a:rPr lang="ru-RU" sz="24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франтона</a:t>
            </a:r>
            <a:r>
              <a:rPr lang="ru-RU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3" name="Прямоугольник 2">
            <a:hlinkClick r:id="rId4" action="ppaction://hlinkfile"/>
            <a:extLst>
              <a:ext uri="{FF2B5EF4-FFF2-40B4-BE49-F238E27FC236}">
                <a16:creationId xmlns:a16="http://schemas.microsoft.com/office/drawing/2014/main" id="{4DA6477E-0AF7-0980-CF46-866C195E8030}"/>
              </a:ext>
            </a:extLst>
          </p:cNvPr>
          <p:cNvSpPr/>
          <p:nvPr/>
        </p:nvSpPr>
        <p:spPr>
          <a:xfrm>
            <a:off x="960958" y="4427360"/>
            <a:ext cx="82105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Респубиканский</a:t>
            </a:r>
            <a:r>
              <a:rPr lang="ru-RU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проект «Новая </a:t>
            </a:r>
            <a:r>
              <a:rPr lang="ru-RU" sz="24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Цивиллизация</a:t>
            </a:r>
            <a:r>
              <a:rPr lang="ru-RU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o-MD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>
            <a:hlinkClick r:id="rId4" action="ppaction://hlinkfile"/>
            <a:extLst>
              <a:ext uri="{FF2B5EF4-FFF2-40B4-BE49-F238E27FC236}">
                <a16:creationId xmlns:a16="http://schemas.microsoft.com/office/drawing/2014/main" id="{7E28F815-199D-02DB-A633-299FBA5C6693}"/>
              </a:ext>
            </a:extLst>
          </p:cNvPr>
          <p:cNvSpPr/>
          <p:nvPr/>
        </p:nvSpPr>
        <p:spPr>
          <a:xfrm>
            <a:off x="1554144" y="5632168"/>
            <a:ext cx="60357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проект «Лабиринт-98»</a:t>
            </a:r>
            <a:r>
              <a:rPr lang="ro-MD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353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3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54179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DFA6A3-42EB-5D5F-1499-7C1605168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-9128"/>
            <a:ext cx="6934200" cy="914400"/>
          </a:xfrm>
        </p:spPr>
        <p:txBody>
          <a:bodyPr/>
          <a:lstStyle/>
          <a:p>
            <a:r>
              <a:rPr lang="en-US" dirty="0">
                <a:hlinkClick r:id="rId2"/>
              </a:rPr>
              <a:t>https://www.iearn.org</a:t>
            </a:r>
            <a:r>
              <a:rPr lang="en-US" dirty="0"/>
              <a:t> 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9817CF9-98C1-6706-CB09-017362286A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32186"/>
            <a:ext cx="9294872" cy="52258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B5DE912-3008-958C-2CED-65CD6EEFD615}"/>
              </a:ext>
            </a:extLst>
          </p:cNvPr>
          <p:cNvSpPr txBox="1"/>
          <p:nvPr/>
        </p:nvSpPr>
        <p:spPr>
          <a:xfrm>
            <a:off x="539552" y="1126475"/>
            <a:ext cx="46826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https://iearn.org/country/iearn-moldova</a:t>
            </a:r>
            <a:r>
              <a:rPr lang="en-US" dirty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61321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A808C542-F465-7A48-F45A-23DE5FC4CB90}"/>
              </a:ext>
            </a:extLst>
          </p:cNvPr>
          <p:cNvSpPr txBox="1"/>
          <p:nvPr/>
        </p:nvSpPr>
        <p:spPr>
          <a:xfrm>
            <a:off x="1331640" y="2204864"/>
            <a:ext cx="61926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«Проектная деятельность педагога и учащихся как метод повышения эффективности образовательной среды»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176259" y="5934670"/>
            <a:ext cx="6967741" cy="923330"/>
          </a:xfrm>
          <a:prstGeom prst="rect">
            <a:avLst/>
          </a:prstGeom>
          <a:solidFill>
            <a:srgbClr val="FF99FF"/>
          </a:solidFill>
        </p:spPr>
        <p:txBody>
          <a:bodyPr wrap="none" rtlCol="0">
            <a:spAutoFit/>
          </a:bodyPr>
          <a:lstStyle/>
          <a:p>
            <a:r>
              <a:rPr lang="ru-RU" sz="1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Дымовская Г., учитель химии высшей дидактической категории. </a:t>
            </a:r>
          </a:p>
          <a:p>
            <a:r>
              <a:rPr lang="ru-RU" sz="1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Менеджер высшей дидактической категории.</a:t>
            </a:r>
          </a:p>
          <a:p>
            <a:r>
              <a:rPr lang="ru-RU" sz="1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Докторант факультета педагогики </a:t>
            </a:r>
            <a:r>
              <a:rPr lang="ru-RU" sz="1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МолдГУ</a:t>
            </a:r>
            <a:endParaRPr lang="ru-RU" sz="18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FC5576-4B50-4C5C-D9C7-366C3BF93A6F}"/>
              </a:ext>
            </a:extLst>
          </p:cNvPr>
          <p:cNvSpPr txBox="1"/>
          <p:nvPr/>
        </p:nvSpPr>
        <p:spPr>
          <a:xfrm>
            <a:off x="467544" y="77204"/>
            <a:ext cx="61926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Курсы для учителей, USM, ноябрь-декабрь 2023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E5F1B9-55A6-8FC1-EDC3-055A0099E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6200"/>
            <a:ext cx="7848600" cy="914400"/>
          </a:xfrm>
        </p:spPr>
        <p:txBody>
          <a:bodyPr/>
          <a:lstStyle/>
          <a:p>
            <a:r>
              <a:rPr lang="en-US" dirty="0">
                <a:hlinkClick r:id="rId2"/>
              </a:rPr>
              <a:t>https://www.cultmanager.ru</a:t>
            </a:r>
            <a:r>
              <a:rPr lang="ru-RU" dirty="0"/>
              <a:t> 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9098E10-1381-A663-B42C-C08E93FE11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43438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0748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E5F1B9-55A6-8FC1-EDC3-055A0099E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6200"/>
            <a:ext cx="7848600" cy="914400"/>
          </a:xfrm>
        </p:spPr>
        <p:txBody>
          <a:bodyPr/>
          <a:lstStyle/>
          <a:p>
            <a:r>
              <a:rPr lang="en-US" dirty="0">
                <a:hlinkClick r:id="rId2"/>
              </a:rPr>
              <a:t>https://www.fonduri.md</a:t>
            </a:r>
            <a:r>
              <a:rPr lang="ro-MD" dirty="0"/>
              <a:t> 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F348797-91F5-FEA2-02CE-3A55D5D30A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44334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5054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E5F1B9-55A6-8FC1-EDC3-055A0099E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6200"/>
            <a:ext cx="7848600" cy="914400"/>
          </a:xfrm>
        </p:spPr>
        <p:txBody>
          <a:bodyPr/>
          <a:lstStyle/>
          <a:p>
            <a:r>
              <a:rPr lang="en-US" dirty="0">
                <a:hlinkClick r:id="rId2"/>
              </a:rPr>
              <a:t>https://dcfta.md/rus/granturi-si-consultanta</a:t>
            </a:r>
            <a:r>
              <a:rPr lang="ro-MD" dirty="0"/>
              <a:t> 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532D237-B581-0759-A168-D76AD3B4A6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867" y="1268760"/>
            <a:ext cx="9144000" cy="514099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CF4BC16-6B9B-1E60-3A4A-8985B475FC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31320"/>
            <a:ext cx="9144000" cy="5140990"/>
          </a:xfrm>
          <a:prstGeom prst="rect">
            <a:avLst/>
          </a:prstGeom>
        </p:spPr>
      </p:pic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7F11C381-8F51-D2C8-8AC9-46AB09BB82C3}"/>
              </a:ext>
            </a:extLst>
          </p:cNvPr>
          <p:cNvCxnSpPr>
            <a:cxnSpLocks/>
          </p:cNvCxnSpPr>
          <p:nvPr/>
        </p:nvCxnSpPr>
        <p:spPr>
          <a:xfrm flipH="1">
            <a:off x="2915816" y="990600"/>
            <a:ext cx="2592288" cy="3662536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257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E5F1B9-55A6-8FC1-EDC3-055A0099E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914400"/>
          </a:xfrm>
        </p:spPr>
        <p:txBody>
          <a:bodyPr/>
          <a:lstStyle/>
          <a:p>
            <a:r>
              <a:rPr lang="en-US" sz="3600" dirty="0">
                <a:hlinkClick r:id="rId2"/>
              </a:rPr>
              <a:t>https://egrant.md/category/granturi/</a:t>
            </a:r>
            <a:r>
              <a:rPr lang="ru-RU" sz="3600" dirty="0"/>
              <a:t>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35A67D4-A1D8-AC5C-65B6-D7853FD73A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17010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0468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E5F1B9-55A6-8FC1-EDC3-055A0099E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914400"/>
          </a:xfrm>
        </p:spPr>
        <p:txBody>
          <a:bodyPr/>
          <a:lstStyle/>
          <a:p>
            <a:r>
              <a:rPr lang="en-US" sz="3600" dirty="0">
                <a:hlinkClick r:id="rId2"/>
              </a:rPr>
              <a:t>https://www.sgpmoldova.org</a:t>
            </a:r>
            <a:r>
              <a:rPr lang="ru-RU" sz="3600" dirty="0"/>
              <a:t>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25CB48E-0B15-25E4-7BCE-C6F74E0E6F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17010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6938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E5F1B9-55A6-8FC1-EDC3-055A0099E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914400"/>
          </a:xfrm>
        </p:spPr>
        <p:txBody>
          <a:bodyPr/>
          <a:lstStyle/>
          <a:p>
            <a:r>
              <a:rPr lang="en-US" sz="3600" dirty="0">
                <a:hlinkClick r:id="rId2"/>
              </a:rPr>
              <a:t>https://www.sgpmoldova.org</a:t>
            </a:r>
            <a:r>
              <a:rPr lang="ru-RU" sz="3600" dirty="0"/>
              <a:t>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25CB48E-0B15-25E4-7BCE-C6F74E0E6F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17010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8795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E5F1B9-55A6-8FC1-EDC3-055A0099E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36890"/>
            <a:ext cx="9144000" cy="1080120"/>
          </a:xfrm>
        </p:spPr>
        <p:txBody>
          <a:bodyPr/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https://biblioteca.regielive.ro/cursuri/pedagogie/proiectarea-si-managementul-proiectelor-educationale-334031.html</a:t>
            </a:r>
            <a:r>
              <a:rPr lang="ro-MD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23CAA61-230C-C4EB-82D0-6A1316BDF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17010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9783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E5F1B9-55A6-8FC1-EDC3-055A0099E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916832"/>
            <a:ext cx="9144000" cy="1080120"/>
          </a:xfrm>
        </p:spPr>
        <p:txBody>
          <a:bodyPr/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https://biblioteca.regielive.ro/cursuri/pedagogie/proiectarea-si-managementul-proiectelor-educationale-334031.html</a:t>
            </a:r>
            <a:r>
              <a:rPr lang="ro-MD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96875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790425-ACDF-BE54-0276-D5149A239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9952" y="3140968"/>
            <a:ext cx="1234852" cy="914400"/>
          </a:xfrm>
        </p:spPr>
        <p:txBody>
          <a:bodyPr/>
          <a:lstStyle/>
          <a:p>
            <a:r>
              <a:rPr lang="ru-RU" sz="7200" dirty="0">
                <a:solidFill>
                  <a:srgbClr val="FF0000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050729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95936" y="692696"/>
            <a:ext cx="4474840" cy="2133600"/>
          </a:xfrm>
        </p:spPr>
        <p:txBody>
          <a:bodyPr/>
          <a:lstStyle/>
          <a:p>
            <a:r>
              <a:rPr lang="ru-RU" sz="6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внимание!!</a:t>
            </a:r>
            <a:r>
              <a:rPr lang="en-US" sz="6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09600" y="1049156"/>
            <a:ext cx="7924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78225" y="8296239"/>
            <a:ext cx="8534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-108520" y="1156878"/>
            <a:ext cx="91570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4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altLang="ru-RU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Proect</a:t>
            </a:r>
            <a:r>
              <a:rPr lang="ru-RU" altLang="ru-RU" sz="4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en-US" altLang="ru-RU" sz="4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altLang="ru-RU" sz="4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«брошенный вперед»</a:t>
            </a:r>
            <a:r>
              <a:rPr lang="ro-MD" altLang="ru-RU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altLang="ru-RU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набросок</a:t>
            </a:r>
          </a:p>
        </p:txBody>
      </p:sp>
      <p:sp>
        <p:nvSpPr>
          <p:cNvPr id="11" name="AutoShape 4" descr="УЧЕНЫЕ РАЗРАБОТАЛИ ИЗНОСОСТОЙКИЙ СИНТЕТИЧЕСКИЙ КАУЧУК - База колес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AutoShape 6" descr="УЧЕНЫЕ РАЗРАБОТАЛИ ИЗНОСОСТОЙКИЙ СИНТЕТИЧЕСКИЙ КАУЧУК - База колес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F8A1538-08A0-FDC9-3246-EF9F8BBB1FC8}"/>
              </a:ext>
            </a:extLst>
          </p:cNvPr>
          <p:cNvSpPr txBox="1"/>
          <p:nvPr/>
        </p:nvSpPr>
        <p:spPr>
          <a:xfrm>
            <a:off x="1089025" y="1789699"/>
            <a:ext cx="7445375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 eaLnBrk="1" hangingPunct="1">
              <a:buFontTx/>
              <a:buNone/>
              <a:defRPr/>
            </a:pPr>
            <a:r>
              <a:rPr lang="ru-RU" altLang="ru-RU" sz="5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r>
              <a:rPr lang="en-US" altLang="ru-RU" sz="5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altLang="ru-RU" sz="5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это предметное представление идеи в виде конкретных образов.</a:t>
            </a:r>
            <a:endParaRPr lang="ru-RU" altLang="ru-RU" sz="54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52222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346395" y="116632"/>
            <a:ext cx="6934200" cy="914400"/>
          </a:xfrm>
        </p:spPr>
        <p:txBody>
          <a:bodyPr/>
          <a:lstStyle/>
          <a:p>
            <a:pPr algn="ctr"/>
            <a:r>
              <a:rPr lang="ru-RU" sz="4000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единстве школы с жизнью</a:t>
            </a:r>
            <a:endParaRPr lang="en-US" sz="4000" dirty="0">
              <a:solidFill>
                <a:srgbClr val="9900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body" idx="1"/>
          </p:nvPr>
        </p:nvSpPr>
        <p:spPr bwMode="black">
          <a:xfrm>
            <a:off x="755576" y="1447800"/>
            <a:ext cx="8208912" cy="4933528"/>
          </a:xfrm>
          <a:noFill/>
          <a:ln/>
        </p:spPr>
        <p:txBody>
          <a:bodyPr/>
          <a:lstStyle/>
          <a:p>
            <a:pPr algn="just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«… С точки зрения ребёнка самый большой недостаток школы происходит от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невозможности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него свободно …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использовать опыт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приобретённый вне школы, в самой школе. И наоборот, … он оказывается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неспособным применить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повседневной жизни то,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чему научился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школе». </a:t>
            </a:r>
          </a:p>
          <a:p>
            <a:pPr algn="just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Джон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Дьюи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sz="2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84" name="AutoShape 32"/>
          <p:cNvSpPr>
            <a:spLocks noChangeArrowheads="1"/>
          </p:cNvSpPr>
          <p:nvPr/>
        </p:nvSpPr>
        <p:spPr bwMode="gray">
          <a:xfrm>
            <a:off x="5529263" y="4603750"/>
            <a:ext cx="3429000" cy="609600"/>
          </a:xfrm>
          <a:prstGeom prst="roundRect">
            <a:avLst>
              <a:gd name="adj" fmla="val 16667"/>
            </a:avLst>
          </a:prstGeom>
          <a:solidFill>
            <a:schemeClr val="bg2">
              <a:alpha val="8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3583" name="AutoShape 31"/>
          <p:cNvSpPr>
            <a:spLocks noChangeArrowheads="1"/>
          </p:cNvSpPr>
          <p:nvPr/>
        </p:nvSpPr>
        <p:spPr bwMode="gray">
          <a:xfrm>
            <a:off x="5529263" y="3906838"/>
            <a:ext cx="3429000" cy="609600"/>
          </a:xfrm>
          <a:prstGeom prst="roundRect">
            <a:avLst>
              <a:gd name="adj" fmla="val 16667"/>
            </a:avLst>
          </a:prstGeom>
          <a:solidFill>
            <a:schemeClr val="bg2">
              <a:alpha val="8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3582" name="AutoShape 30"/>
          <p:cNvSpPr>
            <a:spLocks noChangeArrowheads="1"/>
          </p:cNvSpPr>
          <p:nvPr/>
        </p:nvSpPr>
        <p:spPr bwMode="gray">
          <a:xfrm>
            <a:off x="5529263" y="3221038"/>
            <a:ext cx="3429000" cy="609600"/>
          </a:xfrm>
          <a:prstGeom prst="roundRect">
            <a:avLst>
              <a:gd name="adj" fmla="val 16667"/>
            </a:avLst>
          </a:prstGeom>
          <a:solidFill>
            <a:schemeClr val="bg2">
              <a:alpha val="8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3581" name="AutoShape 29"/>
          <p:cNvSpPr>
            <a:spLocks noChangeArrowheads="1"/>
          </p:cNvSpPr>
          <p:nvPr/>
        </p:nvSpPr>
        <p:spPr bwMode="gray">
          <a:xfrm>
            <a:off x="5529263" y="2514600"/>
            <a:ext cx="3429000" cy="609600"/>
          </a:xfrm>
          <a:prstGeom prst="roundRect">
            <a:avLst>
              <a:gd name="adj" fmla="val 16667"/>
            </a:avLst>
          </a:prstGeom>
          <a:solidFill>
            <a:schemeClr val="bg2">
              <a:alpha val="8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715169" y="135254"/>
            <a:ext cx="6934200" cy="914400"/>
          </a:xfrm>
        </p:spPr>
        <p:txBody>
          <a:bodyPr/>
          <a:lstStyle/>
          <a:p>
            <a:r>
              <a:rPr lang="ru-RU" sz="4000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заре метода проектов</a:t>
            </a:r>
            <a:endParaRPr lang="en-US" sz="4000" dirty="0">
              <a:solidFill>
                <a:srgbClr val="9900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555" name="AutoShape 3"/>
          <p:cNvSpPr>
            <a:spLocks noChangeArrowheads="1"/>
          </p:cNvSpPr>
          <p:nvPr/>
        </p:nvSpPr>
        <p:spPr bwMode="gray">
          <a:xfrm flipH="1">
            <a:off x="3729038" y="2217738"/>
            <a:ext cx="906462" cy="835025"/>
          </a:xfrm>
          <a:prstGeom prst="curvedRightArrow">
            <a:avLst>
              <a:gd name="adj1" fmla="val 16542"/>
              <a:gd name="adj2" fmla="val 38977"/>
              <a:gd name="adj3" fmla="val 30823"/>
            </a:avLst>
          </a:prstGeom>
          <a:gradFill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3556" name="AutoShape 4"/>
          <p:cNvSpPr>
            <a:spLocks noChangeArrowheads="1"/>
          </p:cNvSpPr>
          <p:nvPr/>
        </p:nvSpPr>
        <p:spPr bwMode="gray">
          <a:xfrm>
            <a:off x="1822450" y="2254250"/>
            <a:ext cx="906463" cy="835025"/>
          </a:xfrm>
          <a:prstGeom prst="curvedRightArrow">
            <a:avLst>
              <a:gd name="adj1" fmla="val 19583"/>
              <a:gd name="adj2" fmla="val 44676"/>
              <a:gd name="adj3" fmla="val 30647"/>
            </a:avLst>
          </a:prstGeom>
          <a:gradFill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grpSp>
        <p:nvGrpSpPr>
          <p:cNvPr id="23557" name="Group 5"/>
          <p:cNvGrpSpPr>
            <a:grpSpLocks/>
          </p:cNvGrpSpPr>
          <p:nvPr/>
        </p:nvGrpSpPr>
        <p:grpSpPr bwMode="auto">
          <a:xfrm>
            <a:off x="1762125" y="3260725"/>
            <a:ext cx="2733675" cy="2771775"/>
            <a:chOff x="862" y="713"/>
            <a:chExt cx="3780" cy="3490"/>
          </a:xfrm>
        </p:grpSpPr>
        <p:grpSp>
          <p:nvGrpSpPr>
            <p:cNvPr id="23558" name="Group 6"/>
            <p:cNvGrpSpPr>
              <a:grpSpLocks/>
            </p:cNvGrpSpPr>
            <p:nvPr/>
          </p:nvGrpSpPr>
          <p:grpSpPr bwMode="auto">
            <a:xfrm>
              <a:off x="1082" y="2210"/>
              <a:ext cx="3406" cy="1993"/>
              <a:chOff x="1082" y="2355"/>
              <a:chExt cx="3406" cy="1993"/>
            </a:xfrm>
          </p:grpSpPr>
          <p:sp>
            <p:nvSpPr>
              <p:cNvPr id="23559" name="Freeform 7"/>
              <p:cNvSpPr>
                <a:spLocks/>
              </p:cNvSpPr>
              <p:nvPr/>
            </p:nvSpPr>
            <p:spPr bwMode="gray">
              <a:xfrm>
                <a:off x="1082" y="3026"/>
                <a:ext cx="1338" cy="1322"/>
              </a:xfrm>
              <a:custGeom>
                <a:avLst/>
                <a:gdLst/>
                <a:ahLst/>
                <a:cxnLst>
                  <a:cxn ang="0">
                    <a:pos x="51" y="367"/>
                  </a:cxn>
                  <a:cxn ang="0">
                    <a:pos x="1323" y="1322"/>
                  </a:cxn>
                  <a:cxn ang="0">
                    <a:pos x="1323" y="974"/>
                  </a:cxn>
                  <a:cxn ang="0">
                    <a:pos x="0" y="0"/>
                  </a:cxn>
                  <a:cxn ang="0">
                    <a:pos x="51" y="367"/>
                  </a:cxn>
                </a:cxnLst>
                <a:rect l="0" t="0" r="r" b="b"/>
                <a:pathLst>
                  <a:path w="1323" h="1322">
                    <a:moveTo>
                      <a:pt x="51" y="367"/>
                    </a:moveTo>
                    <a:lnTo>
                      <a:pt x="1323" y="1322"/>
                    </a:lnTo>
                    <a:lnTo>
                      <a:pt x="1323" y="974"/>
                    </a:lnTo>
                    <a:lnTo>
                      <a:pt x="0" y="0"/>
                    </a:lnTo>
                    <a:lnTo>
                      <a:pt x="51" y="367"/>
                    </a:lnTo>
                    <a:close/>
                  </a:path>
                </a:pathLst>
              </a:custGeom>
              <a:solidFill>
                <a:srgbClr val="808080"/>
              </a:solidFill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3560" name="Freeform 8"/>
              <p:cNvSpPr>
                <a:spLocks/>
              </p:cNvSpPr>
              <p:nvPr/>
            </p:nvSpPr>
            <p:spPr bwMode="gray">
              <a:xfrm>
                <a:off x="2405" y="2924"/>
                <a:ext cx="2083" cy="1418"/>
              </a:xfrm>
              <a:custGeom>
                <a:avLst/>
                <a:gdLst/>
                <a:ahLst/>
                <a:cxnLst>
                  <a:cxn ang="0">
                    <a:pos x="0" y="1070"/>
                  </a:cxn>
                  <a:cxn ang="0">
                    <a:pos x="2083" y="0"/>
                  </a:cxn>
                  <a:cxn ang="0">
                    <a:pos x="2045" y="355"/>
                  </a:cxn>
                  <a:cxn ang="0">
                    <a:pos x="7" y="1418"/>
                  </a:cxn>
                  <a:cxn ang="0">
                    <a:pos x="0" y="1070"/>
                  </a:cxn>
                </a:cxnLst>
                <a:rect l="0" t="0" r="r" b="b"/>
                <a:pathLst>
                  <a:path w="2083" h="1418">
                    <a:moveTo>
                      <a:pt x="0" y="1070"/>
                    </a:moveTo>
                    <a:lnTo>
                      <a:pt x="2083" y="0"/>
                    </a:lnTo>
                    <a:lnTo>
                      <a:pt x="2045" y="355"/>
                    </a:lnTo>
                    <a:lnTo>
                      <a:pt x="7" y="1418"/>
                    </a:lnTo>
                    <a:lnTo>
                      <a:pt x="0" y="1070"/>
                    </a:lnTo>
                    <a:close/>
                  </a:path>
                </a:pathLst>
              </a:custGeom>
              <a:solidFill>
                <a:schemeClr val="hlink"/>
              </a:solidFill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3561" name="Freeform 9"/>
              <p:cNvSpPr>
                <a:spLocks/>
              </p:cNvSpPr>
              <p:nvPr/>
            </p:nvSpPr>
            <p:spPr bwMode="gray">
              <a:xfrm>
                <a:off x="1082" y="2355"/>
                <a:ext cx="3406" cy="1639"/>
              </a:xfrm>
              <a:custGeom>
                <a:avLst/>
                <a:gdLst/>
                <a:ahLst/>
                <a:cxnLst>
                  <a:cxn ang="0">
                    <a:pos x="1323" y="1639"/>
                  </a:cxn>
                  <a:cxn ang="0">
                    <a:pos x="0" y="671"/>
                  </a:cxn>
                  <a:cxn ang="0">
                    <a:pos x="1969" y="0"/>
                  </a:cxn>
                  <a:cxn ang="0">
                    <a:pos x="3406" y="569"/>
                  </a:cxn>
                  <a:cxn ang="0">
                    <a:pos x="1323" y="1639"/>
                  </a:cxn>
                </a:cxnLst>
                <a:rect l="0" t="0" r="r" b="b"/>
                <a:pathLst>
                  <a:path w="3406" h="1639">
                    <a:moveTo>
                      <a:pt x="1323" y="1639"/>
                    </a:moveTo>
                    <a:lnTo>
                      <a:pt x="0" y="671"/>
                    </a:lnTo>
                    <a:lnTo>
                      <a:pt x="1969" y="0"/>
                    </a:lnTo>
                    <a:lnTo>
                      <a:pt x="3406" y="569"/>
                    </a:lnTo>
                    <a:lnTo>
                      <a:pt x="1323" y="1639"/>
                    </a:lnTo>
                    <a:close/>
                  </a:path>
                </a:pathLst>
              </a:custGeom>
              <a:solidFill>
                <a:srgbClr val="969696"/>
              </a:solidFill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23562" name="Group 10"/>
            <p:cNvGrpSpPr>
              <a:grpSpLocks/>
            </p:cNvGrpSpPr>
            <p:nvPr/>
          </p:nvGrpSpPr>
          <p:grpSpPr bwMode="auto">
            <a:xfrm>
              <a:off x="1009" y="1723"/>
              <a:ext cx="3527" cy="1993"/>
              <a:chOff x="1082" y="2355"/>
              <a:chExt cx="3406" cy="1993"/>
            </a:xfrm>
          </p:grpSpPr>
          <p:sp>
            <p:nvSpPr>
              <p:cNvPr id="23563" name="Freeform 11"/>
              <p:cNvSpPr>
                <a:spLocks/>
              </p:cNvSpPr>
              <p:nvPr/>
            </p:nvSpPr>
            <p:spPr bwMode="gray">
              <a:xfrm>
                <a:off x="1082" y="3026"/>
                <a:ext cx="1338" cy="1322"/>
              </a:xfrm>
              <a:custGeom>
                <a:avLst/>
                <a:gdLst/>
                <a:ahLst/>
                <a:cxnLst>
                  <a:cxn ang="0">
                    <a:pos x="51" y="367"/>
                  </a:cxn>
                  <a:cxn ang="0">
                    <a:pos x="1323" y="1322"/>
                  </a:cxn>
                  <a:cxn ang="0">
                    <a:pos x="1323" y="974"/>
                  </a:cxn>
                  <a:cxn ang="0">
                    <a:pos x="0" y="0"/>
                  </a:cxn>
                  <a:cxn ang="0">
                    <a:pos x="51" y="367"/>
                  </a:cxn>
                </a:cxnLst>
                <a:rect l="0" t="0" r="r" b="b"/>
                <a:pathLst>
                  <a:path w="1323" h="1322">
                    <a:moveTo>
                      <a:pt x="51" y="367"/>
                    </a:moveTo>
                    <a:lnTo>
                      <a:pt x="1323" y="1322"/>
                    </a:lnTo>
                    <a:lnTo>
                      <a:pt x="1323" y="974"/>
                    </a:lnTo>
                    <a:lnTo>
                      <a:pt x="0" y="0"/>
                    </a:lnTo>
                    <a:lnTo>
                      <a:pt x="51" y="367"/>
                    </a:lnTo>
                    <a:close/>
                  </a:path>
                </a:pathLst>
              </a:custGeom>
              <a:solidFill>
                <a:srgbClr val="B2B2B2"/>
              </a:solidFill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3564" name="Freeform 12"/>
              <p:cNvSpPr>
                <a:spLocks/>
              </p:cNvSpPr>
              <p:nvPr/>
            </p:nvSpPr>
            <p:spPr bwMode="gray">
              <a:xfrm>
                <a:off x="2405" y="2924"/>
                <a:ext cx="2083" cy="1418"/>
              </a:xfrm>
              <a:custGeom>
                <a:avLst/>
                <a:gdLst/>
                <a:ahLst/>
                <a:cxnLst>
                  <a:cxn ang="0">
                    <a:pos x="0" y="1070"/>
                  </a:cxn>
                  <a:cxn ang="0">
                    <a:pos x="2083" y="0"/>
                  </a:cxn>
                  <a:cxn ang="0">
                    <a:pos x="2045" y="355"/>
                  </a:cxn>
                  <a:cxn ang="0">
                    <a:pos x="7" y="1418"/>
                  </a:cxn>
                  <a:cxn ang="0">
                    <a:pos x="0" y="1070"/>
                  </a:cxn>
                </a:cxnLst>
                <a:rect l="0" t="0" r="r" b="b"/>
                <a:pathLst>
                  <a:path w="2083" h="1418">
                    <a:moveTo>
                      <a:pt x="0" y="1070"/>
                    </a:moveTo>
                    <a:lnTo>
                      <a:pt x="2083" y="0"/>
                    </a:lnTo>
                    <a:lnTo>
                      <a:pt x="2045" y="355"/>
                    </a:lnTo>
                    <a:lnTo>
                      <a:pt x="7" y="1418"/>
                    </a:lnTo>
                    <a:lnTo>
                      <a:pt x="0" y="107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3565" name="Freeform 13"/>
              <p:cNvSpPr>
                <a:spLocks/>
              </p:cNvSpPr>
              <p:nvPr/>
            </p:nvSpPr>
            <p:spPr bwMode="gray">
              <a:xfrm>
                <a:off x="1082" y="2355"/>
                <a:ext cx="3406" cy="1639"/>
              </a:xfrm>
              <a:custGeom>
                <a:avLst/>
                <a:gdLst/>
                <a:ahLst/>
                <a:cxnLst>
                  <a:cxn ang="0">
                    <a:pos x="1323" y="1639"/>
                  </a:cxn>
                  <a:cxn ang="0">
                    <a:pos x="0" y="671"/>
                  </a:cxn>
                  <a:cxn ang="0">
                    <a:pos x="1969" y="0"/>
                  </a:cxn>
                  <a:cxn ang="0">
                    <a:pos x="3406" y="569"/>
                  </a:cxn>
                  <a:cxn ang="0">
                    <a:pos x="1323" y="1639"/>
                  </a:cxn>
                </a:cxnLst>
                <a:rect l="0" t="0" r="r" b="b"/>
                <a:pathLst>
                  <a:path w="3406" h="1639">
                    <a:moveTo>
                      <a:pt x="1323" y="1639"/>
                    </a:moveTo>
                    <a:lnTo>
                      <a:pt x="0" y="671"/>
                    </a:lnTo>
                    <a:lnTo>
                      <a:pt x="1969" y="0"/>
                    </a:lnTo>
                    <a:lnTo>
                      <a:pt x="3406" y="569"/>
                    </a:lnTo>
                    <a:lnTo>
                      <a:pt x="1323" y="1639"/>
                    </a:lnTo>
                    <a:close/>
                  </a:path>
                </a:pathLst>
              </a:custGeom>
              <a:solidFill>
                <a:srgbClr val="B4B4B4"/>
              </a:solidFill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23566" name="Group 14"/>
            <p:cNvGrpSpPr>
              <a:grpSpLocks/>
            </p:cNvGrpSpPr>
            <p:nvPr/>
          </p:nvGrpSpPr>
          <p:grpSpPr bwMode="auto">
            <a:xfrm>
              <a:off x="935" y="1219"/>
              <a:ext cx="3653" cy="1993"/>
              <a:chOff x="1082" y="2355"/>
              <a:chExt cx="3406" cy="1993"/>
            </a:xfrm>
          </p:grpSpPr>
          <p:sp>
            <p:nvSpPr>
              <p:cNvPr id="23567" name="Freeform 15"/>
              <p:cNvSpPr>
                <a:spLocks/>
              </p:cNvSpPr>
              <p:nvPr/>
            </p:nvSpPr>
            <p:spPr bwMode="gray">
              <a:xfrm>
                <a:off x="1082" y="3026"/>
                <a:ext cx="1338" cy="1322"/>
              </a:xfrm>
              <a:custGeom>
                <a:avLst/>
                <a:gdLst/>
                <a:ahLst/>
                <a:cxnLst>
                  <a:cxn ang="0">
                    <a:pos x="51" y="367"/>
                  </a:cxn>
                  <a:cxn ang="0">
                    <a:pos x="1323" y="1322"/>
                  </a:cxn>
                  <a:cxn ang="0">
                    <a:pos x="1323" y="974"/>
                  </a:cxn>
                  <a:cxn ang="0">
                    <a:pos x="0" y="0"/>
                  </a:cxn>
                  <a:cxn ang="0">
                    <a:pos x="51" y="367"/>
                  </a:cxn>
                </a:cxnLst>
                <a:rect l="0" t="0" r="r" b="b"/>
                <a:pathLst>
                  <a:path w="1323" h="1322">
                    <a:moveTo>
                      <a:pt x="51" y="367"/>
                    </a:moveTo>
                    <a:lnTo>
                      <a:pt x="1323" y="1322"/>
                    </a:lnTo>
                    <a:lnTo>
                      <a:pt x="1323" y="974"/>
                    </a:lnTo>
                    <a:lnTo>
                      <a:pt x="0" y="0"/>
                    </a:lnTo>
                    <a:lnTo>
                      <a:pt x="51" y="367"/>
                    </a:lnTo>
                    <a:close/>
                  </a:path>
                </a:pathLst>
              </a:custGeom>
              <a:solidFill>
                <a:srgbClr val="C0C0C0"/>
              </a:solidFill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3568" name="Freeform 16"/>
              <p:cNvSpPr>
                <a:spLocks/>
              </p:cNvSpPr>
              <p:nvPr/>
            </p:nvSpPr>
            <p:spPr bwMode="gray">
              <a:xfrm>
                <a:off x="2405" y="2924"/>
                <a:ext cx="2083" cy="1418"/>
              </a:xfrm>
              <a:custGeom>
                <a:avLst/>
                <a:gdLst/>
                <a:ahLst/>
                <a:cxnLst>
                  <a:cxn ang="0">
                    <a:pos x="0" y="1070"/>
                  </a:cxn>
                  <a:cxn ang="0">
                    <a:pos x="2083" y="0"/>
                  </a:cxn>
                  <a:cxn ang="0">
                    <a:pos x="2045" y="355"/>
                  </a:cxn>
                  <a:cxn ang="0">
                    <a:pos x="7" y="1418"/>
                  </a:cxn>
                  <a:cxn ang="0">
                    <a:pos x="0" y="1070"/>
                  </a:cxn>
                </a:cxnLst>
                <a:rect l="0" t="0" r="r" b="b"/>
                <a:pathLst>
                  <a:path w="2083" h="1418">
                    <a:moveTo>
                      <a:pt x="0" y="1070"/>
                    </a:moveTo>
                    <a:lnTo>
                      <a:pt x="2083" y="0"/>
                    </a:lnTo>
                    <a:lnTo>
                      <a:pt x="2045" y="355"/>
                    </a:lnTo>
                    <a:lnTo>
                      <a:pt x="7" y="1418"/>
                    </a:lnTo>
                    <a:lnTo>
                      <a:pt x="0" y="1070"/>
                    </a:lnTo>
                    <a:close/>
                  </a:path>
                </a:pathLst>
              </a:custGeom>
              <a:solidFill>
                <a:schemeClr val="folHlink"/>
              </a:solidFill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3569" name="Freeform 17"/>
              <p:cNvSpPr>
                <a:spLocks/>
              </p:cNvSpPr>
              <p:nvPr/>
            </p:nvSpPr>
            <p:spPr bwMode="gray">
              <a:xfrm>
                <a:off x="1082" y="2355"/>
                <a:ext cx="3406" cy="1639"/>
              </a:xfrm>
              <a:custGeom>
                <a:avLst/>
                <a:gdLst/>
                <a:ahLst/>
                <a:cxnLst>
                  <a:cxn ang="0">
                    <a:pos x="1323" y="1639"/>
                  </a:cxn>
                  <a:cxn ang="0">
                    <a:pos x="0" y="671"/>
                  </a:cxn>
                  <a:cxn ang="0">
                    <a:pos x="1969" y="0"/>
                  </a:cxn>
                  <a:cxn ang="0">
                    <a:pos x="3406" y="569"/>
                  </a:cxn>
                  <a:cxn ang="0">
                    <a:pos x="1323" y="1639"/>
                  </a:cxn>
                </a:cxnLst>
                <a:rect l="0" t="0" r="r" b="b"/>
                <a:pathLst>
                  <a:path w="3406" h="1639">
                    <a:moveTo>
                      <a:pt x="1323" y="1639"/>
                    </a:moveTo>
                    <a:lnTo>
                      <a:pt x="0" y="671"/>
                    </a:lnTo>
                    <a:lnTo>
                      <a:pt x="1969" y="0"/>
                    </a:lnTo>
                    <a:lnTo>
                      <a:pt x="3406" y="569"/>
                    </a:lnTo>
                    <a:lnTo>
                      <a:pt x="1323" y="1639"/>
                    </a:lnTo>
                    <a:close/>
                  </a:path>
                </a:pathLst>
              </a:custGeom>
              <a:solidFill>
                <a:srgbClr val="DDDDDD"/>
              </a:solidFill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23570" name="Group 18"/>
            <p:cNvGrpSpPr>
              <a:grpSpLocks/>
            </p:cNvGrpSpPr>
            <p:nvPr/>
          </p:nvGrpSpPr>
          <p:grpSpPr bwMode="auto">
            <a:xfrm>
              <a:off x="862" y="713"/>
              <a:ext cx="3780" cy="1993"/>
              <a:chOff x="1082" y="2355"/>
              <a:chExt cx="3406" cy="1993"/>
            </a:xfrm>
          </p:grpSpPr>
          <p:sp>
            <p:nvSpPr>
              <p:cNvPr id="23571" name="Freeform 19"/>
              <p:cNvSpPr>
                <a:spLocks/>
              </p:cNvSpPr>
              <p:nvPr/>
            </p:nvSpPr>
            <p:spPr bwMode="gray">
              <a:xfrm>
                <a:off x="1082" y="3026"/>
                <a:ext cx="1338" cy="1322"/>
              </a:xfrm>
              <a:custGeom>
                <a:avLst/>
                <a:gdLst/>
                <a:ahLst/>
                <a:cxnLst>
                  <a:cxn ang="0">
                    <a:pos x="51" y="367"/>
                  </a:cxn>
                  <a:cxn ang="0">
                    <a:pos x="1323" y="1322"/>
                  </a:cxn>
                  <a:cxn ang="0">
                    <a:pos x="1323" y="974"/>
                  </a:cxn>
                  <a:cxn ang="0">
                    <a:pos x="0" y="0"/>
                  </a:cxn>
                  <a:cxn ang="0">
                    <a:pos x="51" y="367"/>
                  </a:cxn>
                </a:cxnLst>
                <a:rect l="0" t="0" r="r" b="b"/>
                <a:pathLst>
                  <a:path w="1323" h="1322">
                    <a:moveTo>
                      <a:pt x="51" y="367"/>
                    </a:moveTo>
                    <a:lnTo>
                      <a:pt x="1323" y="1322"/>
                    </a:lnTo>
                    <a:lnTo>
                      <a:pt x="1323" y="974"/>
                    </a:lnTo>
                    <a:lnTo>
                      <a:pt x="0" y="0"/>
                    </a:lnTo>
                    <a:lnTo>
                      <a:pt x="51" y="367"/>
                    </a:lnTo>
                    <a:close/>
                  </a:path>
                </a:pathLst>
              </a:custGeom>
              <a:solidFill>
                <a:srgbClr val="DDDDDD"/>
              </a:solidFill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3572" name="Freeform 20"/>
              <p:cNvSpPr>
                <a:spLocks/>
              </p:cNvSpPr>
              <p:nvPr/>
            </p:nvSpPr>
            <p:spPr bwMode="gray">
              <a:xfrm>
                <a:off x="2405" y="2924"/>
                <a:ext cx="2083" cy="1418"/>
              </a:xfrm>
              <a:custGeom>
                <a:avLst/>
                <a:gdLst/>
                <a:ahLst/>
                <a:cxnLst>
                  <a:cxn ang="0">
                    <a:pos x="0" y="1070"/>
                  </a:cxn>
                  <a:cxn ang="0">
                    <a:pos x="2083" y="0"/>
                  </a:cxn>
                  <a:cxn ang="0">
                    <a:pos x="2045" y="355"/>
                  </a:cxn>
                  <a:cxn ang="0">
                    <a:pos x="7" y="1418"/>
                  </a:cxn>
                  <a:cxn ang="0">
                    <a:pos x="0" y="1070"/>
                  </a:cxn>
                </a:cxnLst>
                <a:rect l="0" t="0" r="r" b="b"/>
                <a:pathLst>
                  <a:path w="2083" h="1418">
                    <a:moveTo>
                      <a:pt x="0" y="1070"/>
                    </a:moveTo>
                    <a:lnTo>
                      <a:pt x="2083" y="0"/>
                    </a:lnTo>
                    <a:lnTo>
                      <a:pt x="2045" y="355"/>
                    </a:lnTo>
                    <a:lnTo>
                      <a:pt x="7" y="1418"/>
                    </a:lnTo>
                    <a:lnTo>
                      <a:pt x="0" y="107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3573" name="Freeform 21"/>
              <p:cNvSpPr>
                <a:spLocks/>
              </p:cNvSpPr>
              <p:nvPr/>
            </p:nvSpPr>
            <p:spPr bwMode="gray">
              <a:xfrm>
                <a:off x="1082" y="2355"/>
                <a:ext cx="3406" cy="1639"/>
              </a:xfrm>
              <a:custGeom>
                <a:avLst/>
                <a:gdLst/>
                <a:ahLst/>
                <a:cxnLst>
                  <a:cxn ang="0">
                    <a:pos x="1323" y="1639"/>
                  </a:cxn>
                  <a:cxn ang="0">
                    <a:pos x="0" y="671"/>
                  </a:cxn>
                  <a:cxn ang="0">
                    <a:pos x="1969" y="0"/>
                  </a:cxn>
                  <a:cxn ang="0">
                    <a:pos x="3406" y="569"/>
                  </a:cxn>
                  <a:cxn ang="0">
                    <a:pos x="1323" y="1639"/>
                  </a:cxn>
                </a:cxnLst>
                <a:rect l="0" t="0" r="r" b="b"/>
                <a:pathLst>
                  <a:path w="3406" h="1639">
                    <a:moveTo>
                      <a:pt x="1323" y="1639"/>
                    </a:moveTo>
                    <a:lnTo>
                      <a:pt x="0" y="671"/>
                    </a:lnTo>
                    <a:lnTo>
                      <a:pt x="1969" y="0"/>
                    </a:lnTo>
                    <a:lnTo>
                      <a:pt x="3406" y="569"/>
                    </a:lnTo>
                    <a:lnTo>
                      <a:pt x="1323" y="1639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8F8F8">
                      <a:gamma/>
                      <a:shade val="86275"/>
                      <a:invGamma/>
                    </a:srgbClr>
                  </a:gs>
                  <a:gs pos="100000">
                    <a:srgbClr val="F8F8F8"/>
                  </a:gs>
                </a:gsLst>
                <a:lin ang="5400000" scaled="1"/>
              </a:gradFill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</p:grpSp>
      <p:sp>
        <p:nvSpPr>
          <p:cNvPr id="23574" name="AutoShape 22"/>
          <p:cNvSpPr>
            <a:spLocks/>
          </p:cNvSpPr>
          <p:nvPr/>
        </p:nvSpPr>
        <p:spPr bwMode="blackWhite">
          <a:xfrm>
            <a:off x="5503863" y="2568575"/>
            <a:ext cx="3563937" cy="515938"/>
          </a:xfrm>
          <a:prstGeom prst="callout2">
            <a:avLst>
              <a:gd name="adj1" fmla="val 22153"/>
              <a:gd name="adj2" fmla="val -2139"/>
              <a:gd name="adj3" fmla="val 22153"/>
              <a:gd name="adj4" fmla="val -13361"/>
              <a:gd name="adj5" fmla="val 265847"/>
              <a:gd name="adj6" fmla="val -25167"/>
            </a:avLst>
          </a:prstGeom>
          <a:noFill/>
          <a:ln w="9525">
            <a:solidFill>
              <a:srgbClr val="000000"/>
            </a:solidFill>
            <a:miter lim="800000"/>
            <a:headEnd type="diamond" w="med" len="med"/>
            <a:tailEnd/>
          </a:ln>
          <a:effectLst/>
        </p:spPr>
        <p:txBody>
          <a:bodyPr anchor="ctr"/>
          <a:lstStyle/>
          <a:p>
            <a:pPr algn="ctr" eaLnBrk="0" hangingPunct="0"/>
            <a:r>
              <a:rPr lang="ru-RU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«Проекты игр»</a:t>
            </a:r>
            <a:endParaRPr lang="en-US" sz="24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575" name="AutoShape 23"/>
          <p:cNvSpPr>
            <a:spLocks/>
          </p:cNvSpPr>
          <p:nvPr/>
        </p:nvSpPr>
        <p:spPr bwMode="blackWhite">
          <a:xfrm>
            <a:off x="5489575" y="3236913"/>
            <a:ext cx="3549650" cy="522287"/>
          </a:xfrm>
          <a:prstGeom prst="callout2">
            <a:avLst>
              <a:gd name="adj1" fmla="val 21884"/>
              <a:gd name="adj2" fmla="val -2148"/>
              <a:gd name="adj3" fmla="val 21884"/>
              <a:gd name="adj4" fmla="val -13014"/>
              <a:gd name="adj5" fmla="val 200306"/>
              <a:gd name="adj6" fmla="val -24241"/>
            </a:avLst>
          </a:prstGeom>
          <a:noFill/>
          <a:ln w="9525">
            <a:solidFill>
              <a:srgbClr val="000000"/>
            </a:solidFill>
            <a:miter lim="800000"/>
            <a:headEnd type="diamond" w="med" len="med"/>
            <a:tailEnd/>
          </a:ln>
          <a:effectLst/>
        </p:spPr>
        <p:txBody>
          <a:bodyPr anchor="ctr"/>
          <a:lstStyle/>
          <a:p>
            <a:pPr algn="ctr" eaLnBrk="0" hangingPunct="0"/>
            <a:r>
              <a:rPr lang="ru-RU" sz="2400" b="1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«Экскурсионные проекты»</a:t>
            </a:r>
            <a:endParaRPr lang="en-US" sz="2400" b="1" dirty="0">
              <a:solidFill>
                <a:srgbClr val="9900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576" name="AutoShape 24"/>
          <p:cNvSpPr>
            <a:spLocks/>
          </p:cNvSpPr>
          <p:nvPr/>
        </p:nvSpPr>
        <p:spPr bwMode="blackWhite">
          <a:xfrm>
            <a:off x="5481638" y="4638675"/>
            <a:ext cx="3517900" cy="449263"/>
          </a:xfrm>
          <a:prstGeom prst="callout2">
            <a:avLst>
              <a:gd name="adj1" fmla="val 25440"/>
              <a:gd name="adj2" fmla="val -2167"/>
              <a:gd name="adj3" fmla="val 25440"/>
              <a:gd name="adj4" fmla="val -14894"/>
              <a:gd name="adj5" fmla="val 107773"/>
              <a:gd name="adj6" fmla="val -28023"/>
            </a:avLst>
          </a:prstGeom>
          <a:noFill/>
          <a:ln w="9525">
            <a:solidFill>
              <a:srgbClr val="000000"/>
            </a:solidFill>
            <a:miter lim="800000"/>
            <a:headEnd type="diamond" w="med" len="med"/>
            <a:tailEnd/>
          </a:ln>
          <a:effectLst/>
        </p:spPr>
        <p:txBody>
          <a:bodyPr anchor="ctr"/>
          <a:lstStyle/>
          <a:p>
            <a:pPr algn="ctr" eaLnBrk="0" hangingPunct="0"/>
            <a:r>
              <a:rPr lang="ru-RU" sz="24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«Конструктивные проекты»</a:t>
            </a:r>
            <a:endParaRPr lang="en-US" sz="2400" b="1" dirty="0">
              <a:solidFill>
                <a:schemeClr val="hlin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577" name="AutoShape 25"/>
          <p:cNvSpPr>
            <a:spLocks/>
          </p:cNvSpPr>
          <p:nvPr/>
        </p:nvSpPr>
        <p:spPr bwMode="blackWhite">
          <a:xfrm>
            <a:off x="5481638" y="3949700"/>
            <a:ext cx="3530600" cy="482600"/>
          </a:xfrm>
          <a:prstGeom prst="callout2">
            <a:avLst>
              <a:gd name="adj1" fmla="val 23685"/>
              <a:gd name="adj2" fmla="val -2157"/>
              <a:gd name="adj3" fmla="val 23685"/>
              <a:gd name="adj4" fmla="val -14523"/>
              <a:gd name="adj5" fmla="val 157894"/>
              <a:gd name="adj6" fmla="val -27204"/>
            </a:avLst>
          </a:prstGeom>
          <a:noFill/>
          <a:ln w="9525">
            <a:solidFill>
              <a:srgbClr val="000000"/>
            </a:solidFill>
            <a:miter lim="800000"/>
            <a:headEnd type="diamond" w="med" len="med"/>
            <a:tailEnd/>
          </a:ln>
          <a:effectLst/>
        </p:spPr>
        <p:txBody>
          <a:bodyPr anchor="ctr"/>
          <a:lstStyle/>
          <a:p>
            <a:pPr algn="ctr" eaLnBrk="0" hangingPunct="0"/>
            <a:r>
              <a:rPr lang="ru-RU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«Повествовательные проекты»</a:t>
            </a:r>
            <a:endParaRPr lang="en-US" sz="24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578" name="AutoShape 26"/>
          <p:cNvSpPr>
            <a:spLocks noChangeArrowheads="1"/>
          </p:cNvSpPr>
          <p:nvPr/>
        </p:nvSpPr>
        <p:spPr bwMode="gray">
          <a:xfrm rot="-544120">
            <a:off x="1331913" y="3463925"/>
            <a:ext cx="334962" cy="1920875"/>
          </a:xfrm>
          <a:prstGeom prst="upArrow">
            <a:avLst>
              <a:gd name="adj1" fmla="val 50194"/>
              <a:gd name="adj2" fmla="val 88090"/>
            </a:avLst>
          </a:prstGeom>
          <a:gradFill rotWithShape="1">
            <a:gsLst>
              <a:gs pos="0">
                <a:schemeClr val="accent2"/>
              </a:gs>
              <a:gs pos="100000">
                <a:srgbClr val="FFFFFF">
                  <a:alpha val="0"/>
                </a:srgb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3579" name="Rectangle 27"/>
          <p:cNvSpPr>
            <a:spLocks noChangeArrowheads="1"/>
          </p:cNvSpPr>
          <p:nvPr/>
        </p:nvSpPr>
        <p:spPr bwMode="gray">
          <a:xfrm>
            <a:off x="280199" y="956338"/>
            <a:ext cx="2382828" cy="11264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  <a:buFont typeface="Wingdings" pitchFamily="2" charset="2"/>
              <a:buNone/>
            </a:pPr>
            <a:r>
              <a:rPr lang="ru-RU" sz="2400" b="1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1910 г. </a:t>
            </a:r>
          </a:p>
          <a:p>
            <a:pPr algn="ctr">
              <a:lnSpc>
                <a:spcPct val="70000"/>
              </a:lnSpc>
              <a:buFont typeface="Wingdings" pitchFamily="2" charset="2"/>
              <a:buNone/>
            </a:pPr>
            <a:r>
              <a:rPr lang="ru-RU" sz="2400" b="1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Американский профессор </a:t>
            </a:r>
            <a:r>
              <a:rPr lang="ru-RU" sz="2400" b="1" dirty="0" err="1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Коллинс</a:t>
            </a:r>
            <a:endParaRPr lang="en-US" sz="2400" b="1" dirty="0">
              <a:solidFill>
                <a:srgbClr val="9900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580" name="Picture 28" descr="num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1613" y="1295400"/>
            <a:ext cx="2227262" cy="27590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имеют право на существование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Традиционное обучение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Ритм классно-урочной системы</a:t>
            </a:r>
          </a:p>
          <a:p>
            <a:pPr algn="just"/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учителя -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пройти программу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ученика - стать умнее, выучить для экзамена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«Человек знающий» как продукт традиционного обучения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 проектов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357687" y="2174875"/>
            <a:ext cx="4643470" cy="3951288"/>
          </a:xfrm>
        </p:spPr>
        <p:txBody>
          <a:bodyPr/>
          <a:lstStyle/>
          <a:p>
            <a:pPr algn="just"/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учебно-познавательной деятельности -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который достигается путём решения теоретически или практически значимой проблемы</a:t>
            </a:r>
          </a:p>
          <a:p>
            <a:pPr algn="just"/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Внешний результат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применим на практике</a:t>
            </a:r>
          </a:p>
          <a:p>
            <a:pPr algn="just"/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Внутренний результат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опыт деятельности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6914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6934200" cy="914400"/>
          </a:xfrm>
        </p:spPr>
        <p:txBody>
          <a:bodyPr/>
          <a:lstStyle/>
          <a:p>
            <a:pPr algn="ctr"/>
            <a:r>
              <a:rPr lang="ru-RU" sz="3200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 проектов в советской школе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метода проектов в 1920-е г.г. привело к недопустимому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падению качества обучения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Среди причин этого явления выделяют:</a:t>
            </a:r>
          </a:p>
          <a:p>
            <a:pPr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подготовленных педагогических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кадров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способных работать с проектами;</a:t>
            </a:r>
          </a:p>
          <a:p>
            <a:pPr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слабую разработанность методики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проектной деятельности;</a:t>
            </a:r>
          </a:p>
          <a:p>
            <a:pPr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гипертрофию «метода проектов»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ущерб другим методам обучения;</a:t>
            </a:r>
          </a:p>
          <a:p>
            <a:pPr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сочетание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«метода проектов» с педагогически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неграмотной идеей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«комплексных программ».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8760"/>
            <a:ext cx="9144000" cy="5589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585811"/>
      </p:ext>
    </p:extLst>
  </p:cSld>
  <p:clrMapOvr>
    <a:masterClrMapping/>
  </p:clrMapOvr>
</p:sld>
</file>

<file path=ppt/theme/theme1.xml><?xml version="1.0" encoding="utf-8"?>
<a:theme xmlns:a="http://schemas.openxmlformats.org/drawingml/2006/main" name="587TGp_School_light_ani">
  <a:themeElements>
    <a:clrScheme name="Default Design 1">
      <a:dk1>
        <a:srgbClr val="000000"/>
      </a:dk1>
      <a:lt1>
        <a:srgbClr val="FFFFD9"/>
      </a:lt1>
      <a:dk2>
        <a:srgbClr val="000000"/>
      </a:dk2>
      <a:lt2>
        <a:srgbClr val="FFFFFF"/>
      </a:lt2>
      <a:accent1>
        <a:srgbClr val="6CD69C"/>
      </a:accent1>
      <a:accent2>
        <a:srgbClr val="33CCCC"/>
      </a:accent2>
      <a:accent3>
        <a:srgbClr val="FFFFE9"/>
      </a:accent3>
      <a:accent4>
        <a:srgbClr val="000000"/>
      </a:accent4>
      <a:accent5>
        <a:srgbClr val="BAE8CB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D9"/>
        </a:lt1>
        <a:dk2>
          <a:srgbClr val="000000"/>
        </a:dk2>
        <a:lt2>
          <a:srgbClr val="FFFFFF"/>
        </a:lt2>
        <a:accent1>
          <a:srgbClr val="6CD69C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BAE8CB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DCFCDE"/>
        </a:lt1>
        <a:dk2>
          <a:srgbClr val="000000"/>
        </a:dk2>
        <a:lt2>
          <a:srgbClr val="FFFFFF"/>
        </a:lt2>
        <a:accent1>
          <a:srgbClr val="AD6DD5"/>
        </a:accent1>
        <a:accent2>
          <a:srgbClr val="4AD828"/>
        </a:accent2>
        <a:accent3>
          <a:srgbClr val="EBFDEC"/>
        </a:accent3>
        <a:accent4>
          <a:srgbClr val="000000"/>
        </a:accent4>
        <a:accent5>
          <a:srgbClr val="D3BAE7"/>
        </a:accent5>
        <a:accent6>
          <a:srgbClr val="42C423"/>
        </a:accent6>
        <a:hlink>
          <a:srgbClr val="F8A858"/>
        </a:hlink>
        <a:folHlink>
          <a:srgbClr val="5FB5E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CDCE7"/>
        </a:lt1>
        <a:dk2>
          <a:srgbClr val="000000"/>
        </a:dk2>
        <a:lt2>
          <a:srgbClr val="FFFFFF"/>
        </a:lt2>
        <a:accent1>
          <a:srgbClr val="65DADD"/>
        </a:accent1>
        <a:accent2>
          <a:srgbClr val="EB9F15"/>
        </a:accent2>
        <a:accent3>
          <a:srgbClr val="FDEBF1"/>
        </a:accent3>
        <a:accent4>
          <a:srgbClr val="000000"/>
        </a:accent4>
        <a:accent5>
          <a:srgbClr val="B8EAEB"/>
        </a:accent5>
        <a:accent6>
          <a:srgbClr val="D59012"/>
        </a:accent6>
        <a:hlink>
          <a:srgbClr val="B4D977"/>
        </a:hlink>
        <a:folHlink>
          <a:srgbClr val="F973D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587TGp_School_light_ani</Template>
  <TotalTime>915</TotalTime>
  <Words>1245</Words>
  <Application>Microsoft Office PowerPoint</Application>
  <PresentationFormat>Экран (4:3)</PresentationFormat>
  <Paragraphs>185</Paragraphs>
  <Slides>39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4" baseType="lpstr">
      <vt:lpstr>Arial</vt:lpstr>
      <vt:lpstr>Times New Roman</vt:lpstr>
      <vt:lpstr>Wingdings</vt:lpstr>
      <vt:lpstr>587TGp_School_light_ani</vt:lpstr>
      <vt:lpstr>Chart</vt:lpstr>
      <vt:lpstr>Презентация PowerPoint</vt:lpstr>
      <vt:lpstr>Презентация PowerPoint</vt:lpstr>
      <vt:lpstr>Презентация PowerPoint</vt:lpstr>
      <vt:lpstr>Презентация PowerPoint</vt:lpstr>
      <vt:lpstr>О единстве школы с жизнью</vt:lpstr>
      <vt:lpstr>На заре метода проектов</vt:lpstr>
      <vt:lpstr>Цели имеют право на существование</vt:lpstr>
      <vt:lpstr>Метод проектов в советской школе</vt:lpstr>
      <vt:lpstr>Презентация PowerPoint</vt:lpstr>
      <vt:lpstr>Презентация PowerPoint</vt:lpstr>
      <vt:lpstr>Проблемы</vt:lpstr>
      <vt:lpstr>Система оценки работ</vt:lpstr>
      <vt:lpstr>Циклограмма проекта, выполняемого на уроках</vt:lpstr>
      <vt:lpstr>Что приобретают учащиеся при работе над проектами (ответы учащихся)?</vt:lpstr>
      <vt:lpstr>Учащиеся о проектной деятельности</vt:lpstr>
      <vt:lpstr>Презентация PowerPoint</vt:lpstr>
      <vt:lpstr>Презентация PowerPoint</vt:lpstr>
      <vt:lpstr>Несколько слов о технологии…</vt:lpstr>
      <vt:lpstr>Презентация PowerPoint</vt:lpstr>
      <vt:lpstr>Несколько слов о технологии…</vt:lpstr>
      <vt:lpstr>Презентация PowerPoint</vt:lpstr>
      <vt:lpstr>Презентация PowerPoint</vt:lpstr>
      <vt:lpstr>Несколько слов о технологии…</vt:lpstr>
      <vt:lpstr>Презентация PowerPoint</vt:lpstr>
      <vt:lpstr>Несколько слов о реализованных проектах…</vt:lpstr>
      <vt:lpstr>Презентация PowerPoint</vt:lpstr>
      <vt:lpstr>Несколько слов о реализованных проектах…</vt:lpstr>
      <vt:lpstr>Презентация PowerPoint</vt:lpstr>
      <vt:lpstr>https://www.iearn.org </vt:lpstr>
      <vt:lpstr>https://www.cultmanager.ru </vt:lpstr>
      <vt:lpstr>https://www.fonduri.md </vt:lpstr>
      <vt:lpstr>https://dcfta.md/rus/granturi-si-consultanta </vt:lpstr>
      <vt:lpstr>https://egrant.md/category/granturi/ </vt:lpstr>
      <vt:lpstr>https://www.sgpmoldova.org </vt:lpstr>
      <vt:lpstr>https://www.sgpmoldova.org </vt:lpstr>
      <vt:lpstr>https://biblioteca.regielive.ro/cursuri/pedagogie/proiectarea-si-managementul-proiectelor-educationale-334031.html </vt:lpstr>
      <vt:lpstr>https://biblioteca.regielive.ro/cursuri/pedagogie/proiectarea-si-managementul-proiectelor-educationale-334031.html </vt:lpstr>
      <vt:lpstr>…</vt:lpstr>
      <vt:lpstr>Спасибо за внимание!!!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Метод проектов в школе  Елисеева Н. Ю., учитель немецкого языка МОУ «Гимназия №1» г. Воркуты</dc:title>
  <dc:creator>Hamster</dc:creator>
  <cp:lastModifiedBy>Дымовская Галина</cp:lastModifiedBy>
  <cp:revision>65</cp:revision>
  <cp:lastPrinted>2023-05-31T04:31:28Z</cp:lastPrinted>
  <dcterms:created xsi:type="dcterms:W3CDTF">2015-01-06T12:35:53Z</dcterms:created>
  <dcterms:modified xsi:type="dcterms:W3CDTF">2023-12-15T11:39:44Z</dcterms:modified>
</cp:coreProperties>
</file>