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8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48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204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4927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9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7805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764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077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16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31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07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27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10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13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304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35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20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Когда большая часть Европы была охвачена чумой </a:t>
            </a:r>
            <a:r>
              <a:rPr lang="ru-RU" sz="6300" dirty="0" smtClean="0">
                <a:latin typeface="Corbel" panose="020B0503020204020204" pitchFamily="34" charset="0"/>
              </a:rPr>
              <a:t>из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за </a:t>
            </a:r>
            <a:r>
              <a:rPr lang="ru-RU" sz="6300" dirty="0">
                <a:latin typeface="Corbel" panose="020B0503020204020204" pitchFamily="34" charset="0"/>
              </a:rPr>
              <a:t>плохой санитарии, в России были единичные </a:t>
            </a:r>
            <a:r>
              <a:rPr lang="ru-RU" sz="6300" dirty="0" smtClean="0">
                <a:latin typeface="Corbel" panose="020B0503020204020204" pitchFamily="34" charset="0"/>
              </a:rPr>
              <a:t>случаи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заболевания</a:t>
            </a:r>
            <a:r>
              <a:rPr lang="ru-RU" sz="6300" dirty="0">
                <a:latin typeface="Corbel" panose="020B0503020204020204" pitchFamily="34" charset="0"/>
              </a:rPr>
              <a:t>. Дело в том, что в России была </a:t>
            </a:r>
            <a:r>
              <a:rPr lang="ru-RU" sz="6300" dirty="0" smtClean="0">
                <a:latin typeface="Corbel" panose="020B0503020204020204" pitchFamily="34" charset="0"/>
              </a:rPr>
              <a:t>традиция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каждую </a:t>
            </a:r>
            <a:r>
              <a:rPr lang="ru-RU" sz="6300" dirty="0">
                <a:latin typeface="Corbel" panose="020B0503020204020204" pitchFamily="34" charset="0"/>
              </a:rPr>
              <a:t>неделю… </a:t>
            </a:r>
            <a:r>
              <a:rPr lang="ru-RU" sz="6300" b="1" dirty="0">
                <a:latin typeface="Corbel" panose="020B0503020204020204" pitchFamily="34" charset="0"/>
              </a:rPr>
              <a:t>Что </a:t>
            </a:r>
            <a:r>
              <a:rPr lang="ru-RU" sz="6300" b="1" dirty="0" smtClean="0">
                <a:latin typeface="Corbel" panose="020B0503020204020204" pitchFamily="34" charset="0"/>
              </a:rPr>
              <a:t>делать?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Când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o mare parte a </a:t>
            </a:r>
            <a:r>
              <a:rPr lang="en-US" sz="6300" dirty="0" err="1">
                <a:latin typeface="Corbel" panose="020B0503020204020204" pitchFamily="34" charset="0"/>
              </a:rPr>
              <a:t>Europei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fost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afectată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ciumă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cauza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igienei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proaste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Rusia</a:t>
            </a:r>
            <a:r>
              <a:rPr lang="en-US" sz="6300" dirty="0">
                <a:latin typeface="Corbel" panose="020B0503020204020204" pitchFamily="34" charset="0"/>
              </a:rPr>
              <a:t> se </a:t>
            </a:r>
            <a:r>
              <a:rPr lang="en-US" sz="6300" dirty="0" err="1">
                <a:latin typeface="Corbel" panose="020B0503020204020204" pitchFamily="34" charset="0"/>
              </a:rPr>
              <a:t>înregistrau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cazuri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unice</a:t>
            </a:r>
            <a:r>
              <a:rPr lang="en-US" sz="6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Probabil</a:t>
            </a:r>
            <a:r>
              <a:rPr lang="en-US" sz="6300" dirty="0">
                <a:latin typeface="Corbel" panose="020B0503020204020204" pitchFamily="34" charset="0"/>
              </a:rPr>
              <a:t>, de </a:t>
            </a:r>
            <a:r>
              <a:rPr lang="en-US" sz="6300" dirty="0" err="1">
                <a:latin typeface="Corbel" panose="020B0503020204020204" pitchFamily="34" charset="0"/>
              </a:rPr>
              <a:t>vină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e</a:t>
            </a:r>
            <a:r>
              <a:rPr lang="ro-MD" sz="6300" dirty="0" smtClean="0">
                <a:latin typeface="Corbel" panose="020B0503020204020204" pitchFamily="34" charset="0"/>
              </a:rPr>
              <a:t>ste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tradiția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rusească</a:t>
            </a:r>
            <a:r>
              <a:rPr lang="en-US" sz="6300" dirty="0">
                <a:latin typeface="Corbel" panose="020B0503020204020204" pitchFamily="34" charset="0"/>
              </a:rPr>
              <a:t> de a </a:t>
            </a:r>
            <a:r>
              <a:rPr lang="en-US" sz="6300" dirty="0" err="1" smtClean="0">
                <a:latin typeface="Corbel" panose="020B0503020204020204" pitchFamily="34" charset="0"/>
              </a:rPr>
              <a:t>frecventa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săptămânal</a:t>
            </a:r>
            <a:r>
              <a:rPr lang="en-US" sz="6300" dirty="0">
                <a:latin typeface="Corbel" panose="020B0503020204020204" pitchFamily="34" charset="0"/>
              </a:rPr>
              <a:t>… </a:t>
            </a:r>
            <a:r>
              <a:rPr lang="en-US" sz="6300" b="1" dirty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loc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489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В Юго-Восточной Азии часто случаются наводнения. А в Средние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века из-за низкого числа туалетов в населённых пунктах можно </a:t>
            </a: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было увидеть отходы жизнедеятельности человека прямо на </a:t>
            </a: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улицах. Поэтому там с детства учились использовать… </a:t>
            </a:r>
            <a:r>
              <a:rPr lang="ru-RU" sz="5300" b="1" dirty="0">
                <a:latin typeface="Corbel" panose="020B0503020204020204" pitchFamily="34" charset="0"/>
              </a:rPr>
              <a:t>Что?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endParaRPr lang="ru-RU" sz="25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Inundațiile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frecvente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Asia de </a:t>
            </a:r>
            <a:r>
              <a:rPr lang="en-US" sz="5300" dirty="0" err="1">
                <a:latin typeface="Corbel" panose="020B0503020204020204" pitchFamily="34" charset="0"/>
              </a:rPr>
              <a:t>Sud</a:t>
            </a:r>
            <a:r>
              <a:rPr lang="en-US" sz="5300" dirty="0">
                <a:latin typeface="Corbel" panose="020B0503020204020204" pitchFamily="34" charset="0"/>
              </a:rPr>
              <a:t>-Est.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Evul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Mediu</a:t>
            </a:r>
            <a:r>
              <a:rPr lang="en-US" sz="5300" dirty="0">
                <a:latin typeface="Corbel" panose="020B0503020204020204" pitchFamily="34" charset="0"/>
              </a:rPr>
              <a:t>, din </a:t>
            </a:r>
            <a:r>
              <a:rPr lang="en-US" sz="5300" dirty="0" err="1">
                <a:latin typeface="Corbel" panose="020B0503020204020204" pitchFamily="34" charset="0"/>
              </a:rPr>
              <a:t>cauza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numărului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redus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toalete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străzile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erau</a:t>
            </a:r>
            <a:r>
              <a:rPr lang="en-US" sz="5300" dirty="0">
                <a:latin typeface="Corbel" panose="020B0503020204020204" pitchFamily="34" charset="0"/>
              </a:rPr>
              <a:t> inundate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deșeuri</a:t>
            </a:r>
            <a:r>
              <a:rPr lang="en-US" sz="5300" dirty="0">
                <a:latin typeface="Corbel" panose="020B0503020204020204" pitchFamily="34" charset="0"/>
              </a:rPr>
              <a:t> ale </a:t>
            </a: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activităților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umane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r>
              <a:rPr lang="en-US" sz="5300" dirty="0" err="1">
                <a:latin typeface="Corbel" panose="020B0503020204020204" pitchFamily="34" charset="0"/>
              </a:rPr>
              <a:t>Astfel</a:t>
            </a:r>
            <a:r>
              <a:rPr lang="en-US" sz="5300" dirty="0">
                <a:latin typeface="Corbel" panose="020B0503020204020204" pitchFamily="34" charset="0"/>
              </a:rPr>
              <a:t>, nu e</a:t>
            </a:r>
            <a:r>
              <a:rPr lang="ro-MD" sz="5300" dirty="0">
                <a:latin typeface="Corbel" panose="020B0503020204020204" pitchFamily="34" charset="0"/>
              </a:rPr>
              <a:t>ste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mirare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localnicii</a:t>
            </a:r>
            <a:r>
              <a:rPr lang="en-US" sz="5300" dirty="0">
                <a:latin typeface="Corbel" panose="020B0503020204020204" pitchFamily="34" charset="0"/>
              </a:rPr>
              <a:t> din </a:t>
            </a:r>
            <a:r>
              <a:rPr lang="en-US" sz="5300" dirty="0" err="1">
                <a:latin typeface="Corbel" panose="020B0503020204020204" pitchFamily="34" charset="0"/>
              </a:rPr>
              <a:t>copilărie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ru-RU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erau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învățați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folosească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ce</a:t>
            </a:r>
            <a:r>
              <a:rPr lang="ro-MD" sz="5300" dirty="0">
                <a:latin typeface="Corbel" panose="020B0503020204020204" pitchFamily="34" charset="0"/>
              </a:rPr>
              <a:t>e</a:t>
            </a:r>
            <a:r>
              <a:rPr lang="en-US" sz="5300" dirty="0">
                <a:latin typeface="Corbel" panose="020B0503020204020204" pitchFamily="34" charset="0"/>
              </a:rPr>
              <a:t>a</a:t>
            </a:r>
            <a:r>
              <a:rPr lang="ro-MD" sz="5300" dirty="0">
                <a:latin typeface="Corbel" panose="020B0503020204020204" pitchFamily="34" charset="0"/>
              </a:rPr>
              <a:t>,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ro-MD" sz="5300" dirty="0">
                <a:latin typeface="Corbel" panose="020B0503020204020204" pitchFamily="34" charset="0"/>
              </a:rPr>
              <a:t>majoritatea din noi </a:t>
            </a:r>
            <a:r>
              <a:rPr lang="en-US" sz="5300" dirty="0">
                <a:latin typeface="Corbel" panose="020B0503020204020204" pitchFamily="34" charset="0"/>
              </a:rPr>
              <a:t>a </a:t>
            </a:r>
            <a:r>
              <a:rPr lang="en-US" sz="5300" dirty="0" err="1">
                <a:latin typeface="Corbel" panose="020B0503020204020204" pitchFamily="34" charset="0"/>
              </a:rPr>
              <a:t>văzut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doar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ro-MD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filme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sau</a:t>
            </a:r>
            <a:r>
              <a:rPr lang="en-US" sz="5300" dirty="0">
                <a:latin typeface="Corbel" panose="020B0503020204020204" pitchFamily="34" charset="0"/>
              </a:rPr>
              <a:t> la </a:t>
            </a:r>
            <a:r>
              <a:rPr lang="en-US" sz="5300" dirty="0" err="1">
                <a:latin typeface="Corbel" panose="020B0503020204020204" pitchFamily="34" charset="0"/>
              </a:rPr>
              <a:t>circ</a:t>
            </a:r>
            <a:r>
              <a:rPr lang="ro-MD" sz="5300" dirty="0">
                <a:latin typeface="Corbel" panose="020B0503020204020204" pitchFamily="34" charset="0"/>
              </a:rPr>
              <a:t>.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b="1" dirty="0">
                <a:latin typeface="Corbel" panose="020B0503020204020204" pitchFamily="34" charset="0"/>
              </a:rPr>
              <a:t>Ce</a:t>
            </a:r>
            <a:r>
              <a:rPr lang="ru-RU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anume</a:t>
            </a:r>
            <a:r>
              <a:rPr lang="en-US" sz="5300" b="1" dirty="0">
                <a:latin typeface="Corbel" panose="020B0503020204020204" pitchFamily="34" charset="0"/>
              </a:rPr>
              <a:t>? </a:t>
            </a:r>
            <a:endParaRPr lang="ru-RU" sz="53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237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В Юго-Восточной Азии часто случаются наводнения. А в Средние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века из-за низкого числа туалетов в населённых пунктах можно </a:t>
            </a: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было увидеть отходы жизнедеятельности человека прямо на </a:t>
            </a: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улицах. Поэтому там с детства учились использовать… </a:t>
            </a:r>
            <a:r>
              <a:rPr lang="ru-RU" sz="5300" b="1" dirty="0">
                <a:latin typeface="Corbel" panose="020B0503020204020204" pitchFamily="34" charset="0"/>
              </a:rPr>
              <a:t>Что?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endParaRPr lang="ru-RU" sz="25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Inundațiile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frecvente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Asia de </a:t>
            </a:r>
            <a:r>
              <a:rPr lang="en-US" sz="5300" dirty="0" err="1">
                <a:latin typeface="Corbel" panose="020B0503020204020204" pitchFamily="34" charset="0"/>
              </a:rPr>
              <a:t>Sud</a:t>
            </a:r>
            <a:r>
              <a:rPr lang="en-US" sz="5300" dirty="0">
                <a:latin typeface="Corbel" panose="020B0503020204020204" pitchFamily="34" charset="0"/>
              </a:rPr>
              <a:t>-Est.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Evul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Mediu</a:t>
            </a:r>
            <a:r>
              <a:rPr lang="en-US" sz="5300" dirty="0">
                <a:latin typeface="Corbel" panose="020B0503020204020204" pitchFamily="34" charset="0"/>
              </a:rPr>
              <a:t>, din </a:t>
            </a:r>
            <a:r>
              <a:rPr lang="en-US" sz="5300" dirty="0" err="1">
                <a:latin typeface="Corbel" panose="020B0503020204020204" pitchFamily="34" charset="0"/>
              </a:rPr>
              <a:t>cauza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numărului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redus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toalete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străzile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erau</a:t>
            </a:r>
            <a:r>
              <a:rPr lang="en-US" sz="5300" dirty="0">
                <a:latin typeface="Corbel" panose="020B0503020204020204" pitchFamily="34" charset="0"/>
              </a:rPr>
              <a:t> inundate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deșeuri</a:t>
            </a:r>
            <a:r>
              <a:rPr lang="en-US" sz="5300" dirty="0">
                <a:latin typeface="Corbel" panose="020B0503020204020204" pitchFamily="34" charset="0"/>
              </a:rPr>
              <a:t> ale </a:t>
            </a: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activităților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umane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r>
              <a:rPr lang="en-US" sz="5300" dirty="0" err="1">
                <a:latin typeface="Corbel" panose="020B0503020204020204" pitchFamily="34" charset="0"/>
              </a:rPr>
              <a:t>Astfel</a:t>
            </a:r>
            <a:r>
              <a:rPr lang="en-US" sz="5300" dirty="0">
                <a:latin typeface="Corbel" panose="020B0503020204020204" pitchFamily="34" charset="0"/>
              </a:rPr>
              <a:t>, nu e</a:t>
            </a:r>
            <a:r>
              <a:rPr lang="ro-MD" sz="5300" dirty="0">
                <a:latin typeface="Corbel" panose="020B0503020204020204" pitchFamily="34" charset="0"/>
              </a:rPr>
              <a:t>ste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mirare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localnicii</a:t>
            </a:r>
            <a:r>
              <a:rPr lang="en-US" sz="5300" dirty="0">
                <a:latin typeface="Corbel" panose="020B0503020204020204" pitchFamily="34" charset="0"/>
              </a:rPr>
              <a:t> din </a:t>
            </a:r>
            <a:r>
              <a:rPr lang="en-US" sz="5300" dirty="0" err="1">
                <a:latin typeface="Corbel" panose="020B0503020204020204" pitchFamily="34" charset="0"/>
              </a:rPr>
              <a:t>copilărie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ru-RU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erau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învățați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folosească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ce</a:t>
            </a:r>
            <a:r>
              <a:rPr lang="ro-MD" sz="5300" dirty="0">
                <a:latin typeface="Corbel" panose="020B0503020204020204" pitchFamily="34" charset="0"/>
              </a:rPr>
              <a:t>e</a:t>
            </a:r>
            <a:r>
              <a:rPr lang="en-US" sz="5300" dirty="0">
                <a:latin typeface="Corbel" panose="020B0503020204020204" pitchFamily="34" charset="0"/>
              </a:rPr>
              <a:t>a</a:t>
            </a:r>
            <a:r>
              <a:rPr lang="ro-MD" sz="5300" dirty="0">
                <a:latin typeface="Corbel" panose="020B0503020204020204" pitchFamily="34" charset="0"/>
              </a:rPr>
              <a:t>,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ro-MD" sz="5300" dirty="0">
                <a:latin typeface="Corbel" panose="020B0503020204020204" pitchFamily="34" charset="0"/>
              </a:rPr>
              <a:t>majoritatea din noi </a:t>
            </a:r>
            <a:r>
              <a:rPr lang="en-US" sz="5300" dirty="0">
                <a:latin typeface="Corbel" panose="020B0503020204020204" pitchFamily="34" charset="0"/>
              </a:rPr>
              <a:t>a </a:t>
            </a:r>
            <a:r>
              <a:rPr lang="en-US" sz="5300" dirty="0" err="1">
                <a:latin typeface="Corbel" panose="020B0503020204020204" pitchFamily="34" charset="0"/>
              </a:rPr>
              <a:t>văzut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doar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ro-MD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filme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sau</a:t>
            </a:r>
            <a:r>
              <a:rPr lang="en-US" sz="5300" dirty="0">
                <a:latin typeface="Corbel" panose="020B0503020204020204" pitchFamily="34" charset="0"/>
              </a:rPr>
              <a:t> la </a:t>
            </a:r>
            <a:r>
              <a:rPr lang="en-US" sz="5300" dirty="0" err="1">
                <a:latin typeface="Corbel" panose="020B0503020204020204" pitchFamily="34" charset="0"/>
              </a:rPr>
              <a:t>circ</a:t>
            </a:r>
            <a:r>
              <a:rPr lang="ro-MD" sz="5300" dirty="0">
                <a:latin typeface="Corbel" panose="020B0503020204020204" pitchFamily="34" charset="0"/>
              </a:rPr>
              <a:t>.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b="1" dirty="0">
                <a:latin typeface="Corbel" panose="020B0503020204020204" pitchFamily="34" charset="0"/>
              </a:rPr>
              <a:t>Ce</a:t>
            </a:r>
            <a:r>
              <a:rPr lang="ru-RU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anume</a:t>
            </a:r>
            <a:r>
              <a:rPr lang="en-US" sz="5300" b="1">
                <a:latin typeface="Corbel" panose="020B0503020204020204" pitchFamily="34" charset="0"/>
              </a:rPr>
              <a:t>? </a:t>
            </a:r>
            <a:endParaRPr lang="ru-RU" sz="53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27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статье «Радио «Свобода» об открытии границ после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пандемии </a:t>
            </a:r>
            <a:r>
              <a:rPr lang="en-US" sz="6000" dirty="0">
                <a:latin typeface="Corbel" panose="020B0503020204020204" pitchFamily="34" charset="0"/>
              </a:rPr>
              <a:t>COVID-19 </a:t>
            </a:r>
            <a:r>
              <a:rPr lang="ru-RU" sz="6000" dirty="0">
                <a:latin typeface="Corbel" panose="020B0503020204020204" pitchFamily="34" charset="0"/>
              </a:rPr>
              <a:t>есть фотография лужи, в которой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отражается памятник архитектуры.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прохожий выбросил в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u-RU" sz="6000" b="1" dirty="0">
                <a:latin typeface="Corbel" panose="020B0503020204020204" pitchFamily="34" charset="0"/>
              </a:rPr>
              <a:t>лужу?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endParaRPr lang="ru-RU" sz="17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articol</a:t>
            </a:r>
            <a:r>
              <a:rPr lang="en-US" sz="6000" dirty="0">
                <a:latin typeface="Corbel" panose="020B0503020204020204" pitchFamily="34" charset="0"/>
              </a:rPr>
              <a:t> de</a:t>
            </a:r>
            <a:r>
              <a:rPr lang="ro-MD" sz="6000" dirty="0">
                <a:latin typeface="Corbel" panose="020B0503020204020204" pitchFamily="34" charset="0"/>
              </a:rPr>
              <a:t> la</a:t>
            </a:r>
            <a:r>
              <a:rPr lang="en-US" sz="6000" dirty="0">
                <a:latin typeface="Corbel" panose="020B0503020204020204" pitchFamily="34" charset="0"/>
              </a:rPr>
              <a:t> Radio Europa </a:t>
            </a:r>
            <a:r>
              <a:rPr lang="en-US" sz="6000" dirty="0" err="1">
                <a:latin typeface="Corbel" panose="020B0503020204020204" pitchFamily="34" charset="0"/>
              </a:rPr>
              <a:t>Liberă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despre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deschiderea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hotarelor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după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pandemia</a:t>
            </a:r>
            <a:r>
              <a:rPr lang="en-US" sz="6000" dirty="0">
                <a:latin typeface="Corbel" panose="020B0503020204020204" pitchFamily="34" charset="0"/>
              </a:rPr>
              <a:t> COVID-19,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însoțit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fotografia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unei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bălți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care se </a:t>
            </a:r>
            <a:r>
              <a:rPr lang="en-US" sz="6000" dirty="0" err="1">
                <a:latin typeface="Corbel" panose="020B0503020204020204" pitchFamily="34" charset="0"/>
              </a:rPr>
              <a:t>reflectă</a:t>
            </a:r>
            <a:r>
              <a:rPr lang="en-US" sz="6000" dirty="0">
                <a:latin typeface="Corbel" panose="020B0503020204020204" pitchFamily="34" charset="0"/>
              </a:rPr>
              <a:t> un monument de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arhitectură</a:t>
            </a:r>
            <a:r>
              <a:rPr lang="en-US" sz="6000" dirty="0">
                <a:latin typeface="Corbel" panose="020B0503020204020204" pitchFamily="34" charset="0"/>
              </a:rPr>
              <a:t>.</a:t>
            </a:r>
            <a:r>
              <a:rPr lang="ro-MD" sz="6000" dirty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Ce a </a:t>
            </a:r>
            <a:r>
              <a:rPr lang="en-US" sz="6000" b="1" dirty="0" err="1">
                <a:latin typeface="Corbel" panose="020B0503020204020204" pitchFamily="34" charset="0"/>
              </a:rPr>
              <a:t>aruncat</a:t>
            </a:r>
            <a:r>
              <a:rPr lang="en-US" sz="6000" b="1" dirty="0">
                <a:latin typeface="Corbel" panose="020B0503020204020204" pitchFamily="34" charset="0"/>
              </a:rPr>
              <a:t> un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trecător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această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baltă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921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статье «Радио «Свобода» об открытии границ после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пандемии </a:t>
            </a:r>
            <a:r>
              <a:rPr lang="en-US" sz="6000" dirty="0">
                <a:latin typeface="Corbel" panose="020B0503020204020204" pitchFamily="34" charset="0"/>
              </a:rPr>
              <a:t>COVID-19 </a:t>
            </a:r>
            <a:r>
              <a:rPr lang="ru-RU" sz="6000" dirty="0">
                <a:latin typeface="Corbel" panose="020B0503020204020204" pitchFamily="34" charset="0"/>
              </a:rPr>
              <a:t>есть фотография лужи, в которой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отражается памятник архитектуры.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Что прохожий выбросил в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ru-RU" sz="6000" b="1" dirty="0">
                <a:latin typeface="Corbel" panose="020B0503020204020204" pitchFamily="34" charset="0"/>
              </a:rPr>
              <a:t>лужу?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endParaRPr lang="ru-RU" sz="17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articol</a:t>
            </a:r>
            <a:r>
              <a:rPr lang="en-US" sz="6000" dirty="0">
                <a:latin typeface="Corbel" panose="020B0503020204020204" pitchFamily="34" charset="0"/>
              </a:rPr>
              <a:t> de</a:t>
            </a:r>
            <a:r>
              <a:rPr lang="ro-MD" sz="6000" dirty="0">
                <a:latin typeface="Corbel" panose="020B0503020204020204" pitchFamily="34" charset="0"/>
              </a:rPr>
              <a:t> la</a:t>
            </a:r>
            <a:r>
              <a:rPr lang="en-US" sz="6000" dirty="0">
                <a:latin typeface="Corbel" panose="020B0503020204020204" pitchFamily="34" charset="0"/>
              </a:rPr>
              <a:t> Radio Europa </a:t>
            </a:r>
            <a:r>
              <a:rPr lang="en-US" sz="6000" dirty="0" err="1">
                <a:latin typeface="Corbel" panose="020B0503020204020204" pitchFamily="34" charset="0"/>
              </a:rPr>
              <a:t>Liberă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despre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deschiderea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hotarelor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după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pandemia</a:t>
            </a:r>
            <a:r>
              <a:rPr lang="en-US" sz="6000" dirty="0">
                <a:latin typeface="Corbel" panose="020B0503020204020204" pitchFamily="34" charset="0"/>
              </a:rPr>
              <a:t> COVID-19,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însoțit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fotografia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unei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bălți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care se </a:t>
            </a:r>
            <a:r>
              <a:rPr lang="en-US" sz="6000" dirty="0" err="1">
                <a:latin typeface="Corbel" panose="020B0503020204020204" pitchFamily="34" charset="0"/>
              </a:rPr>
              <a:t>reflectă</a:t>
            </a:r>
            <a:r>
              <a:rPr lang="en-US" sz="6000" dirty="0">
                <a:latin typeface="Corbel" panose="020B0503020204020204" pitchFamily="34" charset="0"/>
              </a:rPr>
              <a:t> un monument de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arhitectură</a:t>
            </a:r>
            <a:r>
              <a:rPr lang="en-US" sz="6000" dirty="0">
                <a:latin typeface="Corbel" panose="020B0503020204020204" pitchFamily="34" charset="0"/>
              </a:rPr>
              <a:t>.</a:t>
            </a:r>
            <a:r>
              <a:rPr lang="ro-MD" sz="6000" dirty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Ce a </a:t>
            </a:r>
            <a:r>
              <a:rPr lang="en-US" sz="6000" b="1" dirty="0" err="1">
                <a:latin typeface="Corbel" panose="020B0503020204020204" pitchFamily="34" charset="0"/>
              </a:rPr>
              <a:t>aruncat</a:t>
            </a:r>
            <a:r>
              <a:rPr lang="en-US" sz="6000" b="1" dirty="0">
                <a:latin typeface="Corbel" panose="020B0503020204020204" pitchFamily="34" charset="0"/>
              </a:rPr>
              <a:t> un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trecător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această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baltă</a:t>
            </a:r>
            <a:r>
              <a:rPr lang="en-US" sz="6000" b="1">
                <a:latin typeface="Corbel" panose="020B0503020204020204" pitchFamily="34" charset="0"/>
              </a:rPr>
              <a:t>? 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032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постере, призывающем </a:t>
            </a:r>
            <a:r>
              <a:rPr lang="ru-RU" sz="7200" dirty="0" smtClean="0">
                <a:latin typeface="Corbel" panose="020B0503020204020204" pitchFamily="34" charset="0"/>
              </a:rPr>
              <a:t>экономить воду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сказано</a:t>
            </a:r>
            <a:r>
              <a:rPr lang="ru-RU" sz="7200" dirty="0">
                <a:latin typeface="Corbel" panose="020B0503020204020204" pitchFamily="34" charset="0"/>
              </a:rPr>
              <a:t>, что петь можно и </a:t>
            </a:r>
            <a:r>
              <a:rPr lang="ru-RU" sz="7200" dirty="0" smtClean="0">
                <a:latin typeface="Corbel" panose="020B0503020204020204" pitchFamily="34" charset="0"/>
              </a:rPr>
              <a:t>в караоке</a:t>
            </a:r>
            <a:r>
              <a:rPr lang="ru-RU" sz="7200" dirty="0">
                <a:latin typeface="Corbel" panose="020B0503020204020204" pitchFamily="34" charset="0"/>
              </a:rPr>
              <a:t>, а не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только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Где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Pe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un </a:t>
            </a:r>
            <a:r>
              <a:rPr lang="en-US" sz="7200" dirty="0" smtClean="0">
                <a:latin typeface="Corbel" panose="020B0503020204020204" pitchFamily="34" charset="0"/>
              </a:rPr>
              <a:t>poster, care </a:t>
            </a:r>
            <a:r>
              <a:rPr lang="en-US" sz="7200" dirty="0">
                <a:latin typeface="Corbel" panose="020B0503020204020204" pitchFamily="34" charset="0"/>
              </a:rPr>
              <a:t>ne </a:t>
            </a:r>
            <a:r>
              <a:rPr lang="en-US" sz="7200" dirty="0" err="1">
                <a:latin typeface="Corbel" panose="020B0503020204020204" pitchFamily="34" charset="0"/>
              </a:rPr>
              <a:t>îndeamnă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să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economisim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apa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smtClean="0">
                <a:latin typeface="Corbel" panose="020B0503020204020204" pitchFamily="34" charset="0"/>
              </a:rPr>
              <a:t>se </a:t>
            </a:r>
            <a:r>
              <a:rPr lang="en-US" sz="7200" dirty="0" err="1" smtClean="0">
                <a:latin typeface="Corbel" panose="020B0503020204020204" pitchFamily="34" charset="0"/>
              </a:rPr>
              <a:t>afirmă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cânta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karaoke, </a:t>
            </a:r>
            <a:r>
              <a:rPr lang="en-US" sz="7200" dirty="0" smtClean="0">
                <a:latin typeface="Corbel" panose="020B0503020204020204" pitchFamily="34" charset="0"/>
              </a:rPr>
              <a:t>nu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250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постере, призывающем </a:t>
            </a:r>
            <a:r>
              <a:rPr lang="ru-RU" sz="7200" dirty="0" smtClean="0">
                <a:latin typeface="Corbel" panose="020B0503020204020204" pitchFamily="34" charset="0"/>
              </a:rPr>
              <a:t>экономить воду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сказано</a:t>
            </a:r>
            <a:r>
              <a:rPr lang="ru-RU" sz="7200" dirty="0">
                <a:latin typeface="Corbel" panose="020B0503020204020204" pitchFamily="34" charset="0"/>
              </a:rPr>
              <a:t>, что петь можно и </a:t>
            </a:r>
            <a:r>
              <a:rPr lang="ru-RU" sz="7200" dirty="0" smtClean="0">
                <a:latin typeface="Corbel" panose="020B0503020204020204" pitchFamily="34" charset="0"/>
              </a:rPr>
              <a:t>в караоке</a:t>
            </a:r>
            <a:r>
              <a:rPr lang="ru-RU" sz="7200" dirty="0">
                <a:latin typeface="Corbel" panose="020B0503020204020204" pitchFamily="34" charset="0"/>
              </a:rPr>
              <a:t>, а не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только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Где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Pe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un </a:t>
            </a:r>
            <a:r>
              <a:rPr lang="en-US" sz="7200" dirty="0" smtClean="0">
                <a:latin typeface="Corbel" panose="020B0503020204020204" pitchFamily="34" charset="0"/>
              </a:rPr>
              <a:t>poster, care </a:t>
            </a:r>
            <a:r>
              <a:rPr lang="en-US" sz="7200" dirty="0">
                <a:latin typeface="Corbel" panose="020B0503020204020204" pitchFamily="34" charset="0"/>
              </a:rPr>
              <a:t>ne </a:t>
            </a:r>
            <a:r>
              <a:rPr lang="en-US" sz="7200" dirty="0" err="1">
                <a:latin typeface="Corbel" panose="020B0503020204020204" pitchFamily="34" charset="0"/>
              </a:rPr>
              <a:t>îndeamnă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să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economisim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apa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smtClean="0">
                <a:latin typeface="Corbel" panose="020B0503020204020204" pitchFamily="34" charset="0"/>
              </a:rPr>
              <a:t>se </a:t>
            </a:r>
            <a:r>
              <a:rPr lang="en-US" sz="7200" dirty="0" err="1" smtClean="0">
                <a:latin typeface="Corbel" panose="020B0503020204020204" pitchFamily="34" charset="0"/>
              </a:rPr>
              <a:t>afirmă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cânta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karaoke, </a:t>
            </a:r>
            <a:r>
              <a:rPr lang="en-US" sz="7200" dirty="0" smtClean="0">
                <a:latin typeface="Corbel" panose="020B0503020204020204" pitchFamily="34" charset="0"/>
              </a:rPr>
              <a:t>nu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77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постере, призывающем </a:t>
            </a:r>
            <a:r>
              <a:rPr lang="ru-RU" sz="7200" dirty="0" smtClean="0">
                <a:latin typeface="Corbel" panose="020B0503020204020204" pitchFamily="34" charset="0"/>
              </a:rPr>
              <a:t>экономить воду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сказано</a:t>
            </a:r>
            <a:r>
              <a:rPr lang="ru-RU" sz="7200" dirty="0">
                <a:latin typeface="Corbel" panose="020B0503020204020204" pitchFamily="34" charset="0"/>
              </a:rPr>
              <a:t>, что петь можно и </a:t>
            </a:r>
            <a:r>
              <a:rPr lang="ru-RU" sz="7200" dirty="0" smtClean="0">
                <a:latin typeface="Corbel" panose="020B0503020204020204" pitchFamily="34" charset="0"/>
              </a:rPr>
              <a:t>в караоке</a:t>
            </a:r>
            <a:r>
              <a:rPr lang="ru-RU" sz="7200" dirty="0">
                <a:latin typeface="Corbel" panose="020B0503020204020204" pitchFamily="34" charset="0"/>
              </a:rPr>
              <a:t>, а не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только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Где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Pe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un </a:t>
            </a:r>
            <a:r>
              <a:rPr lang="en-US" sz="7200" dirty="0" smtClean="0">
                <a:latin typeface="Corbel" panose="020B0503020204020204" pitchFamily="34" charset="0"/>
              </a:rPr>
              <a:t>poster, care </a:t>
            </a:r>
            <a:r>
              <a:rPr lang="en-US" sz="7200" dirty="0">
                <a:latin typeface="Corbel" panose="020B0503020204020204" pitchFamily="34" charset="0"/>
              </a:rPr>
              <a:t>ne </a:t>
            </a:r>
            <a:r>
              <a:rPr lang="en-US" sz="7200" dirty="0" err="1">
                <a:latin typeface="Corbel" panose="020B0503020204020204" pitchFamily="34" charset="0"/>
              </a:rPr>
              <a:t>îndeamnă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să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economisim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apa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smtClean="0">
                <a:latin typeface="Corbel" panose="020B0503020204020204" pitchFamily="34" charset="0"/>
              </a:rPr>
              <a:t>se </a:t>
            </a:r>
            <a:r>
              <a:rPr lang="en-US" sz="7200" dirty="0" err="1" smtClean="0">
                <a:latin typeface="Corbel" panose="020B0503020204020204" pitchFamily="34" charset="0"/>
              </a:rPr>
              <a:t>afirmă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cânta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karaoke, </a:t>
            </a:r>
            <a:r>
              <a:rPr lang="en-US" sz="7200" dirty="0" smtClean="0">
                <a:latin typeface="Corbel" panose="020B0503020204020204" pitchFamily="34" charset="0"/>
              </a:rPr>
              <a:t>nu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450"/>
            <a:ext cx="20110500" cy="518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9" name="Google Shape;305;p24"/>
          <p:cNvSpPr txBox="1"/>
          <p:nvPr/>
        </p:nvSpPr>
        <p:spPr>
          <a:xfrm>
            <a:off x="0" y="3219449"/>
            <a:ext cx="20110500" cy="518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432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ЮНИСЕФ </a:t>
            </a:r>
            <a:r>
              <a:rPr lang="ru-RU" sz="5700" dirty="0" smtClean="0">
                <a:latin typeface="Corbel" panose="020B0503020204020204" pitchFamily="34" charset="0"/>
              </a:rPr>
              <a:t>в Швеции </a:t>
            </a:r>
            <a:r>
              <a:rPr lang="ru-RU" sz="5700" dirty="0">
                <a:latin typeface="Corbel" panose="020B0503020204020204" pitchFamily="34" charset="0"/>
              </a:rPr>
              <a:t>опубликовал видео, где персонаж в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чёрной одежде </a:t>
            </a:r>
            <a:r>
              <a:rPr lang="ru-RU" sz="5700" dirty="0">
                <a:latin typeface="Corbel" panose="020B0503020204020204" pitchFamily="34" charset="0"/>
              </a:rPr>
              <a:t>ходит по берегу с невысокой травой.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Ролик напоминает</a:t>
            </a:r>
            <a:r>
              <a:rPr lang="ru-RU" sz="5700" dirty="0">
                <a:latin typeface="Corbel" panose="020B0503020204020204" pitchFamily="34" charset="0"/>
              </a:rPr>
              <a:t>, что от грязной воды ежедневно погибает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1000 детей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r>
              <a:rPr lang="ru-RU" sz="5700" b="1" dirty="0">
                <a:latin typeface="Corbel" panose="020B0503020204020204" pitchFamily="34" charset="0"/>
              </a:rPr>
              <a:t>А что персонаж держит в </a:t>
            </a:r>
            <a:r>
              <a:rPr lang="ru-RU" sz="5700" b="1" dirty="0" smtClean="0">
                <a:latin typeface="Corbel" panose="020B0503020204020204" pitchFamily="34" charset="0"/>
              </a:rPr>
              <a:t>руке?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UNICEF </a:t>
            </a:r>
            <a:r>
              <a:rPr lang="en-US" sz="5700" dirty="0" err="1">
                <a:latin typeface="Corbel" panose="020B0503020204020204" pitchFamily="34" charset="0"/>
              </a:rPr>
              <a:t>Suedia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publicat</a:t>
            </a:r>
            <a:r>
              <a:rPr lang="en-US" sz="5700" dirty="0">
                <a:latin typeface="Corbel" panose="020B0503020204020204" pitchFamily="34" charset="0"/>
              </a:rPr>
              <a:t> un video,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care un </a:t>
            </a:r>
            <a:r>
              <a:rPr lang="en-US" sz="5700" dirty="0" err="1">
                <a:latin typeface="Corbel" panose="020B0503020204020204" pitchFamily="34" charset="0"/>
              </a:rPr>
              <a:t>personaj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haine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 err="1" smtClean="0">
                <a:latin typeface="Corbel" panose="020B0503020204020204" pitchFamily="34" charset="0"/>
              </a:rPr>
              <a:t>culoare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neagră</a:t>
            </a:r>
            <a:r>
              <a:rPr lang="en-US" sz="5700" dirty="0">
                <a:latin typeface="Corbel" panose="020B0503020204020204" pitchFamily="34" charset="0"/>
              </a:rPr>
              <a:t> se </a:t>
            </a:r>
            <a:r>
              <a:rPr lang="en-US" sz="5700" dirty="0" err="1">
                <a:latin typeface="Corbel" panose="020B0503020204020204" pitchFamily="34" charset="0"/>
              </a:rPr>
              <a:t>plimbă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plajă</a:t>
            </a:r>
            <a:r>
              <a:rPr lang="en-US" sz="5700" dirty="0">
                <a:latin typeface="Corbel" panose="020B0503020204020204" pitchFamily="34" charset="0"/>
              </a:rPr>
              <a:t> cu </a:t>
            </a:r>
            <a:r>
              <a:rPr lang="en-US" sz="5700" dirty="0" err="1">
                <a:latin typeface="Corbel" panose="020B0503020204020204" pitchFamily="34" charset="0"/>
              </a:rPr>
              <a:t>iarbă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joasă</a:t>
            </a:r>
            <a:r>
              <a:rPr lang="en-US" sz="5700" dirty="0">
                <a:latin typeface="Corbel" panose="020B0503020204020204" pitchFamily="34" charset="0"/>
              </a:rPr>
              <a:t>. Video-</a:t>
            </a:r>
            <a:r>
              <a:rPr lang="en-US" sz="5700" dirty="0" err="1">
                <a:latin typeface="Corbel" panose="020B0503020204020204" pitchFamily="34" charset="0"/>
              </a:rPr>
              <a:t>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atrage</a:t>
            </a:r>
            <a:r>
              <a:rPr lang="ru-RU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atenția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asupra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circa 1000 de </a:t>
            </a:r>
            <a:r>
              <a:rPr lang="en-US" sz="5700" dirty="0" err="1">
                <a:latin typeface="Corbel" panose="020B0503020204020204" pitchFamily="34" charset="0"/>
              </a:rPr>
              <a:t>copii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zilnic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din </a:t>
            </a:r>
            <a:r>
              <a:rPr lang="en-US" sz="5700" dirty="0" err="1" smtClean="0">
                <a:latin typeface="Corbel" panose="020B0503020204020204" pitchFamily="34" charset="0"/>
              </a:rPr>
              <a:t>cauza</a:t>
            </a:r>
            <a:r>
              <a:rPr lang="ru-RU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apei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murdare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ține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mână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personajul</a:t>
            </a:r>
            <a:r>
              <a:rPr lang="en-US" sz="57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>
                <a:latin typeface="Corbel" panose="020B0503020204020204" pitchFamily="34" charset="0"/>
              </a:rPr>
              <a:t>ЮНИСЕФ </a:t>
            </a:r>
            <a:r>
              <a:rPr lang="ru-RU" sz="5700" smtClean="0">
                <a:latin typeface="Corbel" panose="020B0503020204020204" pitchFamily="34" charset="0"/>
              </a:rPr>
              <a:t>в Швеции </a:t>
            </a:r>
            <a:r>
              <a:rPr lang="ru-RU" sz="5700" dirty="0">
                <a:latin typeface="Corbel" panose="020B0503020204020204" pitchFamily="34" charset="0"/>
              </a:rPr>
              <a:t>опубликовал видео, где персонаж в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чёрной одежде </a:t>
            </a:r>
            <a:r>
              <a:rPr lang="ru-RU" sz="5700" dirty="0">
                <a:latin typeface="Corbel" panose="020B0503020204020204" pitchFamily="34" charset="0"/>
              </a:rPr>
              <a:t>ходит по берегу с невысокой травой.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Ролик напоминает</a:t>
            </a:r>
            <a:r>
              <a:rPr lang="ru-RU" sz="5700" dirty="0">
                <a:latin typeface="Corbel" panose="020B0503020204020204" pitchFamily="34" charset="0"/>
              </a:rPr>
              <a:t>, что от грязной воды ежедневно погибает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1000 детей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r>
              <a:rPr lang="ru-RU" sz="5700" b="1" dirty="0">
                <a:latin typeface="Corbel" panose="020B0503020204020204" pitchFamily="34" charset="0"/>
              </a:rPr>
              <a:t>А что персонаж держит в </a:t>
            </a:r>
            <a:r>
              <a:rPr lang="ru-RU" sz="5700" b="1" dirty="0" smtClean="0">
                <a:latin typeface="Corbel" panose="020B0503020204020204" pitchFamily="34" charset="0"/>
              </a:rPr>
              <a:t>руке?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UNICEF </a:t>
            </a:r>
            <a:r>
              <a:rPr lang="en-US" sz="5700" dirty="0" err="1">
                <a:latin typeface="Corbel" panose="020B0503020204020204" pitchFamily="34" charset="0"/>
              </a:rPr>
              <a:t>Suedia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publicat</a:t>
            </a:r>
            <a:r>
              <a:rPr lang="en-US" sz="5700" dirty="0">
                <a:latin typeface="Corbel" panose="020B0503020204020204" pitchFamily="34" charset="0"/>
              </a:rPr>
              <a:t> un video,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care un </a:t>
            </a:r>
            <a:r>
              <a:rPr lang="en-US" sz="5700" dirty="0" err="1">
                <a:latin typeface="Corbel" panose="020B0503020204020204" pitchFamily="34" charset="0"/>
              </a:rPr>
              <a:t>personaj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haine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de </a:t>
            </a:r>
            <a:r>
              <a:rPr lang="en-US" sz="5700" dirty="0" err="1" smtClean="0">
                <a:latin typeface="Corbel" panose="020B0503020204020204" pitchFamily="34" charset="0"/>
              </a:rPr>
              <a:t>culoare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neagră</a:t>
            </a:r>
            <a:r>
              <a:rPr lang="en-US" sz="5700" dirty="0">
                <a:latin typeface="Corbel" panose="020B0503020204020204" pitchFamily="34" charset="0"/>
              </a:rPr>
              <a:t> se </a:t>
            </a:r>
            <a:r>
              <a:rPr lang="en-US" sz="5700" dirty="0" err="1">
                <a:latin typeface="Corbel" panose="020B0503020204020204" pitchFamily="34" charset="0"/>
              </a:rPr>
              <a:t>plimbă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plajă</a:t>
            </a:r>
            <a:r>
              <a:rPr lang="en-US" sz="5700" dirty="0">
                <a:latin typeface="Corbel" panose="020B0503020204020204" pitchFamily="34" charset="0"/>
              </a:rPr>
              <a:t> cu </a:t>
            </a:r>
            <a:r>
              <a:rPr lang="en-US" sz="5700" dirty="0" err="1">
                <a:latin typeface="Corbel" panose="020B0503020204020204" pitchFamily="34" charset="0"/>
              </a:rPr>
              <a:t>iarbă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joasă</a:t>
            </a:r>
            <a:r>
              <a:rPr lang="en-US" sz="5700" dirty="0">
                <a:latin typeface="Corbel" panose="020B0503020204020204" pitchFamily="34" charset="0"/>
              </a:rPr>
              <a:t>. Video-</a:t>
            </a:r>
            <a:r>
              <a:rPr lang="en-US" sz="5700" dirty="0" err="1">
                <a:latin typeface="Corbel" panose="020B0503020204020204" pitchFamily="34" charset="0"/>
              </a:rPr>
              <a:t>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atrage</a:t>
            </a:r>
            <a:r>
              <a:rPr lang="ru-RU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atenția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asupra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circa 1000 de </a:t>
            </a:r>
            <a:r>
              <a:rPr lang="en-US" sz="5700" dirty="0" err="1">
                <a:latin typeface="Corbel" panose="020B0503020204020204" pitchFamily="34" charset="0"/>
              </a:rPr>
              <a:t>copii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zilnic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u-RU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din </a:t>
            </a:r>
            <a:r>
              <a:rPr lang="en-US" sz="5700" dirty="0" err="1" smtClean="0">
                <a:latin typeface="Corbel" panose="020B0503020204020204" pitchFamily="34" charset="0"/>
              </a:rPr>
              <a:t>cauza</a:t>
            </a:r>
            <a:r>
              <a:rPr lang="ru-RU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apei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murdare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ține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mână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personajul</a:t>
            </a:r>
            <a:r>
              <a:rPr lang="en-US" sz="57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340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Чтобы доказать необходимость ИХ, партнёр ЮНИСЕФ в </a:t>
            </a:r>
            <a:r>
              <a:rPr lang="ru-RU" sz="5000" dirty="0" smtClean="0">
                <a:latin typeface="Corbel" panose="020B0503020204020204" pitchFamily="34" charset="0"/>
              </a:rPr>
              <a:t>Гвинее-</a:t>
            </a: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Бисау попросил </a:t>
            </a:r>
            <a:r>
              <a:rPr lang="ru-RU" sz="5000" dirty="0">
                <a:latin typeface="Corbel" panose="020B0503020204020204" pitchFamily="34" charset="0"/>
              </a:rPr>
              <a:t>жителей одной деревни пометить места, </a:t>
            </a:r>
            <a:r>
              <a:rPr lang="ru-RU" sz="5000" dirty="0" smtClean="0">
                <a:latin typeface="Corbel" panose="020B0503020204020204" pitchFamily="34" charset="0"/>
              </a:rPr>
              <a:t>которые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«использовали</a:t>
            </a:r>
            <a:r>
              <a:rPr lang="ru-RU" sz="5000" dirty="0">
                <a:latin typeface="Corbel" panose="020B0503020204020204" pitchFamily="34" charset="0"/>
              </a:rPr>
              <a:t>» в последнее время. Люди были в шоке не только </a:t>
            </a:r>
            <a:r>
              <a:rPr lang="ru-RU" sz="5000" dirty="0" smtClean="0">
                <a:latin typeface="Corbel" panose="020B0503020204020204" pitchFamily="34" charset="0"/>
              </a:rPr>
              <a:t>от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числа</a:t>
            </a:r>
            <a:r>
              <a:rPr lang="ru-RU" sz="5000" dirty="0">
                <a:latin typeface="Corbel" panose="020B0503020204020204" pitchFamily="34" charset="0"/>
              </a:rPr>
              <a:t>, но и от расположения точек: и своих, и особенно </a:t>
            </a:r>
            <a:r>
              <a:rPr lang="ru-RU" sz="5000" dirty="0" smtClean="0">
                <a:latin typeface="Corbel" panose="020B0503020204020204" pitchFamily="34" charset="0"/>
              </a:rPr>
              <a:t>соседских.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Назовите ИХ.</a:t>
            </a:r>
            <a:endParaRPr lang="en-US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Pentru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demonstra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importanța</a:t>
            </a:r>
            <a:r>
              <a:rPr lang="en-US" sz="5000" dirty="0">
                <a:latin typeface="Corbel" panose="020B0503020204020204" pitchFamily="34" charset="0"/>
              </a:rPr>
              <a:t> LOR, </a:t>
            </a:r>
            <a:r>
              <a:rPr lang="en-US" sz="5000" dirty="0" err="1">
                <a:latin typeface="Corbel" panose="020B0503020204020204" pitchFamily="34" charset="0"/>
              </a:rPr>
              <a:t>partenerul</a:t>
            </a:r>
            <a:r>
              <a:rPr lang="en-US" sz="5000" dirty="0">
                <a:latin typeface="Corbel" panose="020B0503020204020204" pitchFamily="34" charset="0"/>
              </a:rPr>
              <a:t> UNICEF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Guineea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Bissau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cerut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locuitorilor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unui</a:t>
            </a:r>
            <a:r>
              <a:rPr lang="en-US" sz="5000" dirty="0">
                <a:latin typeface="Corbel" panose="020B0503020204020204" pitchFamily="34" charset="0"/>
              </a:rPr>
              <a:t> sat,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care nu </a:t>
            </a:r>
            <a:r>
              <a:rPr lang="en-US" sz="5000" dirty="0" err="1">
                <a:latin typeface="Corbel" panose="020B0503020204020204" pitchFamily="34" charset="0"/>
              </a:rPr>
              <a:t>sunt</a:t>
            </a:r>
            <a:r>
              <a:rPr lang="en-US" sz="5000" dirty="0">
                <a:latin typeface="Corbel" panose="020B0503020204020204" pitchFamily="34" charset="0"/>
              </a:rPr>
              <a:t> ELE,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marcheze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locurile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”</a:t>
            </a:r>
            <a:r>
              <a:rPr lang="en-US" sz="5000" dirty="0" err="1">
                <a:latin typeface="Corbel" panose="020B0503020204020204" pitchFamily="34" charset="0"/>
              </a:rPr>
              <a:t>folosite</a:t>
            </a:r>
            <a:r>
              <a:rPr lang="en-US" sz="5000" dirty="0">
                <a:latin typeface="Corbel" panose="020B0503020204020204" pitchFamily="34" charset="0"/>
              </a:rPr>
              <a:t>” recent. </a:t>
            </a:r>
            <a:r>
              <a:rPr lang="en-US" sz="5000" dirty="0" err="1">
                <a:latin typeface="Corbel" panose="020B0503020204020204" pitchFamily="34" charset="0"/>
              </a:rPr>
              <a:t>Oamenii</a:t>
            </a:r>
            <a:r>
              <a:rPr lang="en-US" sz="5000" dirty="0">
                <a:latin typeface="Corbel" panose="020B0503020204020204" pitchFamily="34" charset="0"/>
              </a:rPr>
              <a:t> au </a:t>
            </a:r>
            <a:r>
              <a:rPr lang="en-US" sz="5000" dirty="0" err="1">
                <a:latin typeface="Corbel" panose="020B0503020204020204" pitchFamily="34" charset="0"/>
              </a:rPr>
              <a:t>fost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șocați</a:t>
            </a:r>
            <a:r>
              <a:rPr lang="en-US" sz="5000" dirty="0">
                <a:latin typeface="Corbel" panose="020B0503020204020204" pitchFamily="34" charset="0"/>
              </a:rPr>
              <a:t> nu </a:t>
            </a:r>
            <a:r>
              <a:rPr lang="en-US" sz="5000" dirty="0" err="1">
                <a:latin typeface="Corbel" panose="020B0503020204020204" pitchFamily="34" charset="0"/>
              </a:rPr>
              <a:t>doar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numărul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mare,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dar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amplasarea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acestora</a:t>
            </a:r>
            <a:r>
              <a:rPr lang="en-US" sz="5000" dirty="0">
                <a:latin typeface="Corbel" panose="020B0503020204020204" pitchFamily="34" charset="0"/>
              </a:rPr>
              <a:t>: </a:t>
            </a:r>
            <a:r>
              <a:rPr lang="en-US" sz="5000" dirty="0" err="1">
                <a:latin typeface="Corbel" panose="020B0503020204020204" pitchFamily="34" charset="0"/>
              </a:rPr>
              <a:t>atât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propriilor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cât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celor</a:t>
            </a:r>
            <a:r>
              <a:rPr lang="en-US" sz="5000" dirty="0">
                <a:latin typeface="Corbel" panose="020B0503020204020204" pitchFamily="34" charset="0"/>
              </a:rPr>
              <a:t>, ”</a:t>
            </a:r>
            <a:r>
              <a:rPr lang="en-US" sz="5000" dirty="0" err="1">
                <a:latin typeface="Corbel" panose="020B0503020204020204" pitchFamily="34" charset="0"/>
              </a:rPr>
              <a:t>folosite</a:t>
            </a:r>
            <a:r>
              <a:rPr lang="en-US" sz="5000" dirty="0">
                <a:latin typeface="Corbel" panose="020B0503020204020204" pitchFamily="34" charset="0"/>
              </a:rPr>
              <a:t>”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de </a:t>
            </a:r>
            <a:r>
              <a:rPr lang="en-US" sz="5000" dirty="0" err="1" smtClean="0">
                <a:latin typeface="Corbel" panose="020B0503020204020204" pitchFamily="34" charset="0"/>
              </a:rPr>
              <a:t>vecini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>
                <a:latin typeface="Corbel" panose="020B0503020204020204" pitchFamily="34" charset="0"/>
              </a:rPr>
              <a:t>Ce </a:t>
            </a:r>
            <a:r>
              <a:rPr lang="en-US" sz="5000" b="1" dirty="0" err="1">
                <a:latin typeface="Corbel" panose="020B0503020204020204" pitchFamily="34" charset="0"/>
              </a:rPr>
              <a:t>sunt</a:t>
            </a:r>
            <a:r>
              <a:rPr lang="en-US" sz="5000" b="1" dirty="0">
                <a:latin typeface="Corbel" panose="020B0503020204020204" pitchFamily="34" charset="0"/>
              </a:rPr>
              <a:t> ELE? 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en-US" sz="5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115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>
                <a:latin typeface="Corbel" panose="020B0503020204020204" pitchFamily="34" charset="0"/>
              </a:rPr>
              <a:t>Чтобы доказать необходимость ИХ, партнёр ЮНИСЕФ в </a:t>
            </a:r>
            <a:r>
              <a:rPr lang="ru-RU" sz="5000" dirty="0" smtClean="0">
                <a:latin typeface="Corbel" panose="020B0503020204020204" pitchFamily="34" charset="0"/>
              </a:rPr>
              <a:t>Гвинее-</a:t>
            </a: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Бисау попросил </a:t>
            </a:r>
            <a:r>
              <a:rPr lang="ru-RU" sz="5000" dirty="0">
                <a:latin typeface="Corbel" panose="020B0503020204020204" pitchFamily="34" charset="0"/>
              </a:rPr>
              <a:t>жителей одной деревни пометить места, </a:t>
            </a:r>
            <a:r>
              <a:rPr lang="ru-RU" sz="5000" dirty="0" smtClean="0">
                <a:latin typeface="Corbel" panose="020B0503020204020204" pitchFamily="34" charset="0"/>
              </a:rPr>
              <a:t>которые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«использовали</a:t>
            </a:r>
            <a:r>
              <a:rPr lang="ru-RU" sz="5000" dirty="0">
                <a:latin typeface="Corbel" panose="020B0503020204020204" pitchFamily="34" charset="0"/>
              </a:rPr>
              <a:t>» в последнее время. Люди были в шоке не только </a:t>
            </a:r>
            <a:r>
              <a:rPr lang="ru-RU" sz="5000" dirty="0" smtClean="0">
                <a:latin typeface="Corbel" panose="020B0503020204020204" pitchFamily="34" charset="0"/>
              </a:rPr>
              <a:t>от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числа</a:t>
            </a:r>
            <a:r>
              <a:rPr lang="ru-RU" sz="5000" dirty="0">
                <a:latin typeface="Corbel" panose="020B0503020204020204" pitchFamily="34" charset="0"/>
              </a:rPr>
              <a:t>, но и от расположения точек: и своих, и особенно </a:t>
            </a:r>
            <a:r>
              <a:rPr lang="ru-RU" sz="5000" dirty="0" smtClean="0">
                <a:latin typeface="Corbel" panose="020B0503020204020204" pitchFamily="34" charset="0"/>
              </a:rPr>
              <a:t>соседских.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Назовите ИХ.</a:t>
            </a:r>
            <a:endParaRPr lang="en-US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Pentru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demonstra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importanța</a:t>
            </a:r>
            <a:r>
              <a:rPr lang="en-US" sz="5000" dirty="0">
                <a:latin typeface="Corbel" panose="020B0503020204020204" pitchFamily="34" charset="0"/>
              </a:rPr>
              <a:t> LOR, </a:t>
            </a:r>
            <a:r>
              <a:rPr lang="en-US" sz="5000" dirty="0" err="1">
                <a:latin typeface="Corbel" panose="020B0503020204020204" pitchFamily="34" charset="0"/>
              </a:rPr>
              <a:t>partenerul</a:t>
            </a:r>
            <a:r>
              <a:rPr lang="en-US" sz="5000" dirty="0">
                <a:latin typeface="Corbel" panose="020B0503020204020204" pitchFamily="34" charset="0"/>
              </a:rPr>
              <a:t> UNICEF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Guineea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Bissau </a:t>
            </a:r>
            <a:r>
              <a:rPr lang="en-US" sz="5000" dirty="0">
                <a:latin typeface="Corbel" panose="020B0503020204020204" pitchFamily="34" charset="0"/>
              </a:rPr>
              <a:t>a </a:t>
            </a:r>
            <a:r>
              <a:rPr lang="en-US" sz="5000" dirty="0" err="1">
                <a:latin typeface="Corbel" panose="020B0503020204020204" pitchFamily="34" charset="0"/>
              </a:rPr>
              <a:t>cerut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locuitorilor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unui</a:t>
            </a:r>
            <a:r>
              <a:rPr lang="en-US" sz="5000" dirty="0">
                <a:latin typeface="Corbel" panose="020B0503020204020204" pitchFamily="34" charset="0"/>
              </a:rPr>
              <a:t> sat, </a:t>
            </a:r>
            <a:r>
              <a:rPr lang="en-US" sz="5000" dirty="0" err="1">
                <a:latin typeface="Corbel" panose="020B0503020204020204" pitchFamily="34" charset="0"/>
              </a:rPr>
              <a:t>în</a:t>
            </a:r>
            <a:r>
              <a:rPr lang="en-US" sz="5000" dirty="0">
                <a:latin typeface="Corbel" panose="020B0503020204020204" pitchFamily="34" charset="0"/>
              </a:rPr>
              <a:t> care nu </a:t>
            </a:r>
            <a:r>
              <a:rPr lang="en-US" sz="5000" dirty="0" err="1">
                <a:latin typeface="Corbel" panose="020B0503020204020204" pitchFamily="34" charset="0"/>
              </a:rPr>
              <a:t>sunt</a:t>
            </a:r>
            <a:r>
              <a:rPr lang="en-US" sz="5000" dirty="0">
                <a:latin typeface="Corbel" panose="020B0503020204020204" pitchFamily="34" charset="0"/>
              </a:rPr>
              <a:t> ELE,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marcheze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locurile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>
                <a:latin typeface="Corbel" panose="020B0503020204020204" pitchFamily="34" charset="0"/>
              </a:rPr>
              <a:t>”</a:t>
            </a:r>
            <a:r>
              <a:rPr lang="en-US" sz="5000" dirty="0" err="1">
                <a:latin typeface="Corbel" panose="020B0503020204020204" pitchFamily="34" charset="0"/>
              </a:rPr>
              <a:t>folosite</a:t>
            </a:r>
            <a:r>
              <a:rPr lang="en-US" sz="5000" dirty="0">
                <a:latin typeface="Corbel" panose="020B0503020204020204" pitchFamily="34" charset="0"/>
              </a:rPr>
              <a:t>” recent. </a:t>
            </a:r>
            <a:r>
              <a:rPr lang="en-US" sz="5000" dirty="0" err="1">
                <a:latin typeface="Corbel" panose="020B0503020204020204" pitchFamily="34" charset="0"/>
              </a:rPr>
              <a:t>Oamenii</a:t>
            </a:r>
            <a:r>
              <a:rPr lang="en-US" sz="5000" dirty="0">
                <a:latin typeface="Corbel" panose="020B0503020204020204" pitchFamily="34" charset="0"/>
              </a:rPr>
              <a:t> au </a:t>
            </a:r>
            <a:r>
              <a:rPr lang="en-US" sz="5000" dirty="0" err="1">
                <a:latin typeface="Corbel" panose="020B0503020204020204" pitchFamily="34" charset="0"/>
              </a:rPr>
              <a:t>fost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șocați</a:t>
            </a:r>
            <a:r>
              <a:rPr lang="en-US" sz="5000" dirty="0">
                <a:latin typeface="Corbel" panose="020B0503020204020204" pitchFamily="34" charset="0"/>
              </a:rPr>
              <a:t> nu </a:t>
            </a:r>
            <a:r>
              <a:rPr lang="en-US" sz="5000" dirty="0" err="1">
                <a:latin typeface="Corbel" panose="020B0503020204020204" pitchFamily="34" charset="0"/>
              </a:rPr>
              <a:t>doar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numărul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mare,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dar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de </a:t>
            </a:r>
            <a:r>
              <a:rPr lang="en-US" sz="5000" dirty="0" err="1">
                <a:latin typeface="Corbel" panose="020B0503020204020204" pitchFamily="34" charset="0"/>
              </a:rPr>
              <a:t>amplasarea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acestora</a:t>
            </a:r>
            <a:r>
              <a:rPr lang="en-US" sz="5000" dirty="0">
                <a:latin typeface="Corbel" panose="020B0503020204020204" pitchFamily="34" charset="0"/>
              </a:rPr>
              <a:t>: </a:t>
            </a:r>
            <a:r>
              <a:rPr lang="en-US" sz="5000" dirty="0" err="1">
                <a:latin typeface="Corbel" panose="020B0503020204020204" pitchFamily="34" charset="0"/>
              </a:rPr>
              <a:t>atât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propriilor</a:t>
            </a:r>
            <a:r>
              <a:rPr lang="en-US" sz="5000" dirty="0">
                <a:latin typeface="Corbel" panose="020B0503020204020204" pitchFamily="34" charset="0"/>
              </a:rPr>
              <a:t>, </a:t>
            </a:r>
            <a:r>
              <a:rPr lang="en-US" sz="5000" dirty="0" err="1">
                <a:latin typeface="Corbel" panose="020B0503020204020204" pitchFamily="34" charset="0"/>
              </a:rPr>
              <a:t>cât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celor</a:t>
            </a:r>
            <a:r>
              <a:rPr lang="en-US" sz="5000" dirty="0">
                <a:latin typeface="Corbel" panose="020B0503020204020204" pitchFamily="34" charset="0"/>
              </a:rPr>
              <a:t>, ”</a:t>
            </a:r>
            <a:r>
              <a:rPr lang="en-US" sz="5000" dirty="0" err="1">
                <a:latin typeface="Corbel" panose="020B0503020204020204" pitchFamily="34" charset="0"/>
              </a:rPr>
              <a:t>folosite</a:t>
            </a:r>
            <a:r>
              <a:rPr lang="en-US" sz="5000" dirty="0">
                <a:latin typeface="Corbel" panose="020B0503020204020204" pitchFamily="34" charset="0"/>
              </a:rPr>
              <a:t>”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de </a:t>
            </a:r>
            <a:r>
              <a:rPr lang="en-US" sz="5000" dirty="0" err="1" smtClean="0">
                <a:latin typeface="Corbel" panose="020B0503020204020204" pitchFamily="34" charset="0"/>
              </a:rPr>
              <a:t>vecini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r>
              <a:rPr lang="en-US" sz="5000" b="1" dirty="0">
                <a:latin typeface="Corbel" panose="020B0503020204020204" pitchFamily="34" charset="0"/>
              </a:rPr>
              <a:t>Ce </a:t>
            </a:r>
            <a:r>
              <a:rPr lang="en-US" sz="5000" b="1" dirty="0" err="1">
                <a:latin typeface="Corbel" panose="020B0503020204020204" pitchFamily="34" charset="0"/>
              </a:rPr>
              <a:t>sunt</a:t>
            </a:r>
            <a:r>
              <a:rPr lang="en-US" sz="5000" b="1" dirty="0">
                <a:latin typeface="Corbel" panose="020B0503020204020204" pitchFamily="34" charset="0"/>
              </a:rPr>
              <a:t> ELE? 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en-US" sz="5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48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На социальном постере к голове </a:t>
            </a:r>
            <a:r>
              <a:rPr lang="ru-RU" sz="6500" dirty="0" smtClean="0">
                <a:latin typeface="Corbel" panose="020B0503020204020204" pitchFamily="34" charset="0"/>
              </a:rPr>
              <a:t>ребёнка приставлен </a:t>
            </a: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ОН</a:t>
            </a:r>
            <a:r>
              <a:rPr lang="ru-RU" sz="6500" dirty="0">
                <a:latin typeface="Corbel" panose="020B0503020204020204" pitchFamily="34" charset="0"/>
              </a:rPr>
              <a:t>. Текст постера гласит: «Плохая </a:t>
            </a:r>
            <a:r>
              <a:rPr lang="ru-RU" sz="6500" dirty="0" smtClean="0">
                <a:latin typeface="Corbel" panose="020B0503020204020204" pitchFamily="34" charset="0"/>
              </a:rPr>
              <a:t>вода </a:t>
            </a:r>
            <a:r>
              <a:rPr lang="ru-RU" sz="6500" dirty="0">
                <a:latin typeface="Corbel" panose="020B0503020204020204" pitchFamily="34" charset="0"/>
              </a:rPr>
              <a:t>убивает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больше </a:t>
            </a:r>
            <a:r>
              <a:rPr lang="ru-RU" sz="6500" dirty="0">
                <a:latin typeface="Corbel" panose="020B0503020204020204" pitchFamily="34" charset="0"/>
              </a:rPr>
              <a:t>детей, чем войны». </a:t>
            </a:r>
            <a:r>
              <a:rPr lang="ru-RU" sz="6500" b="1" dirty="0" smtClean="0">
                <a:latin typeface="Corbel" panose="020B0503020204020204" pitchFamily="34" charset="0"/>
              </a:rPr>
              <a:t>Назовите ЕГО </a:t>
            </a:r>
            <a:r>
              <a:rPr lang="ru-RU" sz="6500" b="1" dirty="0">
                <a:latin typeface="Corbel" panose="020B0503020204020204" pitchFamily="34" charset="0"/>
              </a:rPr>
              <a:t>двумя </a:t>
            </a:r>
            <a:endParaRPr lang="ru-RU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словами.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Într</a:t>
            </a:r>
            <a:r>
              <a:rPr lang="en-US" sz="6500" dirty="0" smtClean="0">
                <a:latin typeface="Corbel" panose="020B0503020204020204" pitchFamily="34" charset="0"/>
              </a:rPr>
              <a:t>-un </a:t>
            </a:r>
            <a:r>
              <a:rPr lang="en-US" sz="6500" dirty="0">
                <a:latin typeface="Corbel" panose="020B0503020204020204" pitchFamily="34" charset="0"/>
              </a:rPr>
              <a:t>poster social EL e </a:t>
            </a:r>
            <a:r>
              <a:rPr lang="en-US" sz="6500" dirty="0" err="1">
                <a:latin typeface="Corbel" panose="020B0503020204020204" pitchFamily="34" charset="0"/>
              </a:rPr>
              <a:t>îndreptat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spre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capul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unui</a:t>
            </a:r>
            <a:r>
              <a:rPr lang="ru-RU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copil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Imaginea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e </a:t>
            </a:r>
            <a:r>
              <a:rPr lang="en-US" sz="6500" dirty="0" err="1">
                <a:latin typeface="Corbel" panose="020B0503020204020204" pitchFamily="34" charset="0"/>
              </a:rPr>
              <a:t>însoțită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r>
              <a:rPr lang="en-US" sz="6500" dirty="0" err="1">
                <a:latin typeface="Corbel" panose="020B0503020204020204" pitchFamily="34" charset="0"/>
              </a:rPr>
              <a:t>inscripția</a:t>
            </a:r>
            <a:r>
              <a:rPr lang="en-US" sz="6500" dirty="0">
                <a:latin typeface="Corbel" panose="020B0503020204020204" pitchFamily="34" charset="0"/>
              </a:rPr>
              <a:t> ”</a:t>
            </a:r>
            <a:r>
              <a:rPr lang="en-US" sz="6500" dirty="0" err="1">
                <a:latin typeface="Corbel" panose="020B0503020204020204" pitchFamily="34" charset="0"/>
              </a:rPr>
              <a:t>Apa</a:t>
            </a:r>
            <a:r>
              <a:rPr lang="en-US" sz="6500" dirty="0">
                <a:latin typeface="Corbel" panose="020B0503020204020204" pitchFamily="34" charset="0"/>
              </a:rPr>
              <a:t> rea </a:t>
            </a:r>
            <a:r>
              <a:rPr lang="en-US" sz="6500" dirty="0" err="1" smtClean="0">
                <a:latin typeface="Corbel" panose="020B0503020204020204" pitchFamily="34" charset="0"/>
              </a:rPr>
              <a:t>ucide</a:t>
            </a:r>
            <a:r>
              <a:rPr lang="ru-RU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mai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mulți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copii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decât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războaiele</a:t>
            </a:r>
            <a:r>
              <a:rPr lang="en-US" sz="6500" dirty="0">
                <a:latin typeface="Corbel" panose="020B0503020204020204" pitchFamily="34" charset="0"/>
              </a:rPr>
              <a:t>”. </a:t>
            </a:r>
            <a:r>
              <a:rPr lang="en-US" sz="6500" b="1" dirty="0" err="1">
                <a:latin typeface="Corbel" panose="020B0503020204020204" pitchFamily="34" charset="0"/>
              </a:rPr>
              <a:t>Numiți</a:t>
            </a:r>
            <a:r>
              <a:rPr lang="en-US" sz="6500" b="1" dirty="0">
                <a:latin typeface="Corbel" panose="020B0503020204020204" pitchFamily="34" charset="0"/>
              </a:rPr>
              <a:t>-L </a:t>
            </a:r>
            <a:r>
              <a:rPr lang="en-US" sz="6500" b="1" dirty="0" err="1">
                <a:latin typeface="Corbel" panose="020B0503020204020204" pitchFamily="34" charset="0"/>
              </a:rPr>
              <a:t>prin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smtClean="0">
                <a:latin typeface="Corbel" panose="020B0503020204020204" pitchFamily="34" charset="0"/>
              </a:rPr>
              <a:t>3</a:t>
            </a:r>
            <a:r>
              <a:rPr lang="ru-RU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cuvinte</a:t>
            </a:r>
            <a:r>
              <a:rPr lang="en-US" sz="6500" b="1" dirty="0">
                <a:latin typeface="Corbel" panose="020B0503020204020204" pitchFamily="34" charset="0"/>
              </a:rPr>
              <a:t>.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603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На социальном постере к голове </a:t>
            </a:r>
            <a:r>
              <a:rPr lang="ru-RU" sz="6500" dirty="0" smtClean="0">
                <a:latin typeface="Corbel" panose="020B0503020204020204" pitchFamily="34" charset="0"/>
              </a:rPr>
              <a:t>ребёнка приставлен </a:t>
            </a: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ОН</a:t>
            </a:r>
            <a:r>
              <a:rPr lang="ru-RU" sz="6500" dirty="0">
                <a:latin typeface="Corbel" panose="020B0503020204020204" pitchFamily="34" charset="0"/>
              </a:rPr>
              <a:t>. Текст постера гласит: «Плохая </a:t>
            </a:r>
            <a:r>
              <a:rPr lang="ru-RU" sz="6500" dirty="0" smtClean="0">
                <a:latin typeface="Corbel" panose="020B0503020204020204" pitchFamily="34" charset="0"/>
              </a:rPr>
              <a:t>вода </a:t>
            </a:r>
            <a:r>
              <a:rPr lang="ru-RU" sz="6500" dirty="0">
                <a:latin typeface="Corbel" panose="020B0503020204020204" pitchFamily="34" charset="0"/>
              </a:rPr>
              <a:t>убивает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больше </a:t>
            </a:r>
            <a:r>
              <a:rPr lang="ru-RU" sz="6500" dirty="0">
                <a:latin typeface="Corbel" panose="020B0503020204020204" pitchFamily="34" charset="0"/>
              </a:rPr>
              <a:t>детей, чем войны». </a:t>
            </a:r>
            <a:r>
              <a:rPr lang="ru-RU" sz="6500" b="1" dirty="0" smtClean="0">
                <a:latin typeface="Corbel" panose="020B0503020204020204" pitchFamily="34" charset="0"/>
              </a:rPr>
              <a:t>Назовите ЕГО </a:t>
            </a:r>
            <a:r>
              <a:rPr lang="ru-RU" sz="6500" b="1" dirty="0">
                <a:latin typeface="Corbel" panose="020B0503020204020204" pitchFamily="34" charset="0"/>
              </a:rPr>
              <a:t>двумя </a:t>
            </a:r>
            <a:endParaRPr lang="ru-RU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словами.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Într</a:t>
            </a:r>
            <a:r>
              <a:rPr lang="en-US" sz="6500" dirty="0" smtClean="0">
                <a:latin typeface="Corbel" panose="020B0503020204020204" pitchFamily="34" charset="0"/>
              </a:rPr>
              <a:t>-un </a:t>
            </a:r>
            <a:r>
              <a:rPr lang="en-US" sz="6500" dirty="0">
                <a:latin typeface="Corbel" panose="020B0503020204020204" pitchFamily="34" charset="0"/>
              </a:rPr>
              <a:t>poster social EL e </a:t>
            </a:r>
            <a:r>
              <a:rPr lang="en-US" sz="6500" dirty="0" err="1">
                <a:latin typeface="Corbel" panose="020B0503020204020204" pitchFamily="34" charset="0"/>
              </a:rPr>
              <a:t>îndreptat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spre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capul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unui</a:t>
            </a:r>
            <a:r>
              <a:rPr lang="ru-RU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copil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Imaginea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e </a:t>
            </a:r>
            <a:r>
              <a:rPr lang="en-US" sz="6500" dirty="0" err="1">
                <a:latin typeface="Corbel" panose="020B0503020204020204" pitchFamily="34" charset="0"/>
              </a:rPr>
              <a:t>însoțită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r>
              <a:rPr lang="en-US" sz="6500" dirty="0" err="1">
                <a:latin typeface="Corbel" panose="020B0503020204020204" pitchFamily="34" charset="0"/>
              </a:rPr>
              <a:t>inscripția</a:t>
            </a:r>
            <a:r>
              <a:rPr lang="en-US" sz="6500" dirty="0">
                <a:latin typeface="Corbel" panose="020B0503020204020204" pitchFamily="34" charset="0"/>
              </a:rPr>
              <a:t> ”</a:t>
            </a:r>
            <a:r>
              <a:rPr lang="en-US" sz="6500" dirty="0" err="1">
                <a:latin typeface="Corbel" panose="020B0503020204020204" pitchFamily="34" charset="0"/>
              </a:rPr>
              <a:t>Apa</a:t>
            </a:r>
            <a:r>
              <a:rPr lang="en-US" sz="6500" dirty="0">
                <a:latin typeface="Corbel" panose="020B0503020204020204" pitchFamily="34" charset="0"/>
              </a:rPr>
              <a:t> rea </a:t>
            </a:r>
            <a:r>
              <a:rPr lang="en-US" sz="6500" dirty="0" err="1" smtClean="0">
                <a:latin typeface="Corbel" panose="020B0503020204020204" pitchFamily="34" charset="0"/>
              </a:rPr>
              <a:t>ucide</a:t>
            </a:r>
            <a:r>
              <a:rPr lang="ru-RU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 smtClean="0">
                <a:latin typeface="Corbel" panose="020B0503020204020204" pitchFamily="34" charset="0"/>
              </a:rPr>
              <a:t>mai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mulți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copii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decât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războaiele</a:t>
            </a:r>
            <a:r>
              <a:rPr lang="en-US" sz="6500" dirty="0">
                <a:latin typeface="Corbel" panose="020B0503020204020204" pitchFamily="34" charset="0"/>
              </a:rPr>
              <a:t>”. </a:t>
            </a:r>
            <a:r>
              <a:rPr lang="en-US" sz="6500" b="1" dirty="0" err="1">
                <a:latin typeface="Corbel" panose="020B0503020204020204" pitchFamily="34" charset="0"/>
              </a:rPr>
              <a:t>Numiți</a:t>
            </a:r>
            <a:r>
              <a:rPr lang="en-US" sz="6500" b="1" dirty="0">
                <a:latin typeface="Corbel" panose="020B0503020204020204" pitchFamily="34" charset="0"/>
              </a:rPr>
              <a:t>-L </a:t>
            </a:r>
            <a:r>
              <a:rPr lang="en-US" sz="6500" b="1" dirty="0" err="1">
                <a:latin typeface="Corbel" panose="020B0503020204020204" pitchFamily="34" charset="0"/>
              </a:rPr>
              <a:t>prin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smtClean="0">
                <a:latin typeface="Corbel" panose="020B0503020204020204" pitchFamily="34" charset="0"/>
              </a:rPr>
              <a:t>3</a:t>
            </a:r>
            <a:r>
              <a:rPr lang="ru-RU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cuvinte</a:t>
            </a:r>
            <a:r>
              <a:rPr lang="en-US" sz="6500" b="1" dirty="0">
                <a:latin typeface="Corbel" panose="020B0503020204020204" pitchFamily="34" charset="0"/>
              </a:rPr>
              <a:t>.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585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63" y="1133053"/>
            <a:ext cx="10870837" cy="7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Когда большая часть Европы была охвачена чумой </a:t>
            </a:r>
            <a:r>
              <a:rPr lang="ru-RU" sz="6300" dirty="0" smtClean="0">
                <a:latin typeface="Corbel" panose="020B0503020204020204" pitchFamily="34" charset="0"/>
              </a:rPr>
              <a:t>из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за </a:t>
            </a:r>
            <a:r>
              <a:rPr lang="ru-RU" sz="6300" dirty="0">
                <a:latin typeface="Corbel" panose="020B0503020204020204" pitchFamily="34" charset="0"/>
              </a:rPr>
              <a:t>плохой санитарии, в России были единичные </a:t>
            </a:r>
            <a:r>
              <a:rPr lang="ru-RU" sz="6300" dirty="0" smtClean="0">
                <a:latin typeface="Corbel" panose="020B0503020204020204" pitchFamily="34" charset="0"/>
              </a:rPr>
              <a:t>случаи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заболевания</a:t>
            </a:r>
            <a:r>
              <a:rPr lang="ru-RU" sz="6300" dirty="0">
                <a:latin typeface="Corbel" panose="020B0503020204020204" pitchFamily="34" charset="0"/>
              </a:rPr>
              <a:t>. Дело в том, что в России была </a:t>
            </a:r>
            <a:r>
              <a:rPr lang="ru-RU" sz="6300" dirty="0" smtClean="0">
                <a:latin typeface="Corbel" panose="020B0503020204020204" pitchFamily="34" charset="0"/>
              </a:rPr>
              <a:t>традиция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каждую </a:t>
            </a:r>
            <a:r>
              <a:rPr lang="ru-RU" sz="6300" dirty="0">
                <a:latin typeface="Corbel" panose="020B0503020204020204" pitchFamily="34" charset="0"/>
              </a:rPr>
              <a:t>неделю… </a:t>
            </a:r>
            <a:r>
              <a:rPr lang="ru-RU" sz="6300" b="1" dirty="0">
                <a:latin typeface="Corbel" panose="020B0503020204020204" pitchFamily="34" charset="0"/>
              </a:rPr>
              <a:t>Что </a:t>
            </a:r>
            <a:r>
              <a:rPr lang="ru-RU" sz="6300" b="1" dirty="0" smtClean="0">
                <a:latin typeface="Corbel" panose="020B0503020204020204" pitchFamily="34" charset="0"/>
              </a:rPr>
              <a:t>делать?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Când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o mare parte a </a:t>
            </a:r>
            <a:r>
              <a:rPr lang="en-US" sz="6300" dirty="0" err="1">
                <a:latin typeface="Corbel" panose="020B0503020204020204" pitchFamily="34" charset="0"/>
              </a:rPr>
              <a:t>Europei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fost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afectată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ciumă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cauza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igienei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proaste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Rusia</a:t>
            </a:r>
            <a:r>
              <a:rPr lang="en-US" sz="6300" dirty="0">
                <a:latin typeface="Corbel" panose="020B0503020204020204" pitchFamily="34" charset="0"/>
              </a:rPr>
              <a:t> se </a:t>
            </a:r>
            <a:r>
              <a:rPr lang="en-US" sz="6300" dirty="0" err="1">
                <a:latin typeface="Corbel" panose="020B0503020204020204" pitchFamily="34" charset="0"/>
              </a:rPr>
              <a:t>înregistrau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cazuri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unice</a:t>
            </a:r>
            <a:r>
              <a:rPr lang="en-US" sz="6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Probabil</a:t>
            </a:r>
            <a:r>
              <a:rPr lang="en-US" sz="6300" dirty="0">
                <a:latin typeface="Corbel" panose="020B0503020204020204" pitchFamily="34" charset="0"/>
              </a:rPr>
              <a:t>, de </a:t>
            </a:r>
            <a:r>
              <a:rPr lang="en-US" sz="6300" dirty="0" err="1">
                <a:latin typeface="Corbel" panose="020B0503020204020204" pitchFamily="34" charset="0"/>
              </a:rPr>
              <a:t>vină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e</a:t>
            </a:r>
            <a:r>
              <a:rPr lang="ro-MD" sz="6300" dirty="0" smtClean="0">
                <a:latin typeface="Corbel" panose="020B0503020204020204" pitchFamily="34" charset="0"/>
              </a:rPr>
              <a:t>ste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tradiția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rusească</a:t>
            </a:r>
            <a:r>
              <a:rPr lang="en-US" sz="6300" dirty="0">
                <a:latin typeface="Corbel" panose="020B0503020204020204" pitchFamily="34" charset="0"/>
              </a:rPr>
              <a:t> de a </a:t>
            </a:r>
            <a:r>
              <a:rPr lang="en-US" sz="6300" dirty="0" err="1" smtClean="0">
                <a:latin typeface="Corbel" panose="020B0503020204020204" pitchFamily="34" charset="0"/>
              </a:rPr>
              <a:t>frecventa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săptămânal</a:t>
            </a:r>
            <a:r>
              <a:rPr lang="en-US" sz="6300" dirty="0">
                <a:latin typeface="Corbel" panose="020B0503020204020204" pitchFamily="34" charset="0"/>
              </a:rPr>
              <a:t>… </a:t>
            </a:r>
            <a:r>
              <a:rPr lang="en-US" sz="6300" b="1" dirty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loc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3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1308</Words>
  <Application>Microsoft Office PowerPoint</Application>
  <PresentationFormat>Произвольный</PresentationFormat>
  <Paragraphs>162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404</cp:revision>
  <dcterms:modified xsi:type="dcterms:W3CDTF">2021-01-06T14:38:22Z</dcterms:modified>
</cp:coreProperties>
</file>