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08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573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443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289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8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7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398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22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791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81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926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14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029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130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8.png"/><Relationship Id="rId5" Type="http://schemas.openxmlformats.org/officeDocument/2006/relationships/image" Target="../media/image18.gif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8822778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i="1" dirty="0">
                <a:latin typeface="Corbel" panose="020B0503020204020204" pitchFamily="34" charset="0"/>
              </a:rPr>
              <a:t>Внимание! В этом вопросе может быть больше </a:t>
            </a:r>
            <a:r>
              <a:rPr lang="ru-RU" sz="5400" i="1" dirty="0" smtClean="0">
                <a:latin typeface="Corbel" panose="020B0503020204020204" pitchFamily="34" charset="0"/>
              </a:rPr>
              <a:t>правильных</a:t>
            </a:r>
            <a:endParaRPr lang="en-US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вариантов </a:t>
            </a:r>
            <a:r>
              <a:rPr lang="ru-RU" sz="5400" i="1" dirty="0">
                <a:latin typeface="Corbel" panose="020B0503020204020204" pitchFamily="34" charset="0"/>
              </a:rPr>
              <a:t>ответа, или не быть их вовсе. Если </a:t>
            </a:r>
            <a:r>
              <a:rPr lang="ru-RU" sz="5400" i="1" dirty="0" smtClean="0">
                <a:latin typeface="Corbel" panose="020B0503020204020204" pitchFamily="34" charset="0"/>
              </a:rPr>
              <a:t>вариантов</a:t>
            </a:r>
            <a:endParaRPr lang="en-US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больше </a:t>
            </a:r>
            <a:r>
              <a:rPr lang="ru-RU" sz="5400" i="1" dirty="0">
                <a:latin typeface="Corbel" panose="020B0503020204020204" pitchFamily="34" charset="0"/>
              </a:rPr>
              <a:t>одного, выберите все </a:t>
            </a:r>
            <a:r>
              <a:rPr lang="ru-RU" sz="5400" i="1" dirty="0" smtClean="0">
                <a:latin typeface="Corbel" panose="020B0503020204020204" pitchFamily="34" charset="0"/>
              </a:rPr>
              <a:t>правильные.</a:t>
            </a:r>
            <a:endParaRPr lang="en-US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Когда</a:t>
            </a:r>
            <a:r>
              <a:rPr lang="ru-RU" sz="5400" b="1" dirty="0">
                <a:latin typeface="Corbel" panose="020B0503020204020204" pitchFamily="34" charset="0"/>
              </a:rPr>
              <a:t>, по мнению врачей, обязательно стоит мыть руки? 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1. Перед едой.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2</a:t>
            </a:r>
            <a:r>
              <a:rPr lang="ru-RU" sz="5400" dirty="0">
                <a:latin typeface="Corbel" panose="020B0503020204020204" pitchFamily="34" charset="0"/>
              </a:rPr>
              <a:t>. После общения с </a:t>
            </a:r>
            <a:r>
              <a:rPr lang="ru-RU" sz="5400" dirty="0" smtClean="0">
                <a:latin typeface="Corbel" panose="020B0503020204020204" pitchFamily="34" charset="0"/>
              </a:rPr>
              <a:t>животными.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3</a:t>
            </a:r>
            <a:r>
              <a:rPr lang="ru-RU" sz="5400" dirty="0">
                <a:latin typeface="Corbel" panose="020B0503020204020204" pitchFamily="34" charset="0"/>
              </a:rPr>
              <a:t>. После кашля или </a:t>
            </a:r>
            <a:r>
              <a:rPr lang="ru-RU" sz="5400" dirty="0" smtClean="0">
                <a:latin typeface="Corbel" panose="020B0503020204020204" pitchFamily="34" charset="0"/>
              </a:rPr>
              <a:t>чихания.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4</a:t>
            </a:r>
            <a:r>
              <a:rPr lang="ru-RU" sz="5400" dirty="0">
                <a:latin typeface="Corbel" panose="020B0503020204020204" pitchFamily="34" charset="0"/>
              </a:rPr>
              <a:t>. После поездки в общественном транспорте.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1,2,3,4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122" name="Picture 2" descr="D:\Docs\Desktop\_96258327_washmai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3040736"/>
            <a:ext cx="9855203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0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</a:t>
            </a: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  </a:t>
            </a:r>
            <a:r>
              <a:rPr lang="en-US" sz="6000" i="0" u="none" strike="noStrike" cap="none" dirty="0" smtClean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i="1" dirty="0">
                <a:latin typeface="Corbel" panose="020B0503020204020204" pitchFamily="34" charset="0"/>
              </a:rPr>
              <a:t>Внимание! В этом вопросе может быть больше </a:t>
            </a:r>
            <a:r>
              <a:rPr lang="ru-RU" sz="5400" i="1" dirty="0" smtClean="0">
                <a:latin typeface="Corbel" panose="020B0503020204020204" pitchFamily="34" charset="0"/>
              </a:rPr>
              <a:t>правильных</a:t>
            </a:r>
            <a:endParaRPr lang="en-US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вариантов </a:t>
            </a:r>
            <a:r>
              <a:rPr lang="ru-RU" sz="5400" i="1" dirty="0">
                <a:latin typeface="Corbel" panose="020B0503020204020204" pitchFamily="34" charset="0"/>
              </a:rPr>
              <a:t>ответа, или не быть их вовсе. Если </a:t>
            </a:r>
            <a:r>
              <a:rPr lang="ru-RU" sz="5400" i="1" dirty="0" smtClean="0">
                <a:latin typeface="Corbel" panose="020B0503020204020204" pitchFamily="34" charset="0"/>
              </a:rPr>
              <a:t>вариантов</a:t>
            </a:r>
            <a:endParaRPr lang="en-US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больше </a:t>
            </a:r>
            <a:r>
              <a:rPr lang="ru-RU" sz="5400" i="1" dirty="0">
                <a:latin typeface="Corbel" panose="020B0503020204020204" pitchFamily="34" charset="0"/>
              </a:rPr>
              <a:t>одного, выберите все </a:t>
            </a:r>
            <a:r>
              <a:rPr lang="ru-RU" sz="5400" i="1" dirty="0" smtClean="0">
                <a:latin typeface="Corbel" panose="020B0503020204020204" pitchFamily="34" charset="0"/>
              </a:rPr>
              <a:t>правильные.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Какие из этих болезней распространяются из-за плохих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санитарно-гигиенических условий? 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1. Чума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2. Малярия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3. Гепатит А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4. Дизентерия 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1,2,3,4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6146" name="Picture 2" descr="D:\Docs\Desktop\sanitasi-india-ap-840x50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01" y="2955371"/>
            <a:ext cx="10012862" cy="596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b="1" dirty="0">
                <a:latin typeface="Corbel" panose="020B0503020204020204" pitchFamily="34" charset="0"/>
              </a:rPr>
              <a:t>Переносчиками чумы в Средние </a:t>
            </a:r>
            <a:r>
              <a:rPr lang="ru-RU" sz="8000" b="1" dirty="0" smtClean="0">
                <a:latin typeface="Corbel" panose="020B0503020204020204" pitchFamily="34" charset="0"/>
              </a:rPr>
              <a:t>века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были</a:t>
            </a:r>
            <a:r>
              <a:rPr lang="ru-RU" sz="8000" b="1" dirty="0">
                <a:latin typeface="Corbel" panose="020B0503020204020204" pitchFamily="34" charset="0"/>
              </a:rPr>
              <a:t>…</a:t>
            </a:r>
            <a:r>
              <a:rPr lang="ru-RU" sz="8000" dirty="0">
                <a:latin typeface="Corbel" panose="020B0503020204020204" pitchFamily="34" charset="0"/>
              </a:rPr>
              <a:t>  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1. Блохи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2</a:t>
            </a:r>
            <a:r>
              <a:rPr lang="ru-RU" sz="8000" dirty="0">
                <a:latin typeface="Corbel" panose="020B0503020204020204" pitchFamily="34" charset="0"/>
              </a:rPr>
              <a:t>. </a:t>
            </a:r>
            <a:r>
              <a:rPr lang="ru-RU" sz="8000" dirty="0" smtClean="0">
                <a:latin typeface="Corbel" panose="020B0503020204020204" pitchFamily="34" charset="0"/>
              </a:rPr>
              <a:t>Комары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3</a:t>
            </a:r>
            <a:r>
              <a:rPr lang="ru-RU" sz="8000" dirty="0">
                <a:latin typeface="Corbel" panose="020B0503020204020204" pitchFamily="34" charset="0"/>
              </a:rPr>
              <a:t>. </a:t>
            </a:r>
            <a:r>
              <a:rPr lang="ru-RU" sz="8000" dirty="0" smtClean="0">
                <a:latin typeface="Corbel" panose="020B0503020204020204" pitchFamily="34" charset="0"/>
              </a:rPr>
              <a:t>Муравьи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4</a:t>
            </a:r>
            <a:r>
              <a:rPr lang="ru-RU" sz="8000" dirty="0">
                <a:latin typeface="Corbel" panose="020B0503020204020204" pitchFamily="34" charset="0"/>
              </a:rPr>
              <a:t>. Пауки</a:t>
            </a:r>
            <a:endParaRPr lang="ru-RU" sz="8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1. Блохи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170" name="Picture 2" descr="D:\Docs\Desktop\kakie-blohi-kusayut-lyudej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6" y="3212186"/>
            <a:ext cx="10099815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8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b="1" dirty="0">
                <a:latin typeface="Corbel" panose="020B0503020204020204" pitchFamily="34" charset="0"/>
              </a:rPr>
              <a:t>Где содержится большая часть </a:t>
            </a:r>
            <a:r>
              <a:rPr lang="ru-RU" sz="8000" b="1" dirty="0" smtClean="0">
                <a:latin typeface="Corbel" panose="020B0503020204020204" pitchFamily="34" charset="0"/>
              </a:rPr>
              <a:t>пресной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воды </a:t>
            </a:r>
            <a:r>
              <a:rPr lang="ru-RU" sz="8000" b="1" dirty="0">
                <a:latin typeface="Corbel" panose="020B0503020204020204" pitchFamily="34" charset="0"/>
              </a:rPr>
              <a:t>на Земле? 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1. В озёрах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2</a:t>
            </a:r>
            <a:r>
              <a:rPr lang="ru-RU" sz="8000" dirty="0">
                <a:latin typeface="Corbel" panose="020B0503020204020204" pitchFamily="34" charset="0"/>
              </a:rPr>
              <a:t>. В подземных </a:t>
            </a:r>
            <a:r>
              <a:rPr lang="ru-RU" sz="8000" dirty="0" smtClean="0">
                <a:latin typeface="Corbel" panose="020B0503020204020204" pitchFamily="34" charset="0"/>
              </a:rPr>
              <a:t>реках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3</a:t>
            </a:r>
            <a:r>
              <a:rPr lang="ru-RU" sz="8000" dirty="0">
                <a:latin typeface="Corbel" panose="020B0503020204020204" pitchFamily="34" charset="0"/>
              </a:rPr>
              <a:t>. В </a:t>
            </a:r>
            <a:r>
              <a:rPr lang="ru-RU" sz="8000" dirty="0" smtClean="0">
                <a:latin typeface="Corbel" panose="020B0503020204020204" pitchFamily="34" charset="0"/>
              </a:rPr>
              <a:t>супермаркете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4</a:t>
            </a:r>
            <a:r>
              <a:rPr lang="ru-RU" sz="8000" dirty="0">
                <a:latin typeface="Corbel" panose="020B0503020204020204" pitchFamily="34" charset="0"/>
              </a:rPr>
              <a:t>. В ледниках </a:t>
            </a:r>
            <a:endParaRPr lang="ru-RU" sz="8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4. В ледниках </a:t>
            </a:r>
            <a:endParaRPr lang="ru-RU" sz="9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D:\Docs\Desktop\unnam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0" y="2574544"/>
            <a:ext cx="9589180" cy="721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b="1" dirty="0">
                <a:latin typeface="Corbel" panose="020B0503020204020204" pitchFamily="34" charset="0"/>
              </a:rPr>
              <a:t>Какое из этих заболеваний </a:t>
            </a:r>
            <a:r>
              <a:rPr lang="ru-RU" sz="8000" b="1" dirty="0" smtClean="0">
                <a:latin typeface="Corbel" panose="020B0503020204020204" pitchFamily="34" charset="0"/>
              </a:rPr>
              <a:t>называют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«болезнью </a:t>
            </a:r>
            <a:r>
              <a:rPr lang="ru-RU" sz="8000" b="1" dirty="0">
                <a:latin typeface="Corbel" panose="020B0503020204020204" pitchFamily="34" charset="0"/>
              </a:rPr>
              <a:t>грязных рук»? 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1. Гепатит А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2</a:t>
            </a:r>
            <a:r>
              <a:rPr lang="ru-RU" sz="8000" dirty="0">
                <a:latin typeface="Corbel" panose="020B0503020204020204" pitchFamily="34" charset="0"/>
              </a:rPr>
              <a:t>. Ветрянка 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3</a:t>
            </a:r>
            <a:r>
              <a:rPr lang="ru-RU" sz="8000" dirty="0">
                <a:latin typeface="Corbel" panose="020B0503020204020204" pitchFamily="34" charset="0"/>
              </a:rPr>
              <a:t>. </a:t>
            </a:r>
            <a:r>
              <a:rPr lang="ru-RU" sz="8000" dirty="0" smtClean="0">
                <a:latin typeface="Corbel" panose="020B0503020204020204" pitchFamily="34" charset="0"/>
              </a:rPr>
              <a:t>СПИД</a:t>
            </a:r>
            <a:endParaRPr lang="en-US" sz="8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dirty="0" smtClean="0">
                <a:latin typeface="Corbel" panose="020B0503020204020204" pitchFamily="34" charset="0"/>
              </a:rPr>
              <a:t>4</a:t>
            </a:r>
            <a:r>
              <a:rPr lang="ru-RU" sz="8000" dirty="0">
                <a:latin typeface="Corbel" panose="020B0503020204020204" pitchFamily="34" charset="0"/>
              </a:rPr>
              <a:t>. Туберкулёз</a:t>
            </a:r>
            <a:endParaRPr lang="ru-RU" sz="8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1. Гепатит А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050" name="Picture 2" descr="D:\Docs\Desktop\ea856143c9c3a8f10f6b9b2a5f739af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r="1910" b="-1647"/>
          <a:stretch/>
        </p:blipFill>
        <p:spPr bwMode="auto">
          <a:xfrm>
            <a:off x="267123" y="2851507"/>
            <a:ext cx="9936420" cy="60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5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 err="1">
                <a:latin typeface="Corbel" panose="020B0503020204020204" pitchFamily="34" charset="0"/>
              </a:rPr>
              <a:t>Шридхар</a:t>
            </a:r>
            <a:r>
              <a:rPr lang="ru-RU" sz="7200" dirty="0">
                <a:latin typeface="Corbel" panose="020B0503020204020204" pitchFamily="34" charset="0"/>
              </a:rPr>
              <a:t> </a:t>
            </a:r>
            <a:r>
              <a:rPr lang="ru-RU" sz="7200" dirty="0" err="1">
                <a:latin typeface="Corbel" panose="020B0503020204020204" pitchFamily="34" charset="0"/>
              </a:rPr>
              <a:t>Чиллал</a:t>
            </a:r>
            <a:r>
              <a:rPr lang="ru-RU" sz="7200" dirty="0">
                <a:latin typeface="Corbel" panose="020B0503020204020204" pitchFamily="34" charset="0"/>
              </a:rPr>
              <a:t> попал в Книгу </a:t>
            </a:r>
            <a:r>
              <a:rPr lang="ru-RU" sz="7200" dirty="0" smtClean="0">
                <a:latin typeface="Corbel" panose="020B0503020204020204" pitchFamily="34" charset="0"/>
              </a:rPr>
              <a:t>рекордов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Гиннесса</a:t>
            </a:r>
            <a:r>
              <a:rPr lang="ru-RU" sz="7200" dirty="0">
                <a:latin typeface="Corbel" panose="020B0503020204020204" pitchFamily="34" charset="0"/>
              </a:rPr>
              <a:t>, ведь суммарная длина его ИКСОВ </a:t>
            </a:r>
            <a:r>
              <a:rPr lang="ru-RU" sz="7200" dirty="0" smtClean="0">
                <a:latin typeface="Corbel" panose="020B0503020204020204" pitchFamily="34" charset="0"/>
              </a:rPr>
              <a:t>–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9 </a:t>
            </a:r>
            <a:r>
              <a:rPr lang="ru-RU" sz="7200" dirty="0">
                <a:latin typeface="Corbel" panose="020B0503020204020204" pitchFamily="34" charset="0"/>
              </a:rPr>
              <a:t>метров и 9 сантиметров. </a:t>
            </a:r>
            <a:r>
              <a:rPr lang="ru-RU" sz="7200" b="1" dirty="0">
                <a:latin typeface="Corbel" panose="020B0503020204020204" pitchFamily="34" charset="0"/>
              </a:rPr>
              <a:t>Назовите ИКСЫ.</a:t>
            </a:r>
            <a:r>
              <a:rPr lang="ru-RU" sz="7200" dirty="0">
                <a:latin typeface="Corbel" panose="020B0503020204020204" pitchFamily="34" charset="0"/>
              </a:rPr>
              <a:t> 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1. Ноги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2</a:t>
            </a:r>
            <a:r>
              <a:rPr lang="ru-RU" sz="7200" dirty="0">
                <a:latin typeface="Corbel" panose="020B0503020204020204" pitchFamily="34" charset="0"/>
              </a:rPr>
              <a:t>. </a:t>
            </a:r>
            <a:r>
              <a:rPr lang="ru-RU" sz="7200" dirty="0" smtClean="0">
                <a:latin typeface="Corbel" panose="020B0503020204020204" pitchFamily="34" charset="0"/>
              </a:rPr>
              <a:t>Волосы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3</a:t>
            </a:r>
            <a:r>
              <a:rPr lang="ru-RU" sz="7200" dirty="0">
                <a:latin typeface="Corbel" panose="020B0503020204020204" pitchFamily="34" charset="0"/>
              </a:rPr>
              <a:t>. </a:t>
            </a:r>
            <a:r>
              <a:rPr lang="ru-RU" sz="7200" dirty="0" smtClean="0">
                <a:latin typeface="Corbel" panose="020B0503020204020204" pitchFamily="34" charset="0"/>
              </a:rPr>
              <a:t>Ногти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4</a:t>
            </a:r>
            <a:r>
              <a:rPr lang="ru-RU" sz="7200" dirty="0">
                <a:latin typeface="Corbel" panose="020B0503020204020204" pitchFamily="34" charset="0"/>
              </a:rPr>
              <a:t>. Пальцы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3. Ногти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074" name="Picture 2" descr="D:\Docs\Desktop\chillal_1788813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550" y="1876986"/>
            <a:ext cx="7807576" cy="787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В начале 2020 года Землю населяло 7 миллиардов </a:t>
            </a:r>
            <a:r>
              <a:rPr lang="ru-RU" sz="6000" dirty="0" smtClean="0">
                <a:latin typeface="Corbel" panose="020B0503020204020204" pitchFamily="34" charset="0"/>
              </a:rPr>
              <a:t>763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миллиона </a:t>
            </a:r>
            <a:r>
              <a:rPr lang="ru-RU" sz="6000" dirty="0">
                <a:latin typeface="Corbel" panose="020B0503020204020204" pitchFamily="34" charset="0"/>
              </a:rPr>
              <a:t>людей. </a:t>
            </a:r>
            <a:r>
              <a:rPr lang="ru-RU" sz="6000" b="1" dirty="0">
                <a:latin typeface="Corbel" panose="020B0503020204020204" pitchFamily="34" charset="0"/>
              </a:rPr>
              <a:t>Сколько из них, по данным ООН, </a:t>
            </a:r>
            <a:r>
              <a:rPr lang="ru-RU" sz="6000" b="1" dirty="0" smtClean="0">
                <a:latin typeface="Corbel" panose="020B0503020204020204" pitchFamily="34" charset="0"/>
              </a:rPr>
              <a:t>не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имеют </a:t>
            </a:r>
            <a:r>
              <a:rPr lang="ru-RU" sz="6000" b="1" dirty="0">
                <a:latin typeface="Corbel" panose="020B0503020204020204" pitchFamily="34" charset="0"/>
              </a:rPr>
              <a:t>доступа к основным санитарным услугам: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туалетам </a:t>
            </a:r>
            <a:r>
              <a:rPr lang="ru-RU" sz="6000" b="1" dirty="0">
                <a:latin typeface="Corbel" panose="020B0503020204020204" pitchFamily="34" charset="0"/>
              </a:rPr>
              <a:t>или оборудованным выгребным </a:t>
            </a:r>
            <a:r>
              <a:rPr lang="ru-RU" sz="6000" b="1" dirty="0" smtClean="0">
                <a:latin typeface="Corbel" panose="020B0503020204020204" pitchFamily="34" charset="0"/>
              </a:rPr>
              <a:t>ямам?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1. 27 миллионов.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2</a:t>
            </a:r>
            <a:r>
              <a:rPr lang="ru-RU" sz="6000" dirty="0">
                <a:latin typeface="Corbel" panose="020B0503020204020204" pitchFamily="34" charset="0"/>
              </a:rPr>
              <a:t>. 398 </a:t>
            </a:r>
            <a:r>
              <a:rPr lang="ru-RU" sz="6000" dirty="0" smtClean="0">
                <a:latin typeface="Corbel" panose="020B0503020204020204" pitchFamily="34" charset="0"/>
              </a:rPr>
              <a:t>миллионов.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3</a:t>
            </a:r>
            <a:r>
              <a:rPr lang="ru-RU" sz="6000" dirty="0">
                <a:latin typeface="Corbel" panose="020B0503020204020204" pitchFamily="34" charset="0"/>
              </a:rPr>
              <a:t>. 811 </a:t>
            </a:r>
            <a:r>
              <a:rPr lang="ru-RU" sz="6000" dirty="0" smtClean="0">
                <a:latin typeface="Corbel" panose="020B0503020204020204" pitchFamily="34" charset="0"/>
              </a:rPr>
              <a:t>миллионов.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4</a:t>
            </a:r>
            <a:r>
              <a:rPr lang="ru-RU" sz="6000" dirty="0">
                <a:latin typeface="Corbel" panose="020B0503020204020204" pitchFamily="34" charset="0"/>
              </a:rPr>
              <a:t>. 2,4 миллиарда.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>
                <a:solidFill>
                  <a:schemeClr val="bg1"/>
                </a:solidFill>
                <a:latin typeface="Corbel" panose="020B0503020204020204" pitchFamily="34" charset="0"/>
              </a:rPr>
              <a:t>4. 2,4 миллиарда.</a:t>
            </a:r>
          </a:p>
        </p:txBody>
      </p:sp>
      <p:pic>
        <p:nvPicPr>
          <p:cNvPr id="4098" name="Picture 2" descr="D:\Docs\Desktop\regnum_picture_1569481598218419_norma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5" y="2480896"/>
            <a:ext cx="9741389" cy="73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6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325</Words>
  <Application>Microsoft Office PowerPoint</Application>
  <PresentationFormat>Произвольный</PresentationFormat>
  <Paragraphs>86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379</cp:revision>
  <dcterms:modified xsi:type="dcterms:W3CDTF">2021-01-05T10:23:57Z</dcterms:modified>
</cp:coreProperties>
</file>