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0"/>
  </p:notesMasterIdLst>
  <p:sldIdLst>
    <p:sldId id="262" r:id="rId2"/>
    <p:sldId id="264" r:id="rId3"/>
    <p:sldId id="261" r:id="rId4"/>
    <p:sldId id="266" r:id="rId5"/>
    <p:sldId id="267" r:id="rId6"/>
    <p:sldId id="256" r:id="rId7"/>
    <p:sldId id="257" r:id="rId8"/>
    <p:sldId id="258" r:id="rId9"/>
    <p:sldId id="259" r:id="rId10"/>
    <p:sldId id="260" r:id="rId11"/>
    <p:sldId id="274" r:id="rId12"/>
    <p:sldId id="275" r:id="rId13"/>
    <p:sldId id="276" r:id="rId14"/>
    <p:sldId id="277" r:id="rId15"/>
    <p:sldId id="278" r:id="rId16"/>
    <p:sldId id="281" r:id="rId17"/>
    <p:sldId id="282" r:id="rId18"/>
    <p:sldId id="283" r:id="rId19"/>
    <p:sldId id="284" r:id="rId20"/>
    <p:sldId id="269" r:id="rId21"/>
    <p:sldId id="270" r:id="rId22"/>
    <p:sldId id="271" r:id="rId23"/>
    <p:sldId id="272" r:id="rId24"/>
    <p:sldId id="286" r:id="rId25"/>
    <p:sldId id="287" r:id="rId26"/>
    <p:sldId id="288" r:id="rId27"/>
    <p:sldId id="289" r:id="rId28"/>
    <p:sldId id="297" r:id="rId29"/>
    <p:sldId id="298" r:id="rId30"/>
    <p:sldId id="291" r:id="rId31"/>
    <p:sldId id="292" r:id="rId32"/>
    <p:sldId id="293" r:id="rId33"/>
    <p:sldId id="294" r:id="rId34"/>
    <p:sldId id="295" r:id="rId35"/>
    <p:sldId id="300" r:id="rId36"/>
    <p:sldId id="301" r:id="rId37"/>
    <p:sldId id="302" r:id="rId38"/>
    <p:sldId id="303" r:id="rId39"/>
    <p:sldId id="304" r:id="rId40"/>
    <p:sldId id="306" r:id="rId41"/>
    <p:sldId id="308" r:id="rId42"/>
    <p:sldId id="309" r:id="rId43"/>
    <p:sldId id="310" r:id="rId44"/>
    <p:sldId id="311" r:id="rId45"/>
    <p:sldId id="312" r:id="rId46"/>
    <p:sldId id="313" r:id="rId47"/>
    <p:sldId id="314" r:id="rId48"/>
    <p:sldId id="315" r:id="rId4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F2DE63D5-997A-4646-A377-4702673A728D}" styleName="Светлый стиль 2 - акцент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344D84-9AFB-497E-A393-DC336BA19D2E}" styleName="Средний стиль 3 - акцент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306799F8-075E-4A3A-A7F6-7FBC6576F1A4}" styleName="Стиль из темы 2 - акцент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8799B23B-EC83-4686-B30A-512413B5E67A}" styleName="Светлый стиль 3 -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C083E6E3-FA7D-4D7B-A595-EF9225AFEA82}" styleName="Светлый стиль 1 - акцент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0505E3EF-67EA-436B-97B2-0124C06EBD24}" styleName="Средний стиль 4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426" y="-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F68028-060A-4EC0-8D30-83564E1BB6AC}" type="datetimeFigureOut">
              <a:rPr lang="ru-RU" smtClean="0"/>
              <a:pPr/>
              <a:t>29.01.2024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F90B3C-9D32-49E7-AFAA-DDB355313359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7" name="Google Shape;1057;g2a927e3e691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8" name="Google Shape;1058;g2a927e3e691_0_22:notes"/>
          <p:cNvSpPr txBox="1">
            <a:spLocks noGrp="1"/>
          </p:cNvSpPr>
          <p:nvPr>
            <p:ph type="body" idx="1"/>
          </p:nvPr>
        </p:nvSpPr>
        <p:spPr>
          <a:xfrm>
            <a:off x="685801" y="4343401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" name="Google Shape;1064;g2a927e3e691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5" name="Google Shape;1065;g2a927e3e691_0_32:notes"/>
          <p:cNvSpPr txBox="1">
            <a:spLocks noGrp="1"/>
          </p:cNvSpPr>
          <p:nvPr>
            <p:ph type="body" idx="1"/>
          </p:nvPr>
        </p:nvSpPr>
        <p:spPr>
          <a:xfrm>
            <a:off x="685801" y="4343401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DD701-051C-4440-A836-A3DDCC403DCC}" type="datetimeFigureOut">
              <a:rPr lang="ru-RU" smtClean="0"/>
              <a:pPr/>
              <a:t>29.01.2024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246A9-4FB9-48F0-8561-8A0BE5D5A42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6852601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DD701-051C-4440-A836-A3DDCC403DCC}" type="datetimeFigureOut">
              <a:rPr lang="ru-RU" smtClean="0"/>
              <a:pPr/>
              <a:t>29.01.2024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246A9-4FB9-48F0-8561-8A0BE5D5A42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8824643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DD701-051C-4440-A836-A3DDCC403DCC}" type="datetimeFigureOut">
              <a:rPr lang="ru-RU" smtClean="0"/>
              <a:pPr/>
              <a:t>29.01.2024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246A9-4FB9-48F0-8561-8A0BE5D5A42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386137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50;p3"/>
          <p:cNvGrpSpPr/>
          <p:nvPr/>
        </p:nvGrpSpPr>
        <p:grpSpPr>
          <a:xfrm>
            <a:off x="146770" y="4542"/>
            <a:ext cx="1233215" cy="1846047"/>
            <a:chOff x="146769" y="3406"/>
            <a:chExt cx="1233215" cy="1384535"/>
          </a:xfrm>
        </p:grpSpPr>
        <p:grpSp>
          <p:nvGrpSpPr>
            <p:cNvPr id="3" name="Google Shape;51;p3"/>
            <p:cNvGrpSpPr/>
            <p:nvPr/>
          </p:nvGrpSpPr>
          <p:grpSpPr>
            <a:xfrm>
              <a:off x="1063183" y="3406"/>
              <a:ext cx="316800" cy="688513"/>
              <a:chOff x="1063183" y="3406"/>
              <a:chExt cx="316800" cy="688513"/>
            </a:xfrm>
          </p:grpSpPr>
          <p:sp>
            <p:nvSpPr>
              <p:cNvPr id="52" name="Google Shape;52;p3"/>
              <p:cNvSpPr/>
              <p:nvPr/>
            </p:nvSpPr>
            <p:spPr>
              <a:xfrm rot="10800000">
                <a:off x="1063183" y="3419"/>
                <a:ext cx="316800" cy="688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53;p3"/>
              <p:cNvSpPr/>
              <p:nvPr/>
            </p:nvSpPr>
            <p:spPr>
              <a:xfrm rot="10800000">
                <a:off x="1063183" y="3406"/>
                <a:ext cx="316800" cy="340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" name="Google Shape;54;p3"/>
            <p:cNvGrpSpPr/>
            <p:nvPr/>
          </p:nvGrpSpPr>
          <p:grpSpPr>
            <a:xfrm>
              <a:off x="604976" y="3406"/>
              <a:ext cx="316800" cy="1036524"/>
              <a:chOff x="604976" y="3406"/>
              <a:chExt cx="316800" cy="1036524"/>
            </a:xfrm>
          </p:grpSpPr>
          <p:sp>
            <p:nvSpPr>
              <p:cNvPr id="55" name="Google Shape;55;p3"/>
              <p:cNvSpPr/>
              <p:nvPr/>
            </p:nvSpPr>
            <p:spPr>
              <a:xfrm rot="10800000">
                <a:off x="604976" y="3419"/>
                <a:ext cx="316800" cy="688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56;p3"/>
              <p:cNvSpPr/>
              <p:nvPr/>
            </p:nvSpPr>
            <p:spPr>
              <a:xfrm rot="10800000">
                <a:off x="604976" y="3430"/>
                <a:ext cx="316800" cy="1036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57;p3"/>
              <p:cNvSpPr/>
              <p:nvPr/>
            </p:nvSpPr>
            <p:spPr>
              <a:xfrm rot="10800000">
                <a:off x="604976" y="3406"/>
                <a:ext cx="316800" cy="340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" name="Google Shape;58;p3"/>
            <p:cNvGrpSpPr/>
            <p:nvPr/>
          </p:nvGrpSpPr>
          <p:grpSpPr>
            <a:xfrm>
              <a:off x="146769" y="3406"/>
              <a:ext cx="316800" cy="1384535"/>
              <a:chOff x="146769" y="3406"/>
              <a:chExt cx="316800" cy="1384535"/>
            </a:xfrm>
          </p:grpSpPr>
          <p:sp>
            <p:nvSpPr>
              <p:cNvPr id="59" name="Google Shape;59;p3"/>
              <p:cNvSpPr/>
              <p:nvPr/>
            </p:nvSpPr>
            <p:spPr>
              <a:xfrm rot="10800000">
                <a:off x="146769" y="3419"/>
                <a:ext cx="316800" cy="688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60;p3"/>
              <p:cNvSpPr/>
              <p:nvPr/>
            </p:nvSpPr>
            <p:spPr>
              <a:xfrm rot="10800000">
                <a:off x="146769" y="3441"/>
                <a:ext cx="316800" cy="1384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61;p3"/>
              <p:cNvSpPr/>
              <p:nvPr/>
            </p:nvSpPr>
            <p:spPr>
              <a:xfrm rot="10800000">
                <a:off x="146769" y="3430"/>
                <a:ext cx="316800" cy="1036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62;p3"/>
              <p:cNvSpPr/>
              <p:nvPr/>
            </p:nvSpPr>
            <p:spPr>
              <a:xfrm rot="10800000">
                <a:off x="146769" y="3406"/>
                <a:ext cx="316800" cy="340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" name="Google Shape;63;p3"/>
          <p:cNvGrpSpPr/>
          <p:nvPr/>
        </p:nvGrpSpPr>
        <p:grpSpPr>
          <a:xfrm>
            <a:off x="6775084" y="3872011"/>
            <a:ext cx="2186148" cy="2986000"/>
            <a:chOff x="6775084" y="2904008"/>
            <a:chExt cx="2186148" cy="2239500"/>
          </a:xfrm>
        </p:grpSpPr>
        <p:grpSp>
          <p:nvGrpSpPr>
            <p:cNvPr id="7" name="Google Shape;64;p3"/>
            <p:cNvGrpSpPr/>
            <p:nvPr/>
          </p:nvGrpSpPr>
          <p:grpSpPr>
            <a:xfrm>
              <a:off x="6775084" y="4253708"/>
              <a:ext cx="409500" cy="889800"/>
              <a:chOff x="6775084" y="4253708"/>
              <a:chExt cx="409500" cy="889800"/>
            </a:xfrm>
          </p:grpSpPr>
          <p:sp>
            <p:nvSpPr>
              <p:cNvPr id="65" name="Google Shape;65;p3"/>
              <p:cNvSpPr/>
              <p:nvPr/>
            </p:nvSpPr>
            <p:spPr>
              <a:xfrm>
                <a:off x="6775084" y="4253708"/>
                <a:ext cx="409500" cy="8898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66;p3"/>
              <p:cNvSpPr/>
              <p:nvPr/>
            </p:nvSpPr>
            <p:spPr>
              <a:xfrm>
                <a:off x="6775084" y="4703408"/>
                <a:ext cx="409500" cy="4401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" name="Google Shape;67;p3"/>
            <p:cNvGrpSpPr/>
            <p:nvPr/>
          </p:nvGrpSpPr>
          <p:grpSpPr>
            <a:xfrm>
              <a:off x="7367299" y="3804008"/>
              <a:ext cx="409500" cy="1339500"/>
              <a:chOff x="7367299" y="3804008"/>
              <a:chExt cx="409500" cy="1339500"/>
            </a:xfrm>
          </p:grpSpPr>
          <p:sp>
            <p:nvSpPr>
              <p:cNvPr id="68" name="Google Shape;68;p3"/>
              <p:cNvSpPr/>
              <p:nvPr/>
            </p:nvSpPr>
            <p:spPr>
              <a:xfrm>
                <a:off x="7367299" y="4253708"/>
                <a:ext cx="409500" cy="8898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69;p3"/>
              <p:cNvSpPr/>
              <p:nvPr/>
            </p:nvSpPr>
            <p:spPr>
              <a:xfrm>
                <a:off x="7367299" y="3804008"/>
                <a:ext cx="409500" cy="1339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70;p3"/>
              <p:cNvSpPr/>
              <p:nvPr/>
            </p:nvSpPr>
            <p:spPr>
              <a:xfrm>
                <a:off x="7367299" y="4703408"/>
                <a:ext cx="409500" cy="4401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" name="Google Shape;71;p3"/>
            <p:cNvGrpSpPr/>
            <p:nvPr/>
          </p:nvGrpSpPr>
          <p:grpSpPr>
            <a:xfrm>
              <a:off x="7959516" y="3354008"/>
              <a:ext cx="409500" cy="1789500"/>
              <a:chOff x="7959516" y="3354008"/>
              <a:chExt cx="409500" cy="1789500"/>
            </a:xfrm>
          </p:grpSpPr>
          <p:sp>
            <p:nvSpPr>
              <p:cNvPr id="72" name="Google Shape;72;p3"/>
              <p:cNvSpPr/>
              <p:nvPr/>
            </p:nvSpPr>
            <p:spPr>
              <a:xfrm>
                <a:off x="7959516" y="4253708"/>
                <a:ext cx="409500" cy="8898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73;p3"/>
              <p:cNvSpPr/>
              <p:nvPr/>
            </p:nvSpPr>
            <p:spPr>
              <a:xfrm>
                <a:off x="7959516" y="3354008"/>
                <a:ext cx="409500" cy="1789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74;p3"/>
              <p:cNvSpPr/>
              <p:nvPr/>
            </p:nvSpPr>
            <p:spPr>
              <a:xfrm>
                <a:off x="7959516" y="3804008"/>
                <a:ext cx="409500" cy="1339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75;p3"/>
              <p:cNvSpPr/>
              <p:nvPr/>
            </p:nvSpPr>
            <p:spPr>
              <a:xfrm>
                <a:off x="7959516" y="4703408"/>
                <a:ext cx="409500" cy="4401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" name="Google Shape;76;p3"/>
            <p:cNvGrpSpPr/>
            <p:nvPr/>
          </p:nvGrpSpPr>
          <p:grpSpPr>
            <a:xfrm>
              <a:off x="8551731" y="2904008"/>
              <a:ext cx="409500" cy="2239500"/>
              <a:chOff x="8551731" y="2904008"/>
              <a:chExt cx="409500" cy="2239500"/>
            </a:xfrm>
          </p:grpSpPr>
          <p:sp>
            <p:nvSpPr>
              <p:cNvPr id="77" name="Google Shape;77;p3"/>
              <p:cNvSpPr/>
              <p:nvPr/>
            </p:nvSpPr>
            <p:spPr>
              <a:xfrm>
                <a:off x="8551731" y="4253708"/>
                <a:ext cx="409500" cy="8898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78;p3"/>
              <p:cNvSpPr/>
              <p:nvPr/>
            </p:nvSpPr>
            <p:spPr>
              <a:xfrm>
                <a:off x="8551731" y="3354008"/>
                <a:ext cx="409500" cy="1789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9;p3"/>
              <p:cNvSpPr/>
              <p:nvPr/>
            </p:nvSpPr>
            <p:spPr>
              <a:xfrm>
                <a:off x="8551731" y="3804008"/>
                <a:ext cx="409500" cy="1339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80;p3"/>
              <p:cNvSpPr/>
              <p:nvPr/>
            </p:nvSpPr>
            <p:spPr>
              <a:xfrm>
                <a:off x="8551731" y="2904008"/>
                <a:ext cx="409500" cy="2239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81;p3"/>
              <p:cNvSpPr/>
              <p:nvPr/>
            </p:nvSpPr>
            <p:spPr>
              <a:xfrm>
                <a:off x="8551731" y="4703408"/>
                <a:ext cx="409500" cy="4401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82" name="Google Shape;82;p3"/>
          <p:cNvSpPr txBox="1">
            <a:spLocks noGrp="1"/>
          </p:cNvSpPr>
          <p:nvPr>
            <p:ph type="title"/>
          </p:nvPr>
        </p:nvSpPr>
        <p:spPr>
          <a:xfrm>
            <a:off x="824000" y="2151767"/>
            <a:ext cx="5857800" cy="249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83" name="Google Shape;83;p3"/>
          <p:cNvSpPr txBox="1">
            <a:spLocks noGrp="1"/>
          </p:cNvSpPr>
          <p:nvPr>
            <p:ph type="sldNum" idx="12"/>
          </p:nvPr>
        </p:nvSpPr>
        <p:spPr>
          <a:xfrm>
            <a:off x="8451046" y="6315968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DD701-051C-4440-A836-A3DDCC403DCC}" type="datetimeFigureOut">
              <a:rPr lang="ru-RU" smtClean="0"/>
              <a:pPr/>
              <a:t>29.01.2024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246A9-4FB9-48F0-8561-8A0BE5D5A42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7077463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DD701-051C-4440-A836-A3DDCC403DCC}" type="datetimeFigureOut">
              <a:rPr lang="ru-RU" smtClean="0"/>
              <a:pPr/>
              <a:t>29.01.2024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246A9-4FB9-48F0-8561-8A0BE5D5A42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052275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DD701-051C-4440-A836-A3DDCC403DCC}" type="datetimeFigureOut">
              <a:rPr lang="ru-RU" smtClean="0"/>
              <a:pPr/>
              <a:t>29.01.2024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246A9-4FB9-48F0-8561-8A0BE5D5A42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7895640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DD701-051C-4440-A836-A3DDCC403DCC}" type="datetimeFigureOut">
              <a:rPr lang="ru-RU" smtClean="0"/>
              <a:pPr/>
              <a:t>29.01.2024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246A9-4FB9-48F0-8561-8A0BE5D5A42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3162062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DD701-051C-4440-A836-A3DDCC403DCC}" type="datetimeFigureOut">
              <a:rPr lang="ru-RU" smtClean="0"/>
              <a:pPr/>
              <a:t>29.01.2024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246A9-4FB9-48F0-8561-8A0BE5D5A42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0433551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DD701-051C-4440-A836-A3DDCC403DCC}" type="datetimeFigureOut">
              <a:rPr lang="ru-RU" smtClean="0"/>
              <a:pPr/>
              <a:t>29.01.2024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246A9-4FB9-48F0-8561-8A0BE5D5A42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573437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DD701-051C-4440-A836-A3DDCC403DCC}" type="datetimeFigureOut">
              <a:rPr lang="ru-RU" smtClean="0"/>
              <a:pPr/>
              <a:t>29.01.2024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246A9-4FB9-48F0-8561-8A0BE5D5A42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8782760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DD701-051C-4440-A836-A3DDCC403DCC}" type="datetimeFigureOut">
              <a:rPr lang="ru-RU" smtClean="0"/>
              <a:pPr/>
              <a:t>29.01.2024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246A9-4FB9-48F0-8561-8A0BE5D5A42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9936408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60000"/>
                <a:lumOff val="40000"/>
              </a:schemeClr>
            </a:gs>
            <a:gs pos="73000">
              <a:schemeClr val="tx2">
                <a:lumMod val="60000"/>
                <a:lumOff val="4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DDD701-051C-4440-A836-A3DDCC403DCC}" type="datetimeFigureOut">
              <a:rPr lang="ru-RU" smtClean="0"/>
              <a:pPr/>
              <a:t>29.01.2024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3246A9-4FB9-48F0-8561-8A0BE5D5A42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96027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1.jpeg"/><Relationship Id="rId4" Type="http://schemas.openxmlformats.org/officeDocument/2006/relationships/image" Target="../media/image6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6.jpe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hyperlink" Target="https://mec.gov.md/sites/default/files/ro_tdh_stop_bulying_web_lowres_29_04_21.pdf" TargetMode="Externa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WORK\Documents\2024_01_29\IMG_000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88640"/>
            <a:ext cx="4428862" cy="6264696"/>
          </a:xfrm>
          <a:prstGeom prst="rect">
            <a:avLst/>
          </a:prstGeom>
          <a:noFill/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5436096" y="404664"/>
            <a:ext cx="3528392" cy="2160240"/>
          </a:xfrm>
        </p:spPr>
        <p:txBody>
          <a:bodyPr>
            <a:normAutofit/>
          </a:bodyPr>
          <a:lstStyle/>
          <a:p>
            <a:r>
              <a:rPr lang="x-none" b="1" dirty="0" smtClean="0">
                <a:solidFill>
                  <a:schemeClr val="tx2">
                    <a:lumMod val="75000"/>
                  </a:schemeClr>
                </a:solidFill>
              </a:rPr>
              <a:t>Capitul II. Drepturi și obligații</a:t>
            </a: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7" name="Содержимое 2"/>
          <p:cNvSpPr txBox="1">
            <a:spLocks/>
          </p:cNvSpPr>
          <p:nvPr/>
        </p:nvSpPr>
        <p:spPr>
          <a:xfrm>
            <a:off x="5652120" y="3068960"/>
            <a:ext cx="3117032" cy="28411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x-none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Articolul 134.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x-none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Articolul 135.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4215453814"/>
              </p:ext>
            </p:extLst>
          </p:nvPr>
        </p:nvGraphicFramePr>
        <p:xfrm>
          <a:off x="0" y="2"/>
          <a:ext cx="9144000" cy="6857999"/>
        </p:xfrm>
        <a:graphic>
          <a:graphicData uri="http://schemas.openxmlformats.org/drawingml/2006/table">
            <a:tbl>
              <a:tblPr firstRow="1" firstCol="1" bandRow="1">
                <a:tableStyleId>{0505E3EF-67EA-436B-97B2-0124C06EBD24}</a:tableStyleId>
              </a:tblPr>
              <a:tblGrid>
                <a:gridCol w="2848085"/>
                <a:gridCol w="2431990"/>
                <a:gridCol w="3863925"/>
              </a:tblGrid>
              <a:tr h="2348090">
                <a:tc>
                  <a:txBody>
                    <a:bodyPr/>
                    <a:lstStyle/>
                    <a:p>
                      <a:pPr indent="2159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 Муниципальный семинар “ Реализация эксперимента по физике на базе интерактивных технологий”</a:t>
                      </a:r>
                      <a:endParaRPr lang="ru-RU" sz="2000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54460" marR="5446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2159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effectLst/>
                        </a:rPr>
                        <a:t>преподаватели физики муниципия Кишинев</a:t>
                      </a:r>
                      <a:endParaRPr lang="ru-RU" sz="2000" b="0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54460" marR="54460" marT="0" marB="0"/>
                </a:tc>
                <a:tc>
                  <a:txBody>
                    <a:bodyPr/>
                    <a:lstStyle/>
                    <a:p>
                      <a:pPr indent="2159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effectLst/>
                        </a:rPr>
                        <a:t>Разработка дидактических материалов нового поколения для организации и проведения лабораторных/ практических работ по физике”</a:t>
                      </a:r>
                      <a:endParaRPr lang="ru-RU" sz="2000" b="0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54460" marR="54460" marT="0" marB="0"/>
                </a:tc>
              </a:tr>
              <a:tr h="793773">
                <a:tc>
                  <a:txBody>
                    <a:bodyPr/>
                    <a:lstStyle/>
                    <a:p>
                      <a:pPr indent="2159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Samlot Challenge Moldova 22</a:t>
                      </a:r>
                      <a:endParaRPr lang="ru-RU" sz="20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54460" marR="5446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2159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уч лицея</a:t>
                      </a:r>
                      <a:endParaRPr lang="ru-RU" sz="20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54460" marR="54460" marT="0" marB="0"/>
                </a:tc>
                <a:tc>
                  <a:txBody>
                    <a:bodyPr/>
                    <a:lstStyle/>
                    <a:p>
                      <a:pPr indent="2159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конкурс</a:t>
                      </a:r>
                      <a:endParaRPr lang="ru-RU" sz="20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54460" marR="54460" marT="0" marB="0"/>
                </a:tc>
              </a:tr>
              <a:tr h="585224">
                <a:tc>
                  <a:txBody>
                    <a:bodyPr/>
                    <a:lstStyle/>
                    <a:p>
                      <a:pPr indent="2159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Cusma lui Guguta</a:t>
                      </a:r>
                      <a:endParaRPr lang="ru-RU" sz="20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54460" marR="5446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2159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уч лицея</a:t>
                      </a:r>
                      <a:endParaRPr lang="ru-RU" sz="20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54460" marR="54460" marT="0" marB="0"/>
                </a:tc>
                <a:tc>
                  <a:txBody>
                    <a:bodyPr/>
                    <a:lstStyle/>
                    <a:p>
                      <a:pPr indent="2159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интеллектуальные игры </a:t>
                      </a:r>
                      <a:endParaRPr lang="ru-RU" sz="20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54460" marR="54460" marT="0" marB="0"/>
                </a:tc>
              </a:tr>
              <a:tr h="639573">
                <a:tc>
                  <a:txBody>
                    <a:bodyPr/>
                    <a:lstStyle/>
                    <a:p>
                      <a:pPr indent="2159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Google forms </a:t>
                      </a:r>
                      <a:endParaRPr lang="ru-RU" sz="20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54460" marR="5446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2159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МК кафедры ЕТН</a:t>
                      </a:r>
                      <a:endParaRPr lang="ru-RU" sz="20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54460" marR="54460" marT="0" marB="0"/>
                </a:tc>
                <a:tc>
                  <a:txBody>
                    <a:bodyPr/>
                    <a:lstStyle/>
                    <a:p>
                      <a:pPr indent="2159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на уроках</a:t>
                      </a:r>
                      <a:endParaRPr lang="ru-RU" sz="20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54460" marR="54460" marT="0" marB="0"/>
                </a:tc>
              </a:tr>
              <a:tr h="479680">
                <a:tc>
                  <a:txBody>
                    <a:bodyPr/>
                    <a:lstStyle/>
                    <a:p>
                      <a:pPr indent="2159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Mozaweb</a:t>
                      </a:r>
                      <a:endParaRPr lang="ru-RU" sz="20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54460" marR="5446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2159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МК</a:t>
                      </a:r>
                      <a:endParaRPr lang="ru-RU" sz="20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54460" marR="54460" marT="0" marB="0"/>
                </a:tc>
                <a:tc>
                  <a:txBody>
                    <a:bodyPr/>
                    <a:lstStyle/>
                    <a:p>
                      <a:pPr indent="2159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на уроках</a:t>
                      </a:r>
                      <a:endParaRPr lang="ru-RU" sz="20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54460" marR="54460" marT="0" marB="0"/>
                </a:tc>
              </a:tr>
              <a:tr h="479680">
                <a:tc>
                  <a:txBody>
                    <a:bodyPr/>
                    <a:lstStyle/>
                    <a:p>
                      <a:pPr indent="2159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Live Worksheets</a:t>
                      </a:r>
                      <a:endParaRPr lang="ru-RU" sz="20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54460" marR="5446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2159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МК</a:t>
                      </a:r>
                      <a:endParaRPr lang="ru-RU" sz="20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54460" marR="54460" marT="0" marB="0"/>
                </a:tc>
                <a:tc>
                  <a:txBody>
                    <a:bodyPr/>
                    <a:lstStyle/>
                    <a:p>
                      <a:pPr indent="2159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на уроках</a:t>
                      </a:r>
                      <a:endParaRPr lang="ru-RU" sz="20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54460" marR="54460" marT="0" marB="0"/>
                </a:tc>
              </a:tr>
              <a:tr h="1531979">
                <a:tc>
                  <a:txBody>
                    <a:bodyPr/>
                    <a:lstStyle/>
                    <a:p>
                      <a:pPr indent="2159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Конкурс «Традиции и инновации на расстоянии одного щелчка»</a:t>
                      </a:r>
                      <a:endParaRPr lang="ru-RU" sz="2000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54460" marR="5446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2159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err="1">
                          <a:effectLst/>
                        </a:rPr>
                        <a:t>уч</a:t>
                      </a:r>
                      <a:r>
                        <a:rPr lang="ru-RU" sz="2000" dirty="0">
                          <a:effectLst/>
                        </a:rPr>
                        <a:t> лицея</a:t>
                      </a:r>
                      <a:endParaRPr lang="ru-RU" sz="2000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54460" marR="54460" marT="0" marB="0"/>
                </a:tc>
                <a:tc>
                  <a:txBody>
                    <a:bodyPr/>
                    <a:lstStyle/>
                    <a:p>
                      <a:pPr indent="2159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конкурс</a:t>
                      </a:r>
                      <a:endParaRPr lang="ru-RU" sz="2000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54460" marR="5446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17037914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2E1FB82-4157-4356-AEC2-9E6B17AD2816}"/>
              </a:ext>
            </a:extLst>
          </p:cNvPr>
          <p:cNvSpPr txBox="1"/>
          <p:nvPr/>
        </p:nvSpPr>
        <p:spPr>
          <a:xfrm>
            <a:off x="378619" y="1"/>
            <a:ext cx="8672513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Осуществление внеучебной образовательной деятельности: </a:t>
            </a:r>
            <a:endParaRPr lang="en-US" sz="50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4119079-9068-49F7-B9AF-6E8AD41C0614}"/>
              </a:ext>
            </a:extLst>
          </p:cNvPr>
          <p:cNvSpPr txBox="1"/>
          <p:nvPr/>
        </p:nvSpPr>
        <p:spPr>
          <a:xfrm>
            <a:off x="395536" y="4869160"/>
            <a:ext cx="84867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/>
              <a:t>3.	Создание партнёрских отношений</a:t>
            </a:r>
            <a:endParaRPr lang="en-US" sz="32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0ECFB1A-CB1B-4E1A-BB4C-8D44E376759D}"/>
              </a:ext>
            </a:extLst>
          </p:cNvPr>
          <p:cNvSpPr txBox="1"/>
          <p:nvPr/>
        </p:nvSpPr>
        <p:spPr>
          <a:xfrm>
            <a:off x="539552" y="2420888"/>
            <a:ext cx="83367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/>
              <a:t>1.	Улучшение отношений между учителем и семьёй</a:t>
            </a:r>
            <a:endParaRPr lang="en-US" sz="28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B0028BB-9B64-4442-AA79-775D4DF09C2A}"/>
              </a:ext>
            </a:extLst>
          </p:cNvPr>
          <p:cNvSpPr txBox="1"/>
          <p:nvPr/>
        </p:nvSpPr>
        <p:spPr>
          <a:xfrm>
            <a:off x="564356" y="3701394"/>
            <a:ext cx="867251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/>
              <a:t>2.	Организация, координация и проведение внеклассной деятельности.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xmlns="" val="35863891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2E1FB82-4157-4356-AEC2-9E6B17AD2816}"/>
              </a:ext>
            </a:extLst>
          </p:cNvPr>
          <p:cNvSpPr txBox="1"/>
          <p:nvPr/>
        </p:nvSpPr>
        <p:spPr>
          <a:xfrm>
            <a:off x="258581" y="299804"/>
            <a:ext cx="8885419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000" b="1" dirty="0"/>
              <a:t>Принципы:</a:t>
            </a:r>
          </a:p>
          <a:p>
            <a:r>
              <a:rPr lang="ru-RU" sz="4000" b="1" dirty="0"/>
              <a:t>Демократизации, Добровольчества, Партнёрства</a:t>
            </a:r>
            <a:endParaRPr lang="en-US" sz="4000" b="1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55483981-AE04-4F89-8BB9-9F93CAFB8A0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8581" y="2053652"/>
            <a:ext cx="4652986" cy="3455232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E3D866F5-C623-4ADC-9167-0F3F87B64EC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78112" y="2053653"/>
            <a:ext cx="3914048" cy="3455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692495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2E1FB82-4157-4356-AEC2-9E6B17AD2816}"/>
              </a:ext>
            </a:extLst>
          </p:cNvPr>
          <p:cNvSpPr txBox="1"/>
          <p:nvPr/>
        </p:nvSpPr>
        <p:spPr>
          <a:xfrm>
            <a:off x="438463" y="434715"/>
            <a:ext cx="634083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000" b="1" dirty="0"/>
              <a:t>Дни открытых дверей</a:t>
            </a:r>
            <a:endParaRPr lang="en-US" sz="5000" b="1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A0382948-D9A3-403F-BB31-D67AC9CE0AD7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393" y="1472135"/>
            <a:ext cx="4482851" cy="303698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4EEC1AB4-C294-46DB-A428-6A481E5CB40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97244" y="3356992"/>
            <a:ext cx="4389256" cy="3374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494521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2E1FB82-4157-4356-AEC2-9E6B17AD2816}"/>
              </a:ext>
            </a:extLst>
          </p:cNvPr>
          <p:cNvSpPr txBox="1"/>
          <p:nvPr/>
        </p:nvSpPr>
        <p:spPr>
          <a:xfrm>
            <a:off x="123669" y="239843"/>
            <a:ext cx="854439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/>
              <a:t>Встречи, круглые столы с руководителями дошкольных учреждений</a:t>
            </a:r>
            <a:endParaRPr lang="en-US" sz="4000" b="1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42DE648E-8B61-4BD1-A531-0433D837B309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2132856"/>
            <a:ext cx="3828165" cy="270713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168FA658-A78D-4E4E-9C7E-880F65B9A7A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651827" y="1628800"/>
            <a:ext cx="3333491" cy="259175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FF7642FD-2539-4722-B1EA-C1EA7C9BBA71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95936" y="3933056"/>
            <a:ext cx="3614075" cy="2740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233104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2E1FB82-4157-4356-AEC2-9E6B17AD2816}"/>
              </a:ext>
            </a:extLst>
          </p:cNvPr>
          <p:cNvSpPr txBox="1"/>
          <p:nvPr/>
        </p:nvSpPr>
        <p:spPr>
          <a:xfrm>
            <a:off x="292308" y="314794"/>
            <a:ext cx="8746761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000" b="1" dirty="0"/>
              <a:t>«Семья года»</a:t>
            </a:r>
            <a:endParaRPr lang="en-US" sz="5000" b="1" dirty="0"/>
          </a:p>
          <a:p>
            <a:r>
              <a:rPr lang="ru-RU" sz="5000" b="1" dirty="0"/>
              <a:t>«Мама, папа, я – спортивная семья»</a:t>
            </a:r>
            <a:endParaRPr lang="en-US" sz="5000" b="1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9034B879-9735-4BB9-9B01-A493CCBD4B3B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1317" y="4653136"/>
            <a:ext cx="3033485" cy="209154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3E889050-C31E-44D3-A2CF-E0DEB690FBA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81638" y="2636912"/>
            <a:ext cx="3194962" cy="217525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E1B9B9E4-EAE1-4CD9-8256-CC2EEA6DCD6C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652120" y="4365104"/>
            <a:ext cx="3290687" cy="2356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063759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2E1FB82-4157-4356-AEC2-9E6B17AD2816}"/>
              </a:ext>
            </a:extLst>
          </p:cNvPr>
          <p:cNvSpPr txBox="1"/>
          <p:nvPr/>
        </p:nvSpPr>
        <p:spPr>
          <a:xfrm>
            <a:off x="148028" y="194872"/>
            <a:ext cx="884794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000" b="1" dirty="0"/>
              <a:t>Литературные конкурсы, </a:t>
            </a:r>
            <a:endParaRPr lang="en-US" sz="5000" b="1" dirty="0"/>
          </a:p>
          <a:p>
            <a:r>
              <a:rPr lang="ru-RU" sz="5000" b="1" dirty="0"/>
              <a:t>встречи «Читаем всей семьёй»</a:t>
            </a:r>
            <a:endParaRPr lang="en-US" sz="5000" b="1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B451B550-AB00-41FF-9AC5-4029FCF85310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1187" y="1997798"/>
            <a:ext cx="3965057" cy="287136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AB9E8F31-88BE-4240-855E-5C0F0EAAE78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2985872"/>
            <a:ext cx="3965057" cy="3107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769548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2E1FB82-4157-4356-AEC2-9E6B17AD2816}"/>
              </a:ext>
            </a:extLst>
          </p:cNvPr>
          <p:cNvSpPr txBox="1"/>
          <p:nvPr/>
        </p:nvSpPr>
        <p:spPr>
          <a:xfrm>
            <a:off x="224853" y="119922"/>
            <a:ext cx="772368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000" b="1" dirty="0"/>
              <a:t>Интеллектуальные игры, </a:t>
            </a:r>
            <a:endParaRPr lang="en-US" sz="5000" b="1" dirty="0"/>
          </a:p>
          <a:p>
            <a:r>
              <a:rPr lang="ru-RU" sz="5000" b="1" dirty="0"/>
              <a:t>клуб «Что? Где? Когда?»</a:t>
            </a:r>
            <a:endParaRPr lang="en-US" sz="5000" b="1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D6BA833F-196A-481B-811A-3327335C5CB6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18516" y="1988840"/>
            <a:ext cx="3054376" cy="2811760"/>
          </a:xfrm>
          <a:prstGeom prst="rect">
            <a:avLst/>
          </a:prstGeom>
        </p:spPr>
      </p:pic>
      <p:sp>
        <p:nvSpPr>
          <p:cNvPr id="4" name="AutoShape 2">
            <a:extLst>
              <a:ext uri="{FF2B5EF4-FFF2-40B4-BE49-F238E27FC236}">
                <a16:creationId xmlns:a16="http://schemas.microsoft.com/office/drawing/2014/main" xmlns="" id="{5BCCE7F1-EBFF-44D2-A79C-F3E055F7999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57700" y="3276600"/>
            <a:ext cx="2286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2C353700-5455-457E-8A8A-A79B215E3AD6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82327" y="4221088"/>
            <a:ext cx="3607947" cy="251699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0EC69B94-8E7E-495A-BF1F-0D809F800EF4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20397" y="1700807"/>
            <a:ext cx="2733688" cy="3031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749420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2E1FB82-4157-4356-AEC2-9E6B17AD2816}"/>
              </a:ext>
            </a:extLst>
          </p:cNvPr>
          <p:cNvSpPr txBox="1"/>
          <p:nvPr/>
        </p:nvSpPr>
        <p:spPr>
          <a:xfrm>
            <a:off x="251520" y="260648"/>
            <a:ext cx="764498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000" b="1" dirty="0"/>
              <a:t>Клубы </a:t>
            </a:r>
            <a:r>
              <a:rPr lang="ru-RU" sz="5000" b="1" dirty="0" err="1"/>
              <a:t>педобщения</a:t>
            </a:r>
            <a:endParaRPr lang="en-US" sz="5000" b="1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BD61DF74-6996-4597-B637-7DFF4FE7B571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9873" y="1386431"/>
            <a:ext cx="3657917" cy="517442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E965F8F6-65FA-4B4E-875B-F0D63D9BDE7C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32040" y="1700808"/>
            <a:ext cx="3537951" cy="236813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1F45DEF6-7111-4FCE-B82A-8F27604FD329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14642" y="4509120"/>
            <a:ext cx="3349268" cy="2051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515557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2E1FB82-4157-4356-AEC2-9E6B17AD2816}"/>
              </a:ext>
            </a:extLst>
          </p:cNvPr>
          <p:cNvSpPr txBox="1"/>
          <p:nvPr/>
        </p:nvSpPr>
        <p:spPr>
          <a:xfrm>
            <a:off x="314794" y="524657"/>
            <a:ext cx="764498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000" b="1" dirty="0"/>
              <a:t>Фестивали и конкурсы</a:t>
            </a:r>
            <a:endParaRPr lang="en-US" sz="5000" b="1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5C1F3783-3B36-4AF0-B476-1EA8114AE8C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7584" y="1556792"/>
            <a:ext cx="2904335" cy="238420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B92DF86F-F025-4214-83D2-E3FE5EB91A6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06131" y="4365103"/>
            <a:ext cx="3382392" cy="244344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3ADCB147-F2C5-4DEB-AD14-2B38E7ACAA6E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0" y="1556792"/>
            <a:ext cx="3200849" cy="238655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3DA4F659-A289-49A8-A1D5-95F5649FC18C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147185" y="4509119"/>
            <a:ext cx="2709716" cy="2262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516375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MG_000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1412776"/>
            <a:ext cx="2160240" cy="3055693"/>
          </a:xfrm>
        </p:spPr>
      </p:pic>
      <p:pic>
        <p:nvPicPr>
          <p:cNvPr id="5" name="Рисунок 4" descr="IMG_000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83768" y="1412776"/>
            <a:ext cx="2136119" cy="3021575"/>
          </a:xfrm>
          <a:prstGeom prst="rect">
            <a:avLst/>
          </a:prstGeom>
        </p:spPr>
      </p:pic>
      <p:pic>
        <p:nvPicPr>
          <p:cNvPr id="6" name="Рисунок 5" descr="IMG_000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44008" y="1412776"/>
            <a:ext cx="2146775" cy="3036647"/>
          </a:xfrm>
          <a:prstGeom prst="rect">
            <a:avLst/>
          </a:prstGeom>
        </p:spPr>
      </p:pic>
      <p:pic>
        <p:nvPicPr>
          <p:cNvPr id="7" name="Рисунок 6" descr="IMG_000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876256" y="1412776"/>
            <a:ext cx="2138071" cy="3024336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2E1FB82-4157-4356-AEC2-9E6B17AD2816}"/>
              </a:ext>
            </a:extLst>
          </p:cNvPr>
          <p:cNvSpPr txBox="1"/>
          <p:nvPr/>
        </p:nvSpPr>
        <p:spPr>
          <a:xfrm>
            <a:off x="314794" y="524657"/>
            <a:ext cx="764498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000" b="1" dirty="0"/>
              <a:t>Школьный музей</a:t>
            </a:r>
            <a:endParaRPr lang="en-US" sz="5000" b="1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3E99D5B0-B64B-45F9-9AC1-666867EE47BE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1844824"/>
            <a:ext cx="4642646" cy="367240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4D10B25B-636D-4CD1-AC2C-6134865BA06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21734" y="2924943"/>
            <a:ext cx="3917902" cy="3531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800396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2E1FB82-4157-4356-AEC2-9E6B17AD2816}"/>
              </a:ext>
            </a:extLst>
          </p:cNvPr>
          <p:cNvSpPr txBox="1"/>
          <p:nvPr/>
        </p:nvSpPr>
        <p:spPr>
          <a:xfrm>
            <a:off x="323528" y="260648"/>
            <a:ext cx="764498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000" b="1" dirty="0"/>
              <a:t>Профориентационная деятельность</a:t>
            </a:r>
            <a:endParaRPr lang="en-US" sz="5000" b="1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0FBA0C04-173F-4F09-9C05-FB4E92E3118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26123" y="4126803"/>
            <a:ext cx="4422325" cy="282262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F30E4D38-FB70-4698-BF1E-09D380C7DAE5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89884" y="1385103"/>
            <a:ext cx="3422964" cy="327833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00CC1D4C-9C1E-446D-9E6F-048CFD27DAF1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1520" y="1988840"/>
            <a:ext cx="2859245" cy="288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48152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2E1FB82-4157-4356-AEC2-9E6B17AD2816}"/>
              </a:ext>
            </a:extLst>
          </p:cNvPr>
          <p:cNvSpPr txBox="1"/>
          <p:nvPr/>
        </p:nvSpPr>
        <p:spPr>
          <a:xfrm>
            <a:off x="314794" y="524657"/>
            <a:ext cx="764498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000" b="1" dirty="0"/>
              <a:t>Школы безопасности</a:t>
            </a:r>
            <a:endParaRPr lang="en-US" sz="5000" b="1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48477ECE-8A60-4100-ACA6-8C46C121FDE3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7175" y="1695450"/>
            <a:ext cx="2867025" cy="286702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441F2FA1-A941-46EC-8886-CF31FB1437F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43808" y="3861048"/>
            <a:ext cx="3009175" cy="249289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80DEA781-D111-453A-8BFC-94DEE9BBAD33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809222" y="1268760"/>
            <a:ext cx="3077603" cy="3038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136054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2E1FB82-4157-4356-AEC2-9E6B17AD2816}"/>
              </a:ext>
            </a:extLst>
          </p:cNvPr>
          <p:cNvSpPr txBox="1"/>
          <p:nvPr/>
        </p:nvSpPr>
        <p:spPr>
          <a:xfrm>
            <a:off x="314794" y="524657"/>
            <a:ext cx="764498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000" b="1" dirty="0"/>
              <a:t>Партнёрство с социумом</a:t>
            </a:r>
            <a:endParaRPr lang="en-US" sz="5000" b="1" dirty="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59DD94D3-CB9B-4555-B890-F0F42F8F0B61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41862" y="1268333"/>
            <a:ext cx="3136846" cy="3130559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3A6E34F2-4091-49F4-B894-28527B49AFC9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2450" y="1452701"/>
            <a:ext cx="3246891" cy="294619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62AD7E04-7CAA-4AEB-9DDB-D65FC1F6D2DA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16211" y="4159065"/>
            <a:ext cx="3368629" cy="2492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120100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3140968"/>
            <a:ext cx="5539963" cy="2497200"/>
          </a:xfrm>
        </p:spPr>
        <p:txBody>
          <a:bodyPr>
            <a:no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Управление ученическим коллективом в нашем лицее осуществляется  в демократическом стиле ориентированным  на стимулирование активности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учеников. 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12775" y="650897"/>
            <a:ext cx="794568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Управление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ученическим коллективом – 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это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управление процессом его развития, использование возможностей коллектива для воспитания 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школьников.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AutoShape 4" descr="Круг людей иллюстрация штока. иллюстрации насчитывающей собирательно -  25794995"/>
          <p:cNvSpPr>
            <a:spLocks noChangeAspect="1" noChangeArrowheads="1"/>
          </p:cNvSpPr>
          <p:nvPr/>
        </p:nvSpPr>
        <p:spPr bwMode="auto">
          <a:xfrm>
            <a:off x="155575" y="-192617"/>
            <a:ext cx="3048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940229" y="8180137"/>
            <a:ext cx="2466975" cy="2463800"/>
          </a:xfrm>
          <a:prstGeom prst="rect">
            <a:avLst/>
          </a:prstGeom>
        </p:spPr>
      </p:pic>
      <p:sp>
        <p:nvSpPr>
          <p:cNvPr id="9" name="AutoShape 6" descr="Люди формируют круг и слушают к руководителю Иллюстрация штока -  иллюстрации насчитывающей сотрудничество, дело: 35075833"/>
          <p:cNvSpPr>
            <a:spLocks noChangeAspect="1" noChangeArrowheads="1"/>
          </p:cNvSpPr>
          <p:nvPr/>
        </p:nvSpPr>
        <p:spPr bwMode="auto">
          <a:xfrm>
            <a:off x="307975" y="10584"/>
            <a:ext cx="3048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00338" y="3762728"/>
            <a:ext cx="3143662" cy="3095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3507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0975" y="2000037"/>
            <a:ext cx="7775470" cy="3881828"/>
          </a:xfrm>
        </p:spPr>
        <p:txBody>
          <a:bodyPr>
            <a:noAutofit/>
          </a:bodyPr>
          <a:lstStyle/>
          <a:p>
            <a:pPr algn="l"/>
            <a:r>
              <a:rPr lang="ru-RU" sz="2000" b="1" dirty="0" smtClean="0"/>
              <a:t>       </a:t>
            </a:r>
            <a:r>
              <a:rPr lang="ru-RU" sz="2000" b="1" dirty="0" smtClean="0">
                <a:solidFill>
                  <a:srgbClr val="000000"/>
                </a:solidFill>
              </a:rPr>
              <a:t>В нашем лицее действует «Сенат Лицея», который является высшим органом ученического самоуправления (его  решениям подчиняются дежурные командиры, советы классов и все учащихся). </a:t>
            </a:r>
            <a:br>
              <a:rPr lang="ru-RU" sz="2000" b="1" dirty="0" smtClean="0">
                <a:solidFill>
                  <a:srgbClr val="000000"/>
                </a:solidFill>
              </a:rPr>
            </a:br>
            <a:r>
              <a:rPr lang="ru-RU" sz="2000" b="1" dirty="0" smtClean="0">
                <a:solidFill>
                  <a:srgbClr val="000000"/>
                </a:solidFill>
              </a:rPr>
              <a:t>       В «Сенат лицея» входят учащиеся старших, лицейских классов, выбранные из лучших представителей классов.</a:t>
            </a:r>
            <a:br>
              <a:rPr lang="ru-RU" sz="2000" b="1" dirty="0" smtClean="0">
                <a:solidFill>
                  <a:srgbClr val="000000"/>
                </a:solidFill>
              </a:rPr>
            </a:br>
            <a:r>
              <a:rPr lang="ru-RU" sz="2000" b="1" dirty="0">
                <a:solidFill>
                  <a:srgbClr val="000000"/>
                </a:solidFill>
              </a:rPr>
              <a:t> </a:t>
            </a:r>
            <a:r>
              <a:rPr lang="ru-RU" sz="2000" b="1" dirty="0" smtClean="0">
                <a:solidFill>
                  <a:srgbClr val="000000"/>
                </a:solidFill>
              </a:rPr>
              <a:t>      В учебном плане лицея разработаны направления участия учащихся в школьной жизни</a:t>
            </a:r>
            <a:r>
              <a:rPr lang="ru-RU" sz="2000" b="1" dirty="0">
                <a:solidFill>
                  <a:srgbClr val="000000"/>
                </a:solidFill>
              </a:rPr>
              <a:t>. </a:t>
            </a:r>
            <a:r>
              <a:rPr lang="ru-RU" sz="2000" b="1" dirty="0" smtClean="0">
                <a:solidFill>
                  <a:srgbClr val="000000"/>
                </a:solidFill>
              </a:rPr>
              <a:t/>
            </a:r>
            <a:br>
              <a:rPr lang="ru-RU" sz="2000" b="1" dirty="0" smtClean="0">
                <a:solidFill>
                  <a:srgbClr val="000000"/>
                </a:solidFill>
              </a:rPr>
            </a:br>
            <a:r>
              <a:rPr lang="ru-RU" sz="2000" b="1" dirty="0" smtClean="0">
                <a:solidFill>
                  <a:srgbClr val="000000"/>
                </a:solidFill>
              </a:rPr>
              <a:t>- Принимают и рассматривают </a:t>
            </a:r>
            <a:r>
              <a:rPr lang="ru-RU" sz="2000" b="1" dirty="0">
                <a:solidFill>
                  <a:srgbClr val="000000"/>
                </a:solidFill>
              </a:rPr>
              <a:t>все предложения учеников и учителей.</a:t>
            </a:r>
            <a:br>
              <a:rPr lang="ru-RU" sz="2000" b="1" dirty="0">
                <a:solidFill>
                  <a:srgbClr val="000000"/>
                </a:solidFill>
              </a:rPr>
            </a:br>
            <a:r>
              <a:rPr lang="ru-RU" sz="2000" b="1" dirty="0" smtClean="0">
                <a:solidFill>
                  <a:srgbClr val="000000"/>
                </a:solidFill>
              </a:rPr>
              <a:t>- Информируют учеников </a:t>
            </a:r>
            <a:r>
              <a:rPr lang="ru-RU" sz="2000" b="1" dirty="0">
                <a:solidFill>
                  <a:srgbClr val="000000"/>
                </a:solidFill>
              </a:rPr>
              <a:t>лицея обо всех </a:t>
            </a:r>
            <a:r>
              <a:rPr lang="ru-RU" sz="2000" b="1" dirty="0" smtClean="0">
                <a:solidFill>
                  <a:srgbClr val="000000"/>
                </a:solidFill>
              </a:rPr>
              <a:t>принятых решениях</a:t>
            </a:r>
            <a:r>
              <a:rPr lang="ru-RU" sz="2000" b="1" dirty="0">
                <a:solidFill>
                  <a:srgbClr val="000000"/>
                </a:solidFill>
              </a:rPr>
              <a:t>.</a:t>
            </a:r>
            <a:br>
              <a:rPr lang="ru-RU" sz="2000" b="1" dirty="0">
                <a:solidFill>
                  <a:srgbClr val="000000"/>
                </a:solidFill>
              </a:rPr>
            </a:br>
            <a:r>
              <a:rPr lang="ru-RU" sz="2000" b="1" dirty="0" smtClean="0">
                <a:solidFill>
                  <a:srgbClr val="000000"/>
                </a:solidFill>
              </a:rPr>
              <a:t>- Отвечают </a:t>
            </a:r>
            <a:r>
              <a:rPr lang="ru-RU" sz="2000" b="1" dirty="0">
                <a:solidFill>
                  <a:srgbClr val="000000"/>
                </a:solidFill>
              </a:rPr>
              <a:t>за соблюдение Устава лицея.</a:t>
            </a:r>
            <a:br>
              <a:rPr lang="ru-RU" sz="2000" b="1" dirty="0">
                <a:solidFill>
                  <a:srgbClr val="000000"/>
                </a:solidFill>
              </a:rPr>
            </a:br>
            <a:r>
              <a:rPr lang="ru-RU" sz="2000" b="1" dirty="0" smtClean="0">
                <a:solidFill>
                  <a:srgbClr val="000000"/>
                </a:solidFill>
              </a:rPr>
              <a:t>- Способствуют развитию </a:t>
            </a:r>
            <a:r>
              <a:rPr lang="ru-RU" sz="2000" b="1" dirty="0">
                <a:solidFill>
                  <a:srgbClr val="000000"/>
                </a:solidFill>
              </a:rPr>
              <a:t>образовательных и культурных интересов учеников.</a:t>
            </a:r>
            <a:br>
              <a:rPr lang="ru-RU" sz="2000" b="1" dirty="0">
                <a:solidFill>
                  <a:srgbClr val="000000"/>
                </a:solidFill>
              </a:rPr>
            </a:br>
            <a:r>
              <a:rPr lang="ru-RU" sz="2000" b="1" dirty="0" smtClean="0">
                <a:solidFill>
                  <a:srgbClr val="000000"/>
                </a:solidFill>
              </a:rPr>
              <a:t>- Организовывают </a:t>
            </a:r>
            <a:r>
              <a:rPr lang="ru-RU" sz="2000" b="1" dirty="0">
                <a:solidFill>
                  <a:srgbClr val="000000"/>
                </a:solidFill>
              </a:rPr>
              <a:t>работу классов и </a:t>
            </a:r>
            <a:r>
              <a:rPr lang="ru-RU" sz="2000" b="1" dirty="0" smtClean="0">
                <a:solidFill>
                  <a:srgbClr val="000000"/>
                </a:solidFill>
              </a:rPr>
              <a:t>предпринимают </a:t>
            </a:r>
            <a:r>
              <a:rPr lang="ru-RU" sz="2000" b="1" dirty="0">
                <a:solidFill>
                  <a:srgbClr val="000000"/>
                </a:solidFill>
              </a:rPr>
              <a:t>действия по сплочению коллектива лицея.</a:t>
            </a:r>
            <a:br>
              <a:rPr lang="ru-RU" sz="2000" b="1" dirty="0">
                <a:solidFill>
                  <a:srgbClr val="000000"/>
                </a:solidFill>
              </a:rPr>
            </a:br>
            <a:r>
              <a:rPr lang="ru-RU" sz="2000" b="1" dirty="0" smtClean="0">
                <a:solidFill>
                  <a:srgbClr val="000000"/>
                </a:solidFill>
              </a:rPr>
              <a:t>- Контролируют </a:t>
            </a:r>
            <a:r>
              <a:rPr lang="ru-RU" sz="2000" b="1" dirty="0">
                <a:solidFill>
                  <a:srgbClr val="000000"/>
                </a:solidFill>
              </a:rPr>
              <a:t>соблюдение прав учеников, а также выполнение обязанностей.</a:t>
            </a:r>
            <a:br>
              <a:rPr lang="ru-RU" sz="2000" b="1" dirty="0">
                <a:solidFill>
                  <a:srgbClr val="000000"/>
                </a:solidFill>
              </a:rPr>
            </a:br>
            <a:r>
              <a:rPr lang="ru-RU" sz="2000" b="1" dirty="0" smtClean="0">
                <a:solidFill>
                  <a:srgbClr val="000000"/>
                </a:solidFill>
              </a:rPr>
              <a:t/>
            </a:r>
            <a:br>
              <a:rPr lang="ru-RU" sz="2000" b="1" dirty="0" smtClean="0">
                <a:solidFill>
                  <a:srgbClr val="000000"/>
                </a:solidFill>
              </a:rPr>
            </a:br>
            <a:r>
              <a:rPr lang="ru-RU" sz="2000" b="1" dirty="0" smtClean="0"/>
              <a:t/>
            </a:r>
            <a:br>
              <a:rPr lang="ru-RU" sz="2000" b="1" dirty="0" smtClean="0"/>
            </a:b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xmlns="" val="10595910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310347" y="908720"/>
            <a:ext cx="2247972" cy="7214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ru-RU" sz="1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Классный </a:t>
            </a:r>
            <a:r>
              <a:rPr lang="ru-RU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руководитель</a:t>
            </a:r>
            <a:endParaRPr lang="ru-RU" sz="1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" name="Прямая со стрелкой 3"/>
          <p:cNvCxnSpPr/>
          <p:nvPr/>
        </p:nvCxnSpPr>
        <p:spPr>
          <a:xfrm>
            <a:off x="4530904" y="1744707"/>
            <a:ext cx="0" cy="648072"/>
          </a:xfrm>
          <a:prstGeom prst="straightConnector1">
            <a:avLst/>
          </a:prstGeom>
          <a:ln w="2540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Прямоугольник 4"/>
          <p:cNvSpPr/>
          <p:nvPr/>
        </p:nvSpPr>
        <p:spPr>
          <a:xfrm>
            <a:off x="3347864" y="2492896"/>
            <a:ext cx="2214246" cy="720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Староста класса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899592" y="1412776"/>
            <a:ext cx="1391580" cy="12961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Сектор</a:t>
            </a:r>
            <a:r>
              <a:rPr lang="ru-RU" sz="105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дисциплины и порядка</a:t>
            </a:r>
          </a:p>
          <a:p>
            <a:pPr algn="ctr"/>
            <a:endParaRPr lang="ru-RU" sz="105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56394" y="3153371"/>
            <a:ext cx="1397868" cy="12241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Культурно-массовый сектор </a:t>
            </a:r>
          </a:p>
          <a:p>
            <a:pPr algn="ctr"/>
            <a:endParaRPr lang="ru-RU" sz="105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081653" y="5005892"/>
            <a:ext cx="1836204" cy="13681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Хозяйственный сектор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327843" y="5005893"/>
            <a:ext cx="1812696" cy="12270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Информационный сектор</a:t>
            </a:r>
            <a:endParaRPr lang="ru-RU" sz="1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538835" y="3149475"/>
            <a:ext cx="1405540" cy="11108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Сектор спорта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6516216" y="1340768"/>
            <a:ext cx="1404156" cy="13681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Учебный сектор</a:t>
            </a:r>
          </a:p>
        </p:txBody>
      </p:sp>
      <p:cxnSp>
        <p:nvCxnSpPr>
          <p:cNvPr id="12" name="Прямая со стрелкой 11"/>
          <p:cNvCxnSpPr/>
          <p:nvPr/>
        </p:nvCxnSpPr>
        <p:spPr>
          <a:xfrm flipH="1" flipV="1">
            <a:off x="2301414" y="1962358"/>
            <a:ext cx="1035397" cy="430421"/>
          </a:xfrm>
          <a:prstGeom prst="straightConnector1">
            <a:avLst/>
          </a:prstGeom>
          <a:ln w="2540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 flipH="1">
            <a:off x="2500257" y="3227401"/>
            <a:ext cx="705280" cy="565153"/>
          </a:xfrm>
          <a:prstGeom prst="straightConnector1">
            <a:avLst/>
          </a:prstGeom>
          <a:ln w="2540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 flipH="1">
            <a:off x="3028712" y="3685733"/>
            <a:ext cx="607509" cy="1115092"/>
          </a:xfrm>
          <a:prstGeom prst="straightConnector1">
            <a:avLst/>
          </a:prstGeom>
          <a:ln w="2540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327843" y="3713683"/>
            <a:ext cx="707532" cy="1093336"/>
          </a:xfrm>
          <a:prstGeom prst="straightConnector1">
            <a:avLst/>
          </a:prstGeom>
          <a:ln w="2540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5696856" y="3227401"/>
            <a:ext cx="649555" cy="538039"/>
          </a:xfrm>
          <a:prstGeom prst="straightConnector1">
            <a:avLst/>
          </a:prstGeom>
          <a:ln w="2540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/>
          <p:nvPr/>
        </p:nvCxnSpPr>
        <p:spPr>
          <a:xfrm flipV="1">
            <a:off x="5558320" y="1962358"/>
            <a:ext cx="688369" cy="430423"/>
          </a:xfrm>
          <a:prstGeom prst="straightConnector1">
            <a:avLst/>
          </a:prstGeom>
          <a:ln w="2540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Прямоугольник 16"/>
          <p:cNvSpPr/>
          <p:nvPr/>
        </p:nvSpPr>
        <p:spPr>
          <a:xfrm>
            <a:off x="2483768" y="332656"/>
            <a:ext cx="39722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Самоуправление в коллективе класса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xmlns="" val="22974812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0306" y="2151767"/>
            <a:ext cx="8480612" cy="2497200"/>
          </a:xfrm>
        </p:spPr>
        <p:txBody>
          <a:bodyPr>
            <a:noAutofit/>
          </a:bodyPr>
          <a:lstStyle/>
          <a:p>
            <a:pPr algn="l"/>
            <a:r>
              <a:rPr lang="ru-RU" sz="2800" dirty="0">
                <a:solidFill>
                  <a:srgbClr val="000000"/>
                </a:solidFill>
              </a:rPr>
              <a:t>Деятельность школьного ученического </a:t>
            </a:r>
            <a:r>
              <a:rPr lang="ru-RU" sz="2800" dirty="0" smtClean="0">
                <a:solidFill>
                  <a:srgbClr val="000000"/>
                </a:solidFill>
              </a:rPr>
              <a:t>коллектива направлена </a:t>
            </a:r>
            <a:r>
              <a:rPr lang="ru-RU" sz="2800" dirty="0">
                <a:solidFill>
                  <a:srgbClr val="000000"/>
                </a:solidFill>
              </a:rPr>
              <a:t>на</a:t>
            </a:r>
            <a:r>
              <a:rPr lang="ru-RU" sz="2800" dirty="0" smtClean="0">
                <a:solidFill>
                  <a:srgbClr val="000000"/>
                </a:solidFill>
              </a:rPr>
              <a:t>:</a:t>
            </a:r>
            <a:r>
              <a:rPr lang="ru-RU" sz="2800" dirty="0">
                <a:solidFill>
                  <a:srgbClr val="000000"/>
                </a:solidFill>
              </a:rPr>
              <a:t/>
            </a:r>
            <a:br>
              <a:rPr lang="ru-RU" sz="2800" dirty="0">
                <a:solidFill>
                  <a:srgbClr val="000000"/>
                </a:solidFill>
              </a:rPr>
            </a:br>
            <a:r>
              <a:rPr lang="ru-RU" sz="2800" dirty="0">
                <a:solidFill>
                  <a:srgbClr val="000000"/>
                </a:solidFill>
              </a:rPr>
              <a:t>взаимодействие с </a:t>
            </a:r>
            <a:r>
              <a:rPr lang="ru-RU" sz="2800" dirty="0" smtClean="0">
                <a:solidFill>
                  <a:srgbClr val="000000"/>
                </a:solidFill>
              </a:rPr>
              <a:t>социумом, </a:t>
            </a:r>
            <a:br>
              <a:rPr lang="ru-RU" sz="2800" dirty="0" smtClean="0">
                <a:solidFill>
                  <a:srgbClr val="000000"/>
                </a:solidFill>
              </a:rPr>
            </a:br>
            <a:r>
              <a:rPr lang="ru-RU" sz="2800" dirty="0" smtClean="0">
                <a:solidFill>
                  <a:srgbClr val="000000"/>
                </a:solidFill>
              </a:rPr>
              <a:t>организацию </a:t>
            </a:r>
            <a:r>
              <a:rPr lang="ru-RU" sz="2800" dirty="0">
                <a:solidFill>
                  <a:srgbClr val="000000"/>
                </a:solidFill>
              </a:rPr>
              <a:t>внеклассных </a:t>
            </a:r>
            <a:r>
              <a:rPr lang="ru-RU" sz="2800" dirty="0" smtClean="0">
                <a:solidFill>
                  <a:srgbClr val="000000"/>
                </a:solidFill>
              </a:rPr>
              <a:t>мероприятий</a:t>
            </a:r>
            <a:r>
              <a:rPr lang="ru-RU" sz="2800" dirty="0" smtClean="0">
                <a:solidFill>
                  <a:srgbClr val="000000"/>
                </a:solidFill>
              </a:rPr>
              <a:t>,</a:t>
            </a:r>
            <a:br>
              <a:rPr lang="ru-RU" sz="2800" dirty="0" smtClean="0">
                <a:solidFill>
                  <a:srgbClr val="000000"/>
                </a:solidFill>
              </a:rPr>
            </a:br>
            <a:r>
              <a:rPr lang="ru-RU" sz="2800" dirty="0" smtClean="0">
                <a:solidFill>
                  <a:srgbClr val="000000"/>
                </a:solidFill>
              </a:rPr>
              <a:t>сохранение  </a:t>
            </a:r>
            <a:r>
              <a:rPr lang="ru-RU" sz="2800" dirty="0">
                <a:solidFill>
                  <a:srgbClr val="000000"/>
                </a:solidFill>
              </a:rPr>
              <a:t>традиций, </a:t>
            </a:r>
            <a:r>
              <a:rPr lang="ru-RU" sz="2800" dirty="0" smtClean="0">
                <a:solidFill>
                  <a:srgbClr val="000000"/>
                </a:solidFill>
              </a:rPr>
              <a:t/>
            </a:r>
            <a:br>
              <a:rPr lang="ru-RU" sz="2800" dirty="0" smtClean="0">
                <a:solidFill>
                  <a:srgbClr val="000000"/>
                </a:solidFill>
              </a:rPr>
            </a:br>
            <a:r>
              <a:rPr lang="ru-RU" sz="2800" dirty="0" smtClean="0">
                <a:solidFill>
                  <a:srgbClr val="000000"/>
                </a:solidFill>
              </a:rPr>
              <a:t>проведение </a:t>
            </a:r>
            <a:r>
              <a:rPr lang="ru-RU" sz="2800" dirty="0">
                <a:solidFill>
                  <a:srgbClr val="000000"/>
                </a:solidFill>
              </a:rPr>
              <a:t>праздников, акций, школьных конкурсов, тематических декад, дней здоровья, </a:t>
            </a:r>
            <a:r>
              <a:rPr lang="ru-RU" sz="2800" dirty="0" smtClean="0">
                <a:solidFill>
                  <a:srgbClr val="000000"/>
                </a:solidFill>
              </a:rPr>
              <a:t/>
            </a:r>
            <a:br>
              <a:rPr lang="ru-RU" sz="2800" dirty="0" smtClean="0">
                <a:solidFill>
                  <a:srgbClr val="000000"/>
                </a:solidFill>
              </a:rPr>
            </a:br>
            <a:r>
              <a:rPr lang="ru-RU" sz="2800" dirty="0" smtClean="0">
                <a:solidFill>
                  <a:srgbClr val="000000"/>
                </a:solidFill>
              </a:rPr>
              <a:t>участие </a:t>
            </a:r>
            <a:r>
              <a:rPr lang="ru-RU" sz="2800" dirty="0">
                <a:solidFill>
                  <a:srgbClr val="000000"/>
                </a:solidFill>
              </a:rPr>
              <a:t>в </a:t>
            </a:r>
            <a:r>
              <a:rPr lang="ru-RU" sz="2800" dirty="0" smtClean="0">
                <a:solidFill>
                  <a:srgbClr val="000000"/>
                </a:solidFill>
              </a:rPr>
              <a:t>волонтёрской деятельности и </a:t>
            </a:r>
            <a:r>
              <a:rPr lang="ru-RU" sz="2800" dirty="0">
                <a:solidFill>
                  <a:srgbClr val="000000"/>
                </a:solidFill>
              </a:rPr>
              <a:t>т.д</a:t>
            </a:r>
            <a:r>
              <a:rPr lang="ru-RU" sz="2800" dirty="0" smtClean="0">
                <a:solidFill>
                  <a:srgbClr val="000000"/>
                </a:solidFill>
              </a:rPr>
              <a:t>.</a:t>
            </a:r>
            <a:r>
              <a:rPr lang="ru-RU" sz="2800" dirty="0">
                <a:solidFill>
                  <a:srgbClr val="000000"/>
                </a:solidFill>
              </a:rPr>
              <a:t/>
            </a:r>
            <a:br>
              <a:rPr lang="ru-RU" sz="2800" dirty="0">
                <a:solidFill>
                  <a:srgbClr val="000000"/>
                </a:solidFill>
              </a:rPr>
            </a:b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xmlns="" val="2329534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0566" y="0"/>
            <a:ext cx="8145339" cy="2497200"/>
          </a:xfrm>
        </p:spPr>
        <p:txBody>
          <a:bodyPr>
            <a:noAutofit/>
          </a:bodyPr>
          <a:lstStyle/>
          <a:p>
            <a:r>
              <a:rPr lang="ru-RU" sz="1800" dirty="0">
                <a:solidFill>
                  <a:schemeClr val="tx1"/>
                </a:solidFill>
              </a:rPr>
              <a:t>участие в Муниципальном конкурсе на финансирование проектов озеленения: «Школа Зелёного города». Данный проект являлся составной частью плана действий по реализации проекта «Развитие экологических навыков и озеленения государственных школ в муниципии </a:t>
            </a:r>
            <a:r>
              <a:rPr lang="ru-RU" sz="1800" dirty="0" err="1">
                <a:solidFill>
                  <a:schemeClr val="tx1"/>
                </a:solidFill>
              </a:rPr>
              <a:t>Кишинэу</a:t>
            </a:r>
            <a:r>
              <a:rPr lang="ru-RU" sz="1800" dirty="0">
                <a:solidFill>
                  <a:schemeClr val="tx1"/>
                </a:solidFill>
              </a:rPr>
              <a:t> и продвижения «устойчивого развития» Организовано </a:t>
            </a:r>
            <a:r>
              <a:rPr lang="ru-RU" sz="1800" dirty="0" err="1">
                <a:solidFill>
                  <a:schemeClr val="tx1"/>
                </a:solidFill>
              </a:rPr>
              <a:t>примэрией</a:t>
            </a:r>
            <a:r>
              <a:rPr lang="ru-RU" sz="1800" dirty="0">
                <a:solidFill>
                  <a:schemeClr val="tx1"/>
                </a:solidFill>
              </a:rPr>
              <a:t> Кишинева, </a:t>
            </a:r>
            <a:r>
              <a:rPr lang="ru-RU" sz="1800" dirty="0" smtClean="0">
                <a:solidFill>
                  <a:schemeClr val="tx1"/>
                </a:solidFill>
              </a:rPr>
              <a:t>ГУОМС </a:t>
            </a:r>
            <a:r>
              <a:rPr lang="ru-RU" sz="1800" dirty="0">
                <a:solidFill>
                  <a:schemeClr val="tx1"/>
                </a:solidFill>
              </a:rPr>
              <a:t>Кишинев совместно с Германией.</a:t>
            </a:r>
          </a:p>
        </p:txBody>
      </p:sp>
      <p:pic>
        <p:nvPicPr>
          <p:cNvPr id="3" name="Рисунок 2" descr="C:\Users\User\Documents\2022_04_18\IMG_000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85650" y="2329525"/>
            <a:ext cx="3078244" cy="34135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 descr="D:\WORK\Desktop\Screenshot_2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19872" y="2060849"/>
            <a:ext cx="3661705" cy="2376264"/>
          </a:xfrm>
          <a:prstGeom prst="rect">
            <a:avLst/>
          </a:prstGeom>
          <a:noFill/>
        </p:spPr>
      </p:pic>
      <p:pic>
        <p:nvPicPr>
          <p:cNvPr id="5" name="Picture 1" descr="D:\WORK\Desktop\Screenshot_3.pn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43252" y="4437112"/>
            <a:ext cx="3400748" cy="234383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3133917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9894" y="266649"/>
            <a:ext cx="8022050" cy="786087"/>
          </a:xfrm>
        </p:spPr>
        <p:txBody>
          <a:bodyPr>
            <a:normAutofit fontScale="90000"/>
          </a:bodyPr>
          <a:lstStyle/>
          <a:p>
            <a:r>
              <a:rPr lang="ru-RU" sz="2000" b="1" dirty="0">
                <a:solidFill>
                  <a:schemeClr val="tx1"/>
                </a:solidFill>
              </a:rPr>
              <a:t>экологический проект </a:t>
            </a:r>
            <a:r>
              <a:rPr lang="ru-RU" sz="2000" b="1" dirty="0" smtClean="0">
                <a:solidFill>
                  <a:schemeClr val="tx1"/>
                </a:solidFill>
              </a:rPr>
              <a:t>организованный </a:t>
            </a:r>
            <a:r>
              <a:rPr lang="ru-RU" sz="2000" b="1" dirty="0" smtClean="0">
                <a:solidFill>
                  <a:schemeClr val="tx1"/>
                </a:solidFill>
              </a:rPr>
              <a:t> </a:t>
            </a:r>
            <a:r>
              <a:rPr lang="ru-RU" sz="2000" b="1" dirty="0" smtClean="0">
                <a:solidFill>
                  <a:schemeClr val="tx1"/>
                </a:solidFill>
              </a:rPr>
              <a:t>ЮНЕСКО </a:t>
            </a:r>
            <a:br>
              <a:rPr lang="ru-RU" sz="2000" b="1" dirty="0" smtClean="0">
                <a:solidFill>
                  <a:schemeClr val="tx1"/>
                </a:solidFill>
              </a:rPr>
            </a:br>
            <a:r>
              <a:rPr lang="ru-RU" sz="2000" b="1" dirty="0" smtClean="0">
                <a:solidFill>
                  <a:schemeClr val="tx1"/>
                </a:solidFill>
              </a:rPr>
              <a:t>«Улыбнись </a:t>
            </a:r>
            <a:r>
              <a:rPr lang="ru-RU" sz="2000" b="1" dirty="0">
                <a:solidFill>
                  <a:schemeClr val="tx1"/>
                </a:solidFill>
              </a:rPr>
              <a:t>природе </a:t>
            </a:r>
            <a:r>
              <a:rPr lang="ru-RU" sz="2000" b="1" dirty="0" smtClean="0">
                <a:solidFill>
                  <a:schemeClr val="tx1"/>
                </a:solidFill>
              </a:rPr>
              <a:t>– </a:t>
            </a:r>
            <a:r>
              <a:rPr lang="ru-RU" sz="2000" b="1" dirty="0">
                <a:solidFill>
                  <a:schemeClr val="tx1"/>
                </a:solidFill>
              </a:rPr>
              <a:t>Спаси пчелу».</a:t>
            </a:r>
          </a:p>
        </p:txBody>
      </p:sp>
      <p:pic>
        <p:nvPicPr>
          <p:cNvPr id="4" name="Содержимое 3" descr="D:\ФОТО\2020-2021\Юнеско 19.05.2021 Ульи\IMG_7835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268760"/>
            <a:ext cx="4104456" cy="3175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User\Desktop\курсы\Screenshot_2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459" y="4365104"/>
            <a:ext cx="4091209" cy="2473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User\Desktop\курсы\Screenshot_1.pn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5483" y="4293096"/>
            <a:ext cx="4082146" cy="2545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5189179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Модуль 1. Нормативная база деятельности преподавателя.</a:t>
            </a: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r>
              <a:rPr lang="ru-RU" dirty="0" smtClean="0"/>
              <a:t>Тема 1.1. Права и обязанности преподавателей (</a:t>
            </a:r>
            <a:r>
              <a:rPr lang="ru-RU" dirty="0" err="1" smtClean="0"/>
              <a:t>ИМК</a:t>
            </a:r>
            <a:r>
              <a:rPr lang="ru-RU" dirty="0" smtClean="0"/>
              <a:t>; должностная инструкция). Этический кодекс учителя.</a:t>
            </a:r>
            <a:endParaRPr lang="ru-RU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1115" y="261322"/>
            <a:ext cx="8556305" cy="1492135"/>
          </a:xfrm>
        </p:spPr>
        <p:txBody>
          <a:bodyPr>
            <a:normAutofit/>
          </a:bodyPr>
          <a:lstStyle/>
          <a:p>
            <a:r>
              <a:rPr lang="ru-RU" sz="2000" b="1" dirty="0">
                <a:solidFill>
                  <a:schemeClr val="tx1"/>
                </a:solidFill>
              </a:rPr>
              <a:t>Клуб «Робототехника», цель проекта — сборка и программирование роботов.</a:t>
            </a:r>
          </a:p>
        </p:txBody>
      </p:sp>
      <p:pic>
        <p:nvPicPr>
          <p:cNvPr id="4" name="Picture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699" y="1502429"/>
            <a:ext cx="3888105" cy="3551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F:\2019-2020 фото, видио лицея\GRECU\fll2020_1\IMG_20200216_12053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29220" y="1502429"/>
            <a:ext cx="2038017" cy="35733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F:\2019-2020 фото, видио лицея\sumobotMoldova19\IMG_20191110_140254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62366" y="1502429"/>
            <a:ext cx="1965185" cy="35750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84535714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131840" y="2411731"/>
            <a:ext cx="5178176" cy="444626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0"/>
            <a:ext cx="3816424" cy="4046339"/>
          </a:xfrm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schemeClr val="tx1"/>
                </a:solidFill>
              </a:rPr>
              <a:t>Участие учащихся в исследовательских проектах</a:t>
            </a:r>
            <a:endParaRPr lang="ru-RU" sz="3200" dirty="0">
              <a:solidFill>
                <a:schemeClr val="tx1"/>
              </a:solidFill>
            </a:endParaRPr>
          </a:p>
        </p:txBody>
      </p:sp>
      <p:pic>
        <p:nvPicPr>
          <p:cNvPr id="4" name="Объект 3"/>
          <p:cNvPicPr/>
          <p:nvPr/>
        </p:nvPicPr>
        <p:blipFill rotWithShape="1">
          <a:blip r:embed="rId3" cstate="print"/>
          <a:srcRect l="30465" t="45040" r="28006" b="9635"/>
          <a:stretch/>
        </p:blipFill>
        <p:spPr bwMode="auto">
          <a:xfrm>
            <a:off x="5436096" y="692696"/>
            <a:ext cx="3347865" cy="20193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  <p:extLst>
      <p:ext uri="{BB962C8B-B14F-4D97-AF65-F5344CB8AC3E}">
        <p14:creationId xmlns:p14="http://schemas.microsoft.com/office/powerpoint/2010/main" xmlns="" val="34887630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0161" y="0"/>
            <a:ext cx="7950130" cy="1409941"/>
          </a:xfrm>
        </p:spPr>
        <p:txBody>
          <a:bodyPr>
            <a:normAutofit/>
          </a:bodyPr>
          <a:lstStyle/>
          <a:p>
            <a:r>
              <a:rPr lang="ru-RU" sz="2000" dirty="0">
                <a:solidFill>
                  <a:schemeClr val="tx1"/>
                </a:solidFill>
              </a:rPr>
              <a:t>Республиканский научно-технический конкурс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Mold-SEF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772816"/>
            <a:ext cx="2946617" cy="40352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Содержимое 3" descr="IMG-1041693163222be14bc5a8ab8d24a00d-V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995936" y="1844824"/>
            <a:ext cx="4607735" cy="3747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9404077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91820" y="206527"/>
            <a:ext cx="6347362" cy="1327748"/>
          </a:xfrm>
        </p:spPr>
        <p:txBody>
          <a:bodyPr>
            <a:normAutofit/>
          </a:bodyPr>
          <a:lstStyle/>
          <a:p>
            <a:r>
              <a:rPr lang="ru-RU" sz="1800" b="1" dirty="0" err="1" smtClean="0">
                <a:solidFill>
                  <a:schemeClr val="tx1"/>
                </a:solidFill>
              </a:rPr>
              <a:t>Волонтерство</a:t>
            </a:r>
            <a:r>
              <a:rPr lang="ru-RU" sz="1800" b="1" dirty="0" smtClean="0">
                <a:solidFill>
                  <a:schemeClr val="tx1"/>
                </a:solidFill>
              </a:rPr>
              <a:t>: помощь  приюту </a:t>
            </a:r>
            <a:r>
              <a:rPr lang="ru-RU" sz="1800" b="1" dirty="0">
                <a:solidFill>
                  <a:schemeClr val="tx1"/>
                </a:solidFill>
              </a:rPr>
              <a:t>для собак </a:t>
            </a:r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«AOVA»</a:t>
            </a:r>
            <a:endParaRPr lang="ru-RU" sz="1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 descr="D:\ФОТО\2021-2022\собаки конкурс 2\20211007_11122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4661" y="1290191"/>
            <a:ext cx="4212404" cy="43674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F:\2018-2019\Приют\приют\20190522_13335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04872" y="1290191"/>
            <a:ext cx="4500081" cy="43674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81183768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4000" y="129132"/>
            <a:ext cx="5857800" cy="2068264"/>
          </a:xfrm>
        </p:spPr>
        <p:txBody>
          <a:bodyPr/>
          <a:lstStyle/>
          <a:p>
            <a:r>
              <a:rPr lang="ru-RU" dirty="0" smtClean="0">
                <a:solidFill>
                  <a:schemeClr val="tx1"/>
                </a:solidFill>
              </a:rPr>
              <a:t>Акция «Помоги птицам перезимовать»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3" name="Объект 3"/>
          <p:cNvPicPr/>
          <p:nvPr/>
        </p:nvPicPr>
        <p:blipFill rotWithShape="1">
          <a:blip r:embed="rId2" cstate="print"/>
          <a:srcRect t="27936" r="25441"/>
          <a:stretch/>
        </p:blipFill>
        <p:spPr bwMode="auto">
          <a:xfrm>
            <a:off x="116960" y="3068960"/>
            <a:ext cx="6010387" cy="367917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4" name="Объект 3"/>
          <p:cNvPicPr/>
          <p:nvPr/>
        </p:nvPicPr>
        <p:blipFill rotWithShape="1">
          <a:blip r:embed="rId2" cstate="print"/>
          <a:srcRect t="1995" r="82844" b="70638"/>
          <a:stretch/>
        </p:blipFill>
        <p:spPr bwMode="auto">
          <a:xfrm>
            <a:off x="6413638" y="836712"/>
            <a:ext cx="2730362" cy="229175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  <p:extLst>
      <p:ext uri="{BB962C8B-B14F-4D97-AF65-F5344CB8AC3E}">
        <p14:creationId xmlns:p14="http://schemas.microsoft.com/office/powerpoint/2010/main" xmlns="" val="9486356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2759" y="1"/>
            <a:ext cx="8525484" cy="1616468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chemeClr val="tx1"/>
                </a:solidFill>
              </a:rPr>
              <a:t>в рамках мероприятий на неделе борьбы с трафиком людей. </a:t>
            </a:r>
            <a:r>
              <a:rPr lang="ru-RU" sz="2400" dirty="0">
                <a:solidFill>
                  <a:schemeClr val="tx1"/>
                </a:solidFill>
              </a:rPr>
              <a:t>Акция</a:t>
            </a:r>
            <a:r>
              <a:rPr lang="ru-RU" sz="2400" dirty="0" smtClean="0">
                <a:solidFill>
                  <a:schemeClr val="tx1"/>
                </a:solidFill>
              </a:rPr>
              <a:t> «Я-не товар»</a:t>
            </a:r>
            <a:endParaRPr lang="ru-RU" sz="2400" dirty="0">
              <a:solidFill>
                <a:schemeClr val="tx1"/>
              </a:solidFill>
            </a:endParaRPr>
          </a:p>
        </p:txBody>
      </p:sp>
      <p:pic>
        <p:nvPicPr>
          <p:cNvPr id="4" name="Рисунок 3"/>
          <p:cNvPicPr/>
          <p:nvPr/>
        </p:nvPicPr>
        <p:blipFill rotWithShape="1">
          <a:blip r:embed="rId2" cstate="print"/>
          <a:srcRect l="17359" t="744" r="7015" b="-744"/>
          <a:stretch/>
        </p:blipFill>
        <p:spPr bwMode="auto">
          <a:xfrm>
            <a:off x="395536" y="1340768"/>
            <a:ext cx="3477895" cy="224627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5" name="Рисунок 4"/>
          <p:cNvPicPr/>
          <p:nvPr/>
        </p:nvPicPr>
        <p:blipFill rotWithShape="1">
          <a:blip r:embed="rId3" cstate="print"/>
          <a:srcRect r="-2195"/>
          <a:stretch/>
        </p:blipFill>
        <p:spPr bwMode="auto">
          <a:xfrm>
            <a:off x="4355976" y="1340768"/>
            <a:ext cx="4331185" cy="243941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6" name="Рисунок 5"/>
          <p:cNvPicPr/>
          <p:nvPr/>
        </p:nvPicPr>
        <p:blipFill rotWithShape="1">
          <a:blip r:embed="rId4" cstate="print"/>
          <a:srcRect l="9782" r="18827"/>
          <a:stretch/>
        </p:blipFill>
        <p:spPr bwMode="auto">
          <a:xfrm>
            <a:off x="402760" y="4163102"/>
            <a:ext cx="3485771" cy="248406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7" name="Рисунок 6"/>
          <p:cNvPicPr/>
          <p:nvPr/>
        </p:nvPicPr>
        <p:blipFill rotWithShape="1">
          <a:blip r:embed="rId5" cstate="print"/>
          <a:srcRect l="10262" t="357" r="37146" b="-357"/>
          <a:stretch/>
        </p:blipFill>
        <p:spPr bwMode="auto">
          <a:xfrm>
            <a:off x="4828854" y="3904180"/>
            <a:ext cx="2911498" cy="284936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  <p:extLst>
      <p:ext uri="{BB962C8B-B14F-4D97-AF65-F5344CB8AC3E}">
        <p14:creationId xmlns:p14="http://schemas.microsoft.com/office/powerpoint/2010/main" xmlns="" val="15508690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1114" y="-169708"/>
            <a:ext cx="8504936" cy="1766112"/>
          </a:xfrm>
        </p:spPr>
        <p:txBody>
          <a:bodyPr>
            <a:normAutofit/>
          </a:bodyPr>
          <a:lstStyle/>
          <a:p>
            <a:r>
              <a:rPr lang="ru-RU" sz="1800" dirty="0">
                <a:solidFill>
                  <a:schemeClr val="tx1"/>
                </a:solidFill>
              </a:rPr>
              <a:t>Наши </a:t>
            </a:r>
            <a:r>
              <a:rPr lang="ru-RU" sz="1800" dirty="0" smtClean="0">
                <a:solidFill>
                  <a:schemeClr val="tx1"/>
                </a:solidFill>
              </a:rPr>
              <a:t>учащиеся </a:t>
            </a:r>
            <a:r>
              <a:rPr lang="ru-RU" sz="1800" dirty="0">
                <a:solidFill>
                  <a:schemeClr val="tx1"/>
                </a:solidFill>
              </a:rPr>
              <a:t>участвуют в различных международных конкурсах </a:t>
            </a:r>
            <a:r>
              <a:rPr lang="ru-RU" sz="1800" dirty="0" smtClean="0">
                <a:solidFill>
                  <a:schemeClr val="tx1"/>
                </a:solidFill>
              </a:rPr>
              <a:t>живописи, получая призы и награды (</a:t>
            </a:r>
            <a:r>
              <a:rPr lang="ru-RU" sz="1800" dirty="0">
                <a:solidFill>
                  <a:schemeClr val="tx1"/>
                </a:solidFill>
              </a:rPr>
              <a:t>Турция – </a:t>
            </a:r>
            <a:r>
              <a:rPr lang="ru-RU" sz="1800" dirty="0" smtClean="0">
                <a:solidFill>
                  <a:schemeClr val="tx1"/>
                </a:solidFill>
              </a:rPr>
              <a:t>Гран-при</a:t>
            </a:r>
            <a:r>
              <a:rPr lang="ru-RU" sz="1800" dirty="0">
                <a:solidFill>
                  <a:schemeClr val="tx1"/>
                </a:solidFill>
              </a:rPr>
              <a:t>, Румыния – 1, 2, 3 места, Германия – лауреаты конкурса, Беларусь, Украина</a:t>
            </a:r>
          </a:p>
        </p:txBody>
      </p:sp>
      <p:pic>
        <p:nvPicPr>
          <p:cNvPr id="5" name="Picture 2" descr="D:\ФОТО\ОНЛАЙН конкурсы\2020-2021\Золотой Лелека 2020\рисунки\Слайд2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43141">
            <a:off x="5719586" y="1908704"/>
            <a:ext cx="3239770" cy="3240193"/>
          </a:xfrm>
          <a:prstGeom prst="rect">
            <a:avLst/>
          </a:prstGeom>
          <a:noFill/>
        </p:spPr>
      </p:pic>
      <p:pic>
        <p:nvPicPr>
          <p:cNvPr id="6" name="Picture 11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714861">
            <a:off x="81824" y="1620291"/>
            <a:ext cx="2831633" cy="34165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643826">
            <a:off x="1002518" y="3973596"/>
            <a:ext cx="2975610" cy="2975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54164" y="1466500"/>
            <a:ext cx="3239770" cy="32393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D:\ФОТО\ОНЛАЙН конкурсы\2020-2021\Муниципальный фестиваль «Флористики»\Слайд9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314123">
            <a:off x="4809073" y="3509590"/>
            <a:ext cx="2936884" cy="293371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67436287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sz="1200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165522470"/>
              </p:ext>
            </p:extLst>
          </p:nvPr>
        </p:nvGraphicFramePr>
        <p:xfrm>
          <a:off x="209140" y="301852"/>
          <a:ext cx="8441700" cy="6266838"/>
        </p:xfrm>
        <a:graphic>
          <a:graphicData uri="http://schemas.openxmlformats.org/drawingml/2006/table">
            <a:tbl>
              <a:tblPr/>
              <a:tblGrid>
                <a:gridCol w="251234">
                  <a:extLst>
                    <a:ext uri="{9D8B030D-6E8A-4147-A177-3AD203B41FA5}">
                      <a16:colId xmlns:a16="http://schemas.microsoft.com/office/drawing/2014/main" xmlns="" val="2152013488"/>
                    </a:ext>
                  </a:extLst>
                </a:gridCol>
                <a:gridCol w="5013476">
                  <a:extLst>
                    <a:ext uri="{9D8B030D-6E8A-4147-A177-3AD203B41FA5}">
                      <a16:colId xmlns:a16="http://schemas.microsoft.com/office/drawing/2014/main" xmlns="" val="861310412"/>
                    </a:ext>
                  </a:extLst>
                </a:gridCol>
                <a:gridCol w="1254401">
                  <a:extLst>
                    <a:ext uri="{9D8B030D-6E8A-4147-A177-3AD203B41FA5}">
                      <a16:colId xmlns:a16="http://schemas.microsoft.com/office/drawing/2014/main" xmlns="" val="2826775476"/>
                    </a:ext>
                  </a:extLst>
                </a:gridCol>
                <a:gridCol w="1922589">
                  <a:extLst>
                    <a:ext uri="{9D8B030D-6E8A-4147-A177-3AD203B41FA5}">
                      <a16:colId xmlns:a16="http://schemas.microsoft.com/office/drawing/2014/main" xmlns="" val="3924629451"/>
                    </a:ext>
                  </a:extLst>
                </a:gridCol>
              </a:tblGrid>
              <a:tr h="26094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881" marR="498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Содержание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881" marR="498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срок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881" marR="498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Ответственные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881" marR="49881" marT="0" marB="0"/>
                </a:tc>
                <a:extLst>
                  <a:ext uri="{0D108BD9-81ED-4DB2-BD59-A6C34878D82A}">
                    <a16:rowId xmlns:a16="http://schemas.microsoft.com/office/drawing/2014/main" xmlns="" val="2615422743"/>
                  </a:ext>
                </a:extLst>
              </a:tr>
              <a:tr h="234848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881" marR="4988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1.1. Утверждение плана работы на новый уч.год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1.2. Утверждение новых членов Совета лицея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1.3. Выборы Председателя Совета Лицея и секретаря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1.4. Создание секторов, распределение обязанностей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1.5. Работа лекторских групп с тематикой ПДД «Твоя безопасность имеет значение».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1.6. Подготовка к празднику  «Спасибо Вам, учителя!» Выпуск школьной газеты ко дню учителя.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1.7. Подготовка  проведения Дня самоуправления.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881" marR="4988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сентябрь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881" marR="4988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Руководитель сената лицея Романюк М.С.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Культмассовой сектор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пресс-центр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учебно-дисциплинарный сектор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881" marR="49881" marT="0" marB="0"/>
                </a:tc>
                <a:extLst>
                  <a:ext uri="{0D108BD9-81ED-4DB2-BD59-A6C34878D82A}">
                    <a16:rowId xmlns:a16="http://schemas.microsoft.com/office/drawing/2014/main" xmlns="" val="480664962"/>
                  </a:ext>
                </a:extLst>
              </a:tr>
              <a:tr h="136552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881" marR="4988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-Организация дежурства по школе, рейды по проверке выполнения обязанностей дежурными классами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-Рейды по проверке соблюдения делового стиля одежды, посещаемости и успеваемости в 5-12 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кл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-Рейды по проверке санитарного состояния кабинетов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881" marR="4988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Еженедельно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881" marR="4988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Учебно-дисциплинарный сектор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881" marR="49881" marT="0" marB="0"/>
                </a:tc>
                <a:extLst>
                  <a:ext uri="{0D108BD9-81ED-4DB2-BD59-A6C34878D82A}">
                    <a16:rowId xmlns:a16="http://schemas.microsoft.com/office/drawing/2014/main" xmlns="" val="2698844368"/>
                  </a:ext>
                </a:extLst>
              </a:tr>
              <a:tr h="229188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881" marR="4988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2.1. Итоги   проведения мероприятий, посвященных  Дню Учителя.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2.2. Обсуждение вопроса о внешнем виде учащихся (итоги рейдов)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2.3. Участие в проведении недели  «Anti-trafic»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2.4.  Участие в проведении кампании «Кибербезопасность»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2.5. Оформление информационного стенда «Мы против торговли людьми»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2.6 Подготовка к компании «Растём без насилия».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2.7. Подготовка к празднику «День рождения Лицея»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881" marR="4988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октябрь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881" marR="4988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Председатель  сената лицея.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Учебно-дисциплинарный сектор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Информационный сектор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Культмассовый сектор пресс-центр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881" marR="49881" marT="0" marB="0"/>
                </a:tc>
                <a:extLst>
                  <a:ext uri="{0D108BD9-81ED-4DB2-BD59-A6C34878D82A}">
                    <a16:rowId xmlns:a16="http://schemas.microsoft.com/office/drawing/2014/main" xmlns="" val="92966456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87877904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sz="1200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554734194"/>
              </p:ext>
            </p:extLst>
          </p:nvPr>
        </p:nvGraphicFramePr>
        <p:xfrm>
          <a:off x="205484" y="369870"/>
          <a:ext cx="8702211" cy="6037038"/>
        </p:xfrm>
        <a:graphic>
          <a:graphicData uri="http://schemas.openxmlformats.org/drawingml/2006/table">
            <a:tbl>
              <a:tblPr/>
              <a:tblGrid>
                <a:gridCol w="258986">
                  <a:extLst>
                    <a:ext uri="{9D8B030D-6E8A-4147-A177-3AD203B41FA5}">
                      <a16:colId xmlns:a16="http://schemas.microsoft.com/office/drawing/2014/main" xmlns="" val="2890111407"/>
                    </a:ext>
                  </a:extLst>
                </a:gridCol>
                <a:gridCol w="5168192">
                  <a:extLst>
                    <a:ext uri="{9D8B030D-6E8A-4147-A177-3AD203B41FA5}">
                      <a16:colId xmlns:a16="http://schemas.microsoft.com/office/drawing/2014/main" xmlns="" val="1897867444"/>
                    </a:ext>
                  </a:extLst>
                </a:gridCol>
                <a:gridCol w="1293111">
                  <a:extLst>
                    <a:ext uri="{9D8B030D-6E8A-4147-A177-3AD203B41FA5}">
                      <a16:colId xmlns:a16="http://schemas.microsoft.com/office/drawing/2014/main" xmlns="" val="3172161540"/>
                    </a:ext>
                  </a:extLst>
                </a:gridCol>
                <a:gridCol w="1981922">
                  <a:extLst>
                    <a:ext uri="{9D8B030D-6E8A-4147-A177-3AD203B41FA5}">
                      <a16:colId xmlns:a16="http://schemas.microsoft.com/office/drawing/2014/main" xmlns="" val="2812677661"/>
                    </a:ext>
                  </a:extLst>
                </a:gridCol>
              </a:tblGrid>
              <a:tr h="24521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81" marR="4128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3.1. Расширенное заседание лицея с приглашением старост 5-12 </a:t>
                      </a: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кл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«Права человека начинаются с прав ребенка»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3.2. Результаты рейдов по проверке качества дежурства классов по школе, соблюдения делового стиля одежды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3.3 Планирование проведения компании «Растём без насилия».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3.4. Планирование проведения новогодних праздников «К нам спешит Новый год»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3.5 Об организации благотворительной акции «Свет Рождественской звезды»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3.6. </a:t>
                      </a: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Учпстие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  проведении </a:t>
                      </a: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праздика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«День рождения Лицея»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81" marR="4128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ноябрь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81" marR="4128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Руководители секторов, координаторы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Учебно-дисциплинарный сектор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Культмассовый сектор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Председатель сената лицея,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81" marR="41281" marT="0" marB="0"/>
                </a:tc>
                <a:extLst>
                  <a:ext uri="{0D108BD9-81ED-4DB2-BD59-A6C34878D82A}">
                    <a16:rowId xmlns:a16="http://schemas.microsoft.com/office/drawing/2014/main" xmlns="" val="1515331104"/>
                  </a:ext>
                </a:extLst>
              </a:tr>
              <a:tr h="193035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81" marR="4128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4.1. Итоги проведения компании «Растём без насилия».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4.2. Итоги проведения новогодних праздников и организации благотворительной акции «Свет Рождественской звезды»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4.3.  Итоги работы сената лицея за 1 семестр.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4.4. Результаты рейдов по проверке качества дежурства классов по школе, соблюдения делового стиля одежды, по проверке посещаемости и успеваемости в 5-12 </a:t>
                      </a: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кл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81" marR="4128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декабрь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81" marR="4128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Председатель сената лицея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Информационный сектор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Учебно-дисциплинарный сектор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81" marR="41281" marT="0" marB="0"/>
                </a:tc>
                <a:extLst>
                  <a:ext uri="{0D108BD9-81ED-4DB2-BD59-A6C34878D82A}">
                    <a16:rowId xmlns:a16="http://schemas.microsoft.com/office/drawing/2014/main" xmlns="" val="4208943049"/>
                  </a:ext>
                </a:extLst>
              </a:tr>
              <a:tr h="165458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81" marR="4128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5.1. Подготовка праздника  «Вечер встречи с выпускниками».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5.2. Подготовка к празднику «День  Святого Валентина».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5.3. Планирование недели безопасности в интернете «</a:t>
                      </a: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БЕЗопасный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Интернет»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5.4. Подготовка к спортивным соревнованиям.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5.5. Рейд по проверке классных уголков.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81" marR="4128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январь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81" marR="4128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Культмассовый сектор Информационный сектор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Спортивный сектор Учебно-дисциплинарный сектор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81" marR="41281" marT="0" marB="0"/>
                </a:tc>
                <a:extLst>
                  <a:ext uri="{0D108BD9-81ED-4DB2-BD59-A6C34878D82A}">
                    <a16:rowId xmlns:a16="http://schemas.microsoft.com/office/drawing/2014/main" xmlns="" val="2211799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49321578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sz="1100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886545389"/>
              </p:ext>
            </p:extLst>
          </p:nvPr>
        </p:nvGraphicFramePr>
        <p:xfrm>
          <a:off x="133564" y="201678"/>
          <a:ext cx="8702211" cy="6633637"/>
        </p:xfrm>
        <a:graphic>
          <a:graphicData uri="http://schemas.openxmlformats.org/drawingml/2006/table">
            <a:tbl>
              <a:tblPr/>
              <a:tblGrid>
                <a:gridCol w="258987">
                  <a:extLst>
                    <a:ext uri="{9D8B030D-6E8A-4147-A177-3AD203B41FA5}">
                      <a16:colId xmlns:a16="http://schemas.microsoft.com/office/drawing/2014/main" xmlns="" val="2718050080"/>
                    </a:ext>
                  </a:extLst>
                </a:gridCol>
                <a:gridCol w="5168191">
                  <a:extLst>
                    <a:ext uri="{9D8B030D-6E8A-4147-A177-3AD203B41FA5}">
                      <a16:colId xmlns:a16="http://schemas.microsoft.com/office/drawing/2014/main" xmlns="" val="351154048"/>
                    </a:ext>
                  </a:extLst>
                </a:gridCol>
                <a:gridCol w="1293113">
                  <a:extLst>
                    <a:ext uri="{9D8B030D-6E8A-4147-A177-3AD203B41FA5}">
                      <a16:colId xmlns:a16="http://schemas.microsoft.com/office/drawing/2014/main" xmlns="" val="3692616961"/>
                    </a:ext>
                  </a:extLst>
                </a:gridCol>
                <a:gridCol w="1981920">
                  <a:extLst>
                    <a:ext uri="{9D8B030D-6E8A-4147-A177-3AD203B41FA5}">
                      <a16:colId xmlns:a16="http://schemas.microsoft.com/office/drawing/2014/main" xmlns="" val="1156982598"/>
                    </a:ext>
                  </a:extLst>
                </a:gridCol>
              </a:tblGrid>
              <a:tr h="208754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886" marR="4788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6.1. Итоги праздника «День Святого Валентина», «Вечер встречи с выпускниками».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6.2. О ходе спортивных соревнований.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6.3. Помощь в организации и проведении акции «Живая память» (ко Дню памяти воинов-интернационалистов)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6.4. Участие в проведении недели «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БЕЗопасный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Интернет»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6.5. Результаты рейдов по проверке качества дежурства классов по школе, соблюдения делового стиля одежды.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886" marR="4788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февраль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886" marR="4788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Председатель сената лицея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Спортивный  сектор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Культмассовый сектор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Информационный сектор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Учебно-дисциплинарный сектор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886" marR="47886" marT="0" marB="0"/>
                </a:tc>
                <a:extLst>
                  <a:ext uri="{0D108BD9-81ED-4DB2-BD59-A6C34878D82A}">
                    <a16:rowId xmlns:a16="http://schemas.microsoft.com/office/drawing/2014/main" xmlns="" val="2246562988"/>
                  </a:ext>
                </a:extLst>
              </a:tr>
              <a:tr h="156565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886" marR="4788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7.1. Участие в проведении месячника «Мы и закон».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7.2. Итоги проведения весенних праздников.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7.3. Результаты рейда по проверке санитарного состояния  кабинетов.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7.4. Результаты рейдов по проверке соблюдения делового стиля одежды.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7.5. Итоги спортивных соревнований.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7.6. Планирование  компании «PRO 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Sănătatea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886" marR="4788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март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886" marR="4788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Спортивный сектор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Культмассовый сектор Информационный сектор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Трудовой сектор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886" marR="47886" marT="0" marB="0"/>
                </a:tc>
                <a:extLst>
                  <a:ext uri="{0D108BD9-81ED-4DB2-BD59-A6C34878D82A}">
                    <a16:rowId xmlns:a16="http://schemas.microsoft.com/office/drawing/2014/main" xmlns="" val="375569959"/>
                  </a:ext>
                </a:extLst>
              </a:tr>
              <a:tr h="141478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886" marR="4788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8.1. Участие в проведении компании  «PRO 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Sănătatea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8.2. Подготовка к празднованию «Дня Победы»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8.3. Подготовка  акции «Поклон ветеранам»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8.4. Участие в подготовке и проведении Дня здоровья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8.5 Результаты рейдов по проверке посещаемости и успеваемости в 5-12 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кл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886" marR="4788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апрель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886" marR="4788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Трудовой  сектор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Председатель сената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лицея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Спортивный сектор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886" marR="47886" marT="0" marB="0"/>
                </a:tc>
                <a:extLst>
                  <a:ext uri="{0D108BD9-81ED-4DB2-BD59-A6C34878D82A}">
                    <a16:rowId xmlns:a16="http://schemas.microsoft.com/office/drawing/2014/main" xmlns="" val="2813042361"/>
                  </a:ext>
                </a:extLst>
              </a:tr>
              <a:tr h="156565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886" marR="4788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9.1. Подготовка к празднику «Последний звонок»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9.2. Результаты рейдов по соблюдению делового стиля одежды, по проверке посещаемости и успеваемости в 5-12 кл.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9.3. Итоги работы Совета лицея за 2022-2023уч.год: отчёт руководителей секторов о работе за год.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9.4. Примерное планирование работы лицея на след. учебный год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886" marR="4788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май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886" marR="4788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Культмассовый сектор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Информационный сектор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Председатель сената лицея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886" marR="47886" marT="0" marB="0"/>
                </a:tc>
                <a:extLst>
                  <a:ext uri="{0D108BD9-81ED-4DB2-BD59-A6C34878D82A}">
                    <a16:rowId xmlns:a16="http://schemas.microsoft.com/office/drawing/2014/main" xmlns="" val="35915813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9231891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0" name="Google Shape;1060;p124"/>
          <p:cNvSpPr txBox="1">
            <a:spLocks noGrp="1"/>
          </p:cNvSpPr>
          <p:nvPr>
            <p:ph type="subTitle" idx="1"/>
          </p:nvPr>
        </p:nvSpPr>
        <p:spPr>
          <a:xfrm>
            <a:off x="467544" y="1340768"/>
            <a:ext cx="6290473" cy="390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 dirty="0">
                <a:solidFill>
                  <a:schemeClr val="tx1"/>
                </a:solidFill>
                <a:latin typeface="Maven Pro SemiBold"/>
                <a:ea typeface="Maven Pro SemiBold"/>
                <a:cs typeface="Maven Pro SemiBold"/>
                <a:sym typeface="Maven Pro SemiBold"/>
              </a:rPr>
              <a:t>Анализ школьного куррикулума.</a:t>
            </a:r>
            <a:endParaRPr sz="1800" dirty="0">
              <a:solidFill>
                <a:schemeClr val="tx1"/>
              </a:solidFill>
              <a:latin typeface="Maven Pro SemiBold"/>
              <a:ea typeface="Maven Pro SemiBold"/>
              <a:cs typeface="Maven Pro SemiBold"/>
              <a:sym typeface="Maven Pro Semi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tx1"/>
              </a:solidFill>
              <a:latin typeface="Maven Pro SemiBold"/>
              <a:ea typeface="Maven Pro SemiBold"/>
              <a:cs typeface="Maven Pro SemiBold"/>
              <a:sym typeface="Maven Pro Semi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 dirty="0">
                <a:solidFill>
                  <a:schemeClr val="tx1"/>
                </a:solidFill>
                <a:latin typeface="Maven Pro SemiBold"/>
                <a:ea typeface="Maven Pro SemiBold"/>
                <a:cs typeface="Maven Pro SemiBold"/>
                <a:sym typeface="Maven Pro SemiBold"/>
              </a:rPr>
              <a:t>Составление дидактического проекта опираясь на знания ученика приобретенные ранее.</a:t>
            </a:r>
            <a:endParaRPr sz="1800" dirty="0">
              <a:solidFill>
                <a:schemeClr val="tx1"/>
              </a:solidFill>
              <a:latin typeface="Maven Pro SemiBold"/>
              <a:ea typeface="Maven Pro SemiBold"/>
              <a:cs typeface="Maven Pro SemiBold"/>
              <a:sym typeface="Maven Pro Semi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tx1"/>
              </a:solidFill>
              <a:latin typeface="Maven Pro SemiBold"/>
              <a:ea typeface="Maven Pro SemiBold"/>
              <a:cs typeface="Maven Pro SemiBold"/>
              <a:sym typeface="Maven Pro Semi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 dirty="0">
                <a:solidFill>
                  <a:schemeClr val="tx1"/>
                </a:solidFill>
                <a:latin typeface="Maven Pro SemiBold"/>
                <a:ea typeface="Maven Pro SemiBold"/>
                <a:cs typeface="Maven Pro SemiBold"/>
                <a:sym typeface="Maven Pro SemiBold"/>
              </a:rPr>
              <a:t>Установление оптимальных дидактических стратегий.</a:t>
            </a:r>
            <a:endParaRPr sz="1800" dirty="0">
              <a:solidFill>
                <a:schemeClr val="tx1"/>
              </a:solidFill>
              <a:latin typeface="Maven Pro SemiBold"/>
              <a:ea typeface="Maven Pro SemiBold"/>
              <a:cs typeface="Maven Pro SemiBold"/>
              <a:sym typeface="Maven Pro Semi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 dirty="0">
                <a:solidFill>
                  <a:schemeClr val="tx1"/>
                </a:solidFill>
                <a:latin typeface="Maven Pro SemiBold"/>
                <a:ea typeface="Maven Pro SemiBold"/>
                <a:cs typeface="Maven Pro SemiBold"/>
                <a:sym typeface="Maven Pro SemiBold"/>
              </a:rPr>
              <a:t>Разработка проектной документации.</a:t>
            </a:r>
            <a:endParaRPr sz="1800" dirty="0">
              <a:solidFill>
                <a:schemeClr val="tx1"/>
              </a:solidFill>
              <a:latin typeface="Maven Pro SemiBold"/>
              <a:ea typeface="Maven Pro SemiBold"/>
              <a:cs typeface="Maven Pro SemiBold"/>
              <a:sym typeface="Maven Pro Semi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tx1"/>
              </a:solidFill>
              <a:latin typeface="Maven Pro SemiBold"/>
              <a:ea typeface="Maven Pro SemiBold"/>
              <a:cs typeface="Maven Pro SemiBold"/>
              <a:sym typeface="Maven Pro Semi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 dirty="0">
                <a:solidFill>
                  <a:schemeClr val="tx1"/>
                </a:solidFill>
                <a:latin typeface="Maven Pro SemiBold"/>
                <a:ea typeface="Maven Pro SemiBold"/>
                <a:cs typeface="Maven Pro SemiBold"/>
                <a:sym typeface="Maven Pro SemiBold"/>
              </a:rPr>
              <a:t>Разработка учебных мероприятий предусматривающих использование ИКТ.</a:t>
            </a:r>
            <a:endParaRPr sz="1800" dirty="0">
              <a:solidFill>
                <a:schemeClr val="tx1"/>
              </a:solidFill>
              <a:latin typeface="Maven Pro SemiBold"/>
              <a:ea typeface="Maven Pro SemiBold"/>
              <a:cs typeface="Maven Pro SemiBold"/>
              <a:sym typeface="Maven Pro Semi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tx1"/>
              </a:solidFill>
              <a:latin typeface="Maven Pro SemiBold"/>
              <a:ea typeface="Maven Pro SemiBold"/>
              <a:cs typeface="Maven Pro SemiBold"/>
              <a:sym typeface="Maven Pro Semi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 dirty="0">
                <a:solidFill>
                  <a:schemeClr val="tx1"/>
                </a:solidFill>
                <a:latin typeface="Maven Pro SemiBold"/>
                <a:ea typeface="Maven Pro SemiBold"/>
                <a:cs typeface="Maven Pro SemiBold"/>
                <a:sym typeface="Maven Pro SemiBold"/>
              </a:rPr>
              <a:t>Обновление проектной дидактической документации.</a:t>
            </a:r>
            <a:endParaRPr sz="1800" dirty="0">
              <a:solidFill>
                <a:schemeClr val="tx1"/>
              </a:solidFill>
              <a:latin typeface="Maven Pro SemiBold"/>
              <a:ea typeface="Maven Pro SemiBold"/>
              <a:cs typeface="Maven Pro SemiBold"/>
              <a:sym typeface="Maven Pro Semi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 dirty="0">
                <a:solidFill>
                  <a:schemeClr val="tx1"/>
                </a:solidFill>
                <a:latin typeface="Maven Pro SemiBold"/>
                <a:ea typeface="Maven Pro SemiBold"/>
                <a:cs typeface="Maven Pro SemiBold"/>
                <a:sym typeface="Maven Pro SemiBold"/>
              </a:rPr>
              <a:t>Проектирование внеклассной деятельности.</a:t>
            </a:r>
            <a:endParaRPr sz="1800" dirty="0">
              <a:solidFill>
                <a:schemeClr val="tx1"/>
              </a:solidFill>
              <a:latin typeface="Maven Pro SemiBold"/>
              <a:ea typeface="Maven Pro SemiBold"/>
              <a:cs typeface="Maven Pro SemiBold"/>
              <a:sym typeface="Maven Pro SemiBold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tx1"/>
              </a:solidFill>
              <a:highlight>
                <a:srgbClr val="F8F9FA"/>
              </a:highlight>
              <a:latin typeface="Arial"/>
              <a:ea typeface="Arial"/>
              <a:cs typeface="Arial"/>
              <a:sym typeface="Arial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tx1"/>
              </a:solidFill>
            </a:endParaRPr>
          </a:p>
        </p:txBody>
      </p:sp>
      <p:sp>
        <p:nvSpPr>
          <p:cNvPr id="1061" name="Google Shape;1061;p124"/>
          <p:cNvSpPr txBox="1">
            <a:spLocks noGrp="1"/>
          </p:cNvSpPr>
          <p:nvPr>
            <p:ph type="ctrTitle"/>
          </p:nvPr>
        </p:nvSpPr>
        <p:spPr>
          <a:xfrm>
            <a:off x="539552" y="188640"/>
            <a:ext cx="7391100" cy="97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4000" dirty="0"/>
              <a:t>Проектирование деятельности </a:t>
            </a:r>
            <a:endParaRPr sz="4000" dirty="0"/>
          </a:p>
        </p:txBody>
      </p:sp>
      <p:pic>
        <p:nvPicPr>
          <p:cNvPr id="1062" name="Google Shape;1062;p124"/>
          <p:cNvPicPr preferRelativeResize="0"/>
          <p:nvPr/>
        </p:nvPicPr>
        <p:blipFill>
          <a:blip r:embed="rId3" cstate="print">
            <a:alphaModFix/>
          </a:blip>
          <a:stretch>
            <a:fillRect/>
          </a:stretch>
        </p:blipFill>
        <p:spPr>
          <a:xfrm>
            <a:off x="5734601" y="4760838"/>
            <a:ext cx="3269375" cy="19153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556792"/>
            <a:ext cx="8047765" cy="2497200"/>
          </a:xfrm>
        </p:spPr>
        <p:txBody>
          <a:bodyPr>
            <a:noAutofit/>
          </a:bodyPr>
          <a:lstStyle/>
          <a:p>
            <a:pPr algn="l"/>
            <a:r>
              <a:rPr lang="ru-RU" sz="2800" dirty="0">
                <a:solidFill>
                  <a:srgbClr val="000000"/>
                </a:solidFill>
              </a:rPr>
              <a:t>Школьное </a:t>
            </a:r>
            <a:r>
              <a:rPr lang="ru-RU" sz="2800" dirty="0" smtClean="0">
                <a:solidFill>
                  <a:srgbClr val="000000"/>
                </a:solidFill>
              </a:rPr>
              <a:t>самоуправление </a:t>
            </a:r>
            <a:r>
              <a:rPr lang="ru-RU" sz="2800" dirty="0">
                <a:solidFill>
                  <a:srgbClr val="000000"/>
                </a:solidFill>
              </a:rPr>
              <a:t>– это возможность для обучающихся самим планировать, организовывать свою </a:t>
            </a:r>
            <a:r>
              <a:rPr lang="ru-RU" sz="2800" dirty="0" smtClean="0">
                <a:solidFill>
                  <a:srgbClr val="000000"/>
                </a:solidFill>
              </a:rPr>
              <a:t>деятельность, участвовать </a:t>
            </a:r>
            <a:r>
              <a:rPr lang="ru-RU" sz="2800" dirty="0">
                <a:solidFill>
                  <a:srgbClr val="000000"/>
                </a:solidFill>
              </a:rPr>
              <a:t>в решении вопросов школьной жизни, проводить мероприятия, которые им интересны. Участие в работе ученического </a:t>
            </a:r>
            <a:r>
              <a:rPr lang="ru-RU" sz="2800" dirty="0" smtClean="0">
                <a:solidFill>
                  <a:srgbClr val="000000"/>
                </a:solidFill>
              </a:rPr>
              <a:t>самоуправления </a:t>
            </a:r>
            <a:br>
              <a:rPr lang="ru-RU" sz="2800" dirty="0" smtClean="0">
                <a:solidFill>
                  <a:srgbClr val="000000"/>
                </a:solidFill>
              </a:rPr>
            </a:br>
            <a:r>
              <a:rPr lang="ru-RU" sz="2800" dirty="0" smtClean="0">
                <a:solidFill>
                  <a:srgbClr val="000000"/>
                </a:solidFill>
              </a:rPr>
              <a:t>способствует </a:t>
            </a:r>
            <a:r>
              <a:rPr lang="ru-RU" sz="2800" dirty="0">
                <a:solidFill>
                  <a:srgbClr val="000000"/>
                </a:solidFill>
              </a:rPr>
              <a:t>развитию </a:t>
            </a:r>
            <a:r>
              <a:rPr lang="ru-RU" sz="2800" dirty="0" smtClean="0">
                <a:solidFill>
                  <a:srgbClr val="000000"/>
                </a:solidFill>
              </a:rPr>
              <a:t/>
            </a:r>
            <a:br>
              <a:rPr lang="ru-RU" sz="2800" dirty="0" smtClean="0">
                <a:solidFill>
                  <a:srgbClr val="000000"/>
                </a:solidFill>
              </a:rPr>
            </a:br>
            <a:r>
              <a:rPr lang="ru-RU" sz="2800" dirty="0" smtClean="0">
                <a:solidFill>
                  <a:srgbClr val="000000"/>
                </a:solidFill>
              </a:rPr>
              <a:t>чувства </a:t>
            </a:r>
            <a:r>
              <a:rPr lang="ru-RU" sz="2800" dirty="0">
                <a:solidFill>
                  <a:srgbClr val="000000"/>
                </a:solidFill>
              </a:rPr>
              <a:t>сопричастности </a:t>
            </a:r>
            <a:r>
              <a:rPr lang="ru-RU" sz="2800" dirty="0" smtClean="0">
                <a:solidFill>
                  <a:srgbClr val="000000"/>
                </a:solidFill>
              </a:rPr>
              <a:t>к</a:t>
            </a:r>
            <a:br>
              <a:rPr lang="ru-RU" sz="2800" dirty="0" smtClean="0">
                <a:solidFill>
                  <a:srgbClr val="000000"/>
                </a:solidFill>
              </a:rPr>
            </a:br>
            <a:r>
              <a:rPr lang="ru-RU" sz="2800" dirty="0" smtClean="0">
                <a:solidFill>
                  <a:srgbClr val="000000"/>
                </a:solidFill>
              </a:rPr>
              <a:t>о </a:t>
            </a:r>
            <a:r>
              <a:rPr lang="ru-RU" sz="2800" dirty="0">
                <a:solidFill>
                  <a:srgbClr val="000000"/>
                </a:solidFill>
              </a:rPr>
              <a:t>всему происходящему в </a:t>
            </a:r>
            <a:r>
              <a:rPr lang="ru-RU" sz="2800" dirty="0" smtClean="0">
                <a:solidFill>
                  <a:srgbClr val="000000"/>
                </a:solidFill>
              </a:rPr>
              <a:t/>
            </a:r>
            <a:br>
              <a:rPr lang="ru-RU" sz="2800" dirty="0" smtClean="0">
                <a:solidFill>
                  <a:srgbClr val="000000"/>
                </a:solidFill>
              </a:rPr>
            </a:br>
            <a:r>
              <a:rPr lang="ru-RU" sz="2800" dirty="0" smtClean="0">
                <a:solidFill>
                  <a:srgbClr val="000000"/>
                </a:solidFill>
              </a:rPr>
              <a:t>классе</a:t>
            </a:r>
            <a:r>
              <a:rPr lang="ru-RU" sz="2800" dirty="0">
                <a:solidFill>
                  <a:srgbClr val="000000"/>
                </a:solidFill>
              </a:rPr>
              <a:t>, школе, а значит, и </a:t>
            </a:r>
            <a:r>
              <a:rPr lang="ru-RU" sz="2800" dirty="0" smtClean="0">
                <a:solidFill>
                  <a:srgbClr val="000000"/>
                </a:solidFill>
              </a:rPr>
              <a:t/>
            </a:r>
            <a:br>
              <a:rPr lang="ru-RU" sz="2800" dirty="0" smtClean="0">
                <a:solidFill>
                  <a:srgbClr val="000000"/>
                </a:solidFill>
              </a:rPr>
            </a:br>
            <a:r>
              <a:rPr lang="ru-RU" sz="2800" dirty="0" smtClean="0">
                <a:solidFill>
                  <a:srgbClr val="000000"/>
                </a:solidFill>
              </a:rPr>
              <a:t>к </a:t>
            </a:r>
            <a:r>
              <a:rPr lang="ru-RU" sz="2800" dirty="0">
                <a:solidFill>
                  <a:srgbClr val="000000"/>
                </a:solidFill>
              </a:rPr>
              <a:t>происходящему в стране</a:t>
            </a:r>
            <a:r>
              <a:rPr lang="ru-RU" sz="2800" dirty="0" smtClean="0">
                <a:solidFill>
                  <a:srgbClr val="000000"/>
                </a:solidFill>
              </a:rPr>
              <a:t>.</a:t>
            </a:r>
            <a:r>
              <a:rPr lang="ru-RU" sz="2000" dirty="0">
                <a:solidFill>
                  <a:srgbClr val="000000"/>
                </a:solidFill>
              </a:rPr>
              <a:t/>
            </a:r>
            <a:br>
              <a:rPr lang="ru-RU" sz="2000" dirty="0">
                <a:solidFill>
                  <a:srgbClr val="000000"/>
                </a:solidFill>
              </a:rPr>
            </a:br>
            <a:endParaRPr lang="ru-RU" sz="2000" dirty="0">
              <a:solidFill>
                <a:srgbClr val="00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48064" y="3356992"/>
            <a:ext cx="3557254" cy="2542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58240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Предупреждение и борьба с насилием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76575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Предупреждение и борьба с насилием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844824"/>
            <a:ext cx="8229600" cy="4525963"/>
          </a:xfrm>
        </p:spPr>
        <p:txBody>
          <a:bodyPr>
            <a:normAutofit fontScale="40000" lnSpcReduction="20000"/>
          </a:bodyPr>
          <a:lstStyle/>
          <a:p>
            <a:pPr marL="0" indent="0">
              <a:buNone/>
            </a:pPr>
            <a:r>
              <a:rPr lang="de-DE" dirty="0" smtClean="0">
                <a:hlinkClick r:id="rId2"/>
              </a:rPr>
              <a:t>https://mec.gov.md/sites/default/files/ro_tdh_stop_bulying_web_lowres_29_04_21.pdf</a:t>
            </a:r>
            <a:endParaRPr lang="de-DE" dirty="0" smtClean="0"/>
          </a:p>
          <a:p>
            <a:endParaRPr lang="de-DE" dirty="0"/>
          </a:p>
          <a:p>
            <a:pPr marL="0" indent="0">
              <a:buNone/>
            </a:pPr>
            <a:r>
              <a:rPr lang="vi-VN" b="1" dirty="0" smtClean="0"/>
              <a:t>Informatii și resurse utile:</a:t>
            </a:r>
          </a:p>
          <a:p>
            <a:endParaRPr lang="vi-VN" dirty="0" smtClean="0"/>
          </a:p>
          <a:p>
            <a:r>
              <a:rPr lang="vi-VN" dirty="0" smtClean="0"/>
              <a:t>Analiza cadrului de politici în abordarea fenomenului de bullying în școli (RU)</a:t>
            </a:r>
          </a:p>
          <a:p>
            <a:endParaRPr lang="vi-VN" dirty="0" smtClean="0"/>
          </a:p>
          <a:p>
            <a:r>
              <a:rPr lang="vi-VN" dirty="0" smtClean="0"/>
              <a:t>Ghidul profesorului pentru realizarea activităților de instruire cu elevii (RU)</a:t>
            </a:r>
          </a:p>
          <a:p>
            <a:endParaRPr lang="vi-VN" dirty="0" smtClean="0"/>
          </a:p>
          <a:p>
            <a:r>
              <a:rPr lang="vi-VN" dirty="0" smtClean="0"/>
              <a:t>Activități psiho-sociale în domeniul egalității de gen pentru adolescenți</a:t>
            </a:r>
          </a:p>
          <a:p>
            <a:endParaRPr lang="vi-VN" dirty="0" smtClean="0"/>
          </a:p>
          <a:p>
            <a:r>
              <a:rPr lang="vi-VN" dirty="0" smtClean="0"/>
              <a:t>Program adresat adolescenților (RU)</a:t>
            </a:r>
          </a:p>
          <a:p>
            <a:endParaRPr lang="vi-VN" dirty="0" smtClean="0"/>
          </a:p>
          <a:p>
            <a:r>
              <a:rPr lang="vi-VN" dirty="0" smtClean="0"/>
              <a:t>Program adresat cadrelor didactice (RU)</a:t>
            </a:r>
          </a:p>
          <a:p>
            <a:endParaRPr lang="vi-VN" dirty="0" smtClean="0"/>
          </a:p>
          <a:p>
            <a:r>
              <a:rPr lang="vi-VN" dirty="0" smtClean="0"/>
              <a:t>Recomandări pentru prevenirea, identificarea și intervenția în cazurile de bullying în instituțiile de învățământ (RU)</a:t>
            </a:r>
          </a:p>
          <a:p>
            <a:endParaRPr lang="vi-VN" dirty="0" smtClean="0"/>
          </a:p>
          <a:p>
            <a:r>
              <a:rPr lang="vi-VN" dirty="0" smtClean="0"/>
              <a:t>Recomandările copiilor privind o școală fără bullying</a:t>
            </a:r>
          </a:p>
          <a:p>
            <a:endParaRPr lang="vi-VN" dirty="0" smtClean="0"/>
          </a:p>
          <a:p>
            <a:r>
              <a:rPr lang="vi-VN" dirty="0" smtClean="0"/>
              <a:t>Metodologia cu privire la prevenirea și combaterea bullying-ului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60824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Предупреждение и борьба с насилием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855365"/>
            <a:ext cx="8229600" cy="4525963"/>
          </a:xfrm>
        </p:spPr>
        <p:txBody>
          <a:bodyPr>
            <a:normAutofit fontScale="47500" lnSpcReduction="20000"/>
          </a:bodyPr>
          <a:lstStyle/>
          <a:p>
            <a:r>
              <a:rPr lang="vi-VN" dirty="0" smtClean="0"/>
              <a:t>Prevenirea violenței în instituția de învățământ, Ghid metodologic (RU)</a:t>
            </a:r>
          </a:p>
          <a:p>
            <a:endParaRPr lang="vi-VN" dirty="0" smtClean="0"/>
          </a:p>
          <a:p>
            <a:r>
              <a:rPr lang="vi-VN" dirty="0" smtClean="0"/>
              <a:t>Protecția copilului față de violență în instituția de învățământ, Culegere de acte normative (RU)</a:t>
            </a:r>
          </a:p>
          <a:p>
            <a:endParaRPr lang="vi-VN" dirty="0" smtClean="0"/>
          </a:p>
          <a:p>
            <a:r>
              <a:rPr lang="vi-VN" dirty="0" smtClean="0"/>
              <a:t>Politica de protecție a copilului, Ghid de implementare (RU)</a:t>
            </a:r>
          </a:p>
          <a:p>
            <a:endParaRPr lang="vi-VN" dirty="0" smtClean="0"/>
          </a:p>
          <a:p>
            <a:r>
              <a:rPr lang="vi-VN" dirty="0" smtClean="0"/>
              <a:t>Fisa de sesizare a cazului suspect de violenta, neglijare, exploatare si trafic al copilului (RU)</a:t>
            </a:r>
          </a:p>
          <a:p>
            <a:endParaRPr lang="vi-VN" dirty="0" smtClean="0"/>
          </a:p>
          <a:p>
            <a:r>
              <a:rPr lang="vi-VN" dirty="0" smtClean="0"/>
              <a:t>Procedura de organizare institutionala si de interventie a lucratorilor institutiilor de invatamant in cazurile de abuz, neglijare, exploatare, trafic al copilului (RU)</a:t>
            </a:r>
          </a:p>
          <a:p>
            <a:endParaRPr lang="vi-VN" dirty="0" smtClean="0"/>
          </a:p>
          <a:p>
            <a:r>
              <a:rPr lang="vi-VN" dirty="0" smtClean="0"/>
              <a:t>Raport privind evidenta sesizarilor cazurilor de abuz, neglijare, exploatare, trafic (RU) </a:t>
            </a:r>
          </a:p>
          <a:p>
            <a:endParaRPr lang="vi-VN" dirty="0" smtClean="0"/>
          </a:p>
          <a:p>
            <a:r>
              <a:rPr lang="vi-VN" dirty="0" smtClean="0"/>
              <a:t>Registrul de evidenta a sesizarilor privind cazurile suspecte de abuz, </a:t>
            </a:r>
          </a:p>
          <a:p>
            <a:r>
              <a:rPr lang="vi-VN" dirty="0" smtClean="0"/>
              <a:t>neglijare, exploare, trafic al copilului (RU)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23782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Мероприятия по предупреждению и борьбе с насилием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Неделя борьбы с трафиком</a:t>
            </a:r>
          </a:p>
          <a:p>
            <a:r>
              <a:rPr lang="ru-RU" dirty="0" smtClean="0"/>
              <a:t>«Я не товар»</a:t>
            </a:r>
          </a:p>
          <a:p>
            <a:r>
              <a:rPr lang="ru-RU" dirty="0" smtClean="0"/>
              <a:t>Тренинги по </a:t>
            </a:r>
            <a:r>
              <a:rPr lang="ru-RU" dirty="0" err="1" smtClean="0"/>
              <a:t>антинасилию</a:t>
            </a:r>
            <a:r>
              <a:rPr lang="ru-RU" dirty="0" smtClean="0"/>
              <a:t>, распознаванию </a:t>
            </a:r>
            <a:r>
              <a:rPr lang="ru-RU" dirty="0" err="1" smtClean="0"/>
              <a:t>буллинга</a:t>
            </a:r>
            <a:endParaRPr lang="ru-RU" dirty="0" smtClean="0"/>
          </a:p>
          <a:p>
            <a:r>
              <a:rPr lang="ru-RU" dirty="0" smtClean="0"/>
              <a:t>Тренинги «Как не стать жертвой» на развитии личности, классных часах</a:t>
            </a:r>
          </a:p>
          <a:p>
            <a:r>
              <a:rPr lang="ru-RU" dirty="0" smtClean="0"/>
              <a:t>Клубы педагогического общения «Безопасность в киберпространстве»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665072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Если есть «сигнал»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Наблюдение</a:t>
            </a:r>
          </a:p>
          <a:p>
            <a:r>
              <a:rPr lang="ru-RU" dirty="0" smtClean="0"/>
              <a:t>Педагогическое расследование</a:t>
            </a:r>
          </a:p>
          <a:p>
            <a:r>
              <a:rPr lang="ru-RU" dirty="0" smtClean="0"/>
              <a:t>Индивидуальные беседы</a:t>
            </a:r>
          </a:p>
          <a:p>
            <a:r>
              <a:rPr lang="ru-RU" dirty="0" smtClean="0"/>
              <a:t>Беседа с родителями</a:t>
            </a:r>
          </a:p>
          <a:p>
            <a:r>
              <a:rPr lang="ro-RO" dirty="0" smtClean="0"/>
              <a:t>Fișa de setizare</a:t>
            </a:r>
            <a:endParaRPr lang="ru-RU" dirty="0"/>
          </a:p>
        </p:txBody>
      </p:sp>
      <p:pic>
        <p:nvPicPr>
          <p:cNvPr id="4099" name="Picture 3" descr="D:\D\Галка\Школа\Новая папка\690x380_0x0a330c2a_14827903511568723671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79912" y="3861048"/>
            <a:ext cx="4671261" cy="2572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288441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Применение полученных знаний </a:t>
            </a:r>
            <a:r>
              <a:rPr lang="ro-RO" b="1" dirty="0" smtClean="0"/>
              <a:t>Investim în profesori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dirty="0" smtClean="0"/>
              <a:t>Повышение уровня осведомленности педагогов</a:t>
            </a:r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1026" name="Picture 2" descr="D:\D\Галка\Школа\Новая папка\seminar-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2924944"/>
            <a:ext cx="7801165" cy="3073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80825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Применение полученных знаний </a:t>
            </a:r>
            <a:r>
              <a:rPr lang="ru-RU" b="1" dirty="0" err="1" smtClean="0"/>
              <a:t>Investim</a:t>
            </a:r>
            <a:r>
              <a:rPr lang="ru-RU" b="1" dirty="0" smtClean="0"/>
              <a:t> </a:t>
            </a:r>
            <a:r>
              <a:rPr lang="ru-RU" b="1" dirty="0" err="1" smtClean="0"/>
              <a:t>în</a:t>
            </a:r>
            <a:r>
              <a:rPr lang="ru-RU" b="1" dirty="0" smtClean="0"/>
              <a:t> </a:t>
            </a:r>
            <a:r>
              <a:rPr lang="ru-RU" b="1" dirty="0" err="1" smtClean="0"/>
              <a:t>profesori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Работа с родителями по профилактике насилия: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 smtClean="0"/>
              <a:t>Тренинги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 smtClean="0"/>
              <a:t>лектории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 smtClean="0"/>
              <a:t>круглые столы</a:t>
            </a:r>
            <a:endParaRPr lang="ru-RU" dirty="0"/>
          </a:p>
        </p:txBody>
      </p:sp>
      <p:pic>
        <p:nvPicPr>
          <p:cNvPr id="2050" name="Picture 2" descr="D:\D\Галка\Школа\Новая папка\Konsultacziya-s-roditelyam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00040" y="2564904"/>
            <a:ext cx="5148424" cy="3432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15284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143000"/>
          </a:xfrm>
        </p:spPr>
        <p:txBody>
          <a:bodyPr/>
          <a:lstStyle/>
          <a:p>
            <a:r>
              <a:rPr lang="ru-RU" dirty="0" smtClean="0"/>
              <a:t>К чему надо стремиться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268760"/>
            <a:ext cx="8477622" cy="1180728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/>
              <a:t>Среда, в которой ученик чувствует себя в безопасности</a:t>
            </a:r>
            <a:endParaRPr lang="ru-RU" dirty="0"/>
          </a:p>
        </p:txBody>
      </p:sp>
      <p:pic>
        <p:nvPicPr>
          <p:cNvPr id="3074" name="Picture 2" descr="D:\D\Галка\Школа\Новая папка\1666269679_2-mykaleidoscope-ru-p-schastlivii-uchenik-pinterest-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75656" y="2348880"/>
            <a:ext cx="6277372" cy="4192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019499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7" name="Google Shape;1067;p125"/>
          <p:cNvSpPr txBox="1">
            <a:spLocks noGrp="1"/>
          </p:cNvSpPr>
          <p:nvPr>
            <p:ph type="subTitle" idx="1"/>
          </p:nvPr>
        </p:nvSpPr>
        <p:spPr>
          <a:xfrm flipH="1">
            <a:off x="530350" y="1573200"/>
            <a:ext cx="6273898" cy="40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 b="1" dirty="0">
                <a:solidFill>
                  <a:schemeClr val="tx1"/>
                </a:solidFill>
                <a:latin typeface="Maven Pro"/>
                <a:ea typeface="Maven Pro"/>
                <a:cs typeface="Maven Pro"/>
                <a:sym typeface="Maven Pro"/>
              </a:rPr>
              <a:t>Организация и управление учебной деятельностью.</a:t>
            </a:r>
            <a:endParaRPr sz="1600" b="1" dirty="0">
              <a:solidFill>
                <a:schemeClr val="tx1"/>
              </a:solidFill>
              <a:latin typeface="Maven Pro"/>
              <a:ea typeface="Maven Pro"/>
              <a:cs typeface="Maven Pro"/>
              <a:sym typeface="Maven Pr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 dirty="0">
              <a:solidFill>
                <a:schemeClr val="tx1"/>
              </a:solidFill>
              <a:latin typeface="Maven Pro"/>
              <a:ea typeface="Maven Pro"/>
              <a:cs typeface="Maven Pro"/>
              <a:sym typeface="Maven Pr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 b="1" dirty="0">
                <a:solidFill>
                  <a:schemeClr val="tx1"/>
                </a:solidFill>
                <a:latin typeface="Maven Pro"/>
                <a:ea typeface="Maven Pro"/>
                <a:cs typeface="Maven Pro"/>
                <a:sym typeface="Maven Pro"/>
              </a:rPr>
              <a:t>Использование соответствующих учебных материалов.</a:t>
            </a:r>
            <a:endParaRPr sz="1600" b="1" dirty="0">
              <a:solidFill>
                <a:schemeClr val="tx1"/>
              </a:solidFill>
              <a:latin typeface="Maven Pro"/>
              <a:ea typeface="Maven Pro"/>
              <a:cs typeface="Maven Pro"/>
              <a:sym typeface="Maven Pr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 dirty="0">
              <a:solidFill>
                <a:schemeClr val="tx1"/>
              </a:solidFill>
              <a:latin typeface="Maven Pro"/>
              <a:ea typeface="Maven Pro"/>
              <a:cs typeface="Maven Pro"/>
              <a:sym typeface="Maven Pr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 b="1" dirty="0">
                <a:solidFill>
                  <a:schemeClr val="tx1"/>
                </a:solidFill>
                <a:latin typeface="Maven Pro"/>
                <a:ea typeface="Maven Pro"/>
                <a:cs typeface="Maven Pro"/>
                <a:sym typeface="Maven Pro"/>
              </a:rPr>
              <a:t>Интеграция и использование ИКТ.</a:t>
            </a:r>
            <a:endParaRPr sz="1600" b="1" dirty="0">
              <a:solidFill>
                <a:schemeClr val="tx1"/>
              </a:solidFill>
              <a:latin typeface="Maven Pro"/>
              <a:ea typeface="Maven Pro"/>
              <a:cs typeface="Maven Pro"/>
              <a:sym typeface="Maven Pr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 dirty="0">
              <a:solidFill>
                <a:schemeClr val="tx1"/>
              </a:solidFill>
              <a:latin typeface="Maven Pro"/>
              <a:ea typeface="Maven Pro"/>
              <a:cs typeface="Maven Pro"/>
              <a:sym typeface="Maven Pr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 b="1" dirty="0">
                <a:solidFill>
                  <a:schemeClr val="tx1"/>
                </a:solidFill>
                <a:latin typeface="Maven Pro"/>
                <a:ea typeface="Maven Pro"/>
                <a:cs typeface="Maven Pro"/>
                <a:sym typeface="Maven Pro"/>
              </a:rPr>
              <a:t>Выявление возможностей обучения учащихся.</a:t>
            </a:r>
            <a:endParaRPr sz="1600" b="1" dirty="0">
              <a:solidFill>
                <a:schemeClr val="tx1"/>
              </a:solidFill>
              <a:latin typeface="Maven Pro"/>
              <a:ea typeface="Maven Pro"/>
              <a:cs typeface="Maven Pro"/>
              <a:sym typeface="Maven Pr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 dirty="0">
              <a:solidFill>
                <a:schemeClr val="tx1"/>
              </a:solidFill>
              <a:latin typeface="Maven Pro"/>
              <a:ea typeface="Maven Pro"/>
              <a:cs typeface="Maven Pro"/>
              <a:sym typeface="Maven Pr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 b="1" dirty="0">
                <a:solidFill>
                  <a:schemeClr val="tx1"/>
                </a:solidFill>
                <a:latin typeface="Maven Pro"/>
                <a:ea typeface="Maven Pro"/>
                <a:cs typeface="Maven Pro"/>
                <a:sym typeface="Maven Pro"/>
              </a:rPr>
              <a:t>Формирование специфических компетенций </a:t>
            </a:r>
            <a:endParaRPr sz="1600" b="1" dirty="0">
              <a:solidFill>
                <a:schemeClr val="tx1"/>
              </a:solidFill>
              <a:latin typeface="Maven Pro"/>
              <a:ea typeface="Maven Pro"/>
              <a:cs typeface="Maven Pro"/>
              <a:sym typeface="Maven Pr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 b="1" dirty="0">
                <a:solidFill>
                  <a:schemeClr val="tx1"/>
                </a:solidFill>
                <a:latin typeface="Maven Pro"/>
                <a:ea typeface="Maven Pro"/>
                <a:cs typeface="Maven Pro"/>
                <a:sym typeface="Maven Pro"/>
              </a:rPr>
              <a:t>в соответствии с преподаваемой дисциплиной.</a:t>
            </a:r>
            <a:endParaRPr sz="1600" b="1" dirty="0">
              <a:solidFill>
                <a:schemeClr val="tx1"/>
              </a:solidFill>
              <a:latin typeface="Maven Pro"/>
              <a:ea typeface="Maven Pro"/>
              <a:cs typeface="Maven Pro"/>
              <a:sym typeface="Maven Pr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 dirty="0">
              <a:solidFill>
                <a:schemeClr val="tx1"/>
              </a:solidFill>
              <a:latin typeface="Maven Pro"/>
              <a:ea typeface="Maven Pro"/>
              <a:cs typeface="Maven Pro"/>
              <a:sym typeface="Maven Pr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 b="1" dirty="0">
                <a:solidFill>
                  <a:schemeClr val="tx1"/>
                </a:solidFill>
                <a:latin typeface="Maven Pro"/>
                <a:ea typeface="Maven Pro"/>
                <a:cs typeface="Maven Pro"/>
                <a:sym typeface="Maven Pro"/>
              </a:rPr>
              <a:t>Предложение и разработка куррикулума о решению школы.</a:t>
            </a:r>
            <a:endParaRPr sz="1600" b="1" dirty="0">
              <a:solidFill>
                <a:schemeClr val="tx1"/>
              </a:solidFill>
              <a:latin typeface="Maven Pro"/>
              <a:ea typeface="Maven Pro"/>
              <a:cs typeface="Maven Pro"/>
              <a:sym typeface="Maven Pro"/>
            </a:endParaRPr>
          </a:p>
        </p:txBody>
      </p:sp>
      <p:pic>
        <p:nvPicPr>
          <p:cNvPr id="1068" name="Google Shape;1068;p125"/>
          <p:cNvPicPr preferRelativeResize="0"/>
          <p:nvPr/>
        </p:nvPicPr>
        <p:blipFill>
          <a:blip r:embed="rId3" cstate="print">
            <a:alphaModFix/>
          </a:blip>
          <a:stretch>
            <a:fillRect/>
          </a:stretch>
        </p:blipFill>
        <p:spPr>
          <a:xfrm>
            <a:off x="5724128" y="4797152"/>
            <a:ext cx="3269375" cy="1915396"/>
          </a:xfrm>
          <a:prstGeom prst="rect">
            <a:avLst/>
          </a:prstGeom>
          <a:noFill/>
          <a:ln>
            <a:noFill/>
          </a:ln>
        </p:spPr>
      </p:pic>
      <p:sp>
        <p:nvSpPr>
          <p:cNvPr id="1069" name="Google Shape;1069;p125"/>
          <p:cNvSpPr txBox="1">
            <a:spLocks noGrp="1"/>
          </p:cNvSpPr>
          <p:nvPr>
            <p:ph type="ctrTitle"/>
          </p:nvPr>
        </p:nvSpPr>
        <p:spPr>
          <a:xfrm>
            <a:off x="179512" y="260648"/>
            <a:ext cx="8712968" cy="97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4000" dirty="0"/>
              <a:t>Осуществление учебной и неучебной педагогической деятельности </a:t>
            </a:r>
            <a:endParaRPr sz="40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528" y="2348880"/>
            <a:ext cx="7772400" cy="1470025"/>
          </a:xfrm>
        </p:spPr>
        <p:txBody>
          <a:bodyPr>
            <a:noAutofit/>
          </a:bodyPr>
          <a:lstStyle/>
          <a:p>
            <a:r>
              <a:rPr lang="ru-RU" b="1" dirty="0"/>
              <a:t>Организационная схема цифровых и интерактивных решений на уровне 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>ТЛ </a:t>
            </a:r>
            <a:r>
              <a:rPr lang="ru-RU" b="1" dirty="0"/>
              <a:t>«</a:t>
            </a:r>
            <a:r>
              <a:rPr lang="ru-RU" b="1" dirty="0" err="1"/>
              <a:t>Михай</a:t>
            </a:r>
            <a:r>
              <a:rPr lang="ru-RU" b="1" dirty="0"/>
              <a:t> Греку</a:t>
            </a:r>
            <a:r>
              <a:rPr lang="ru-RU" b="1" dirty="0" smtClean="0"/>
              <a:t>»</a:t>
            </a:r>
            <a:r>
              <a:rPr lang="ro-MO" b="1" dirty="0" smtClean="0"/>
              <a:t> 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>за 2022-2023 учебный год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1817067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21701725"/>
              </p:ext>
            </p:extLst>
          </p:nvPr>
        </p:nvGraphicFramePr>
        <p:xfrm>
          <a:off x="0" y="0"/>
          <a:ext cx="9144000" cy="6741367"/>
        </p:xfrm>
        <a:graphic>
          <a:graphicData uri="http://schemas.openxmlformats.org/drawingml/2006/table">
            <a:tbl>
              <a:tblPr firstRow="1" firstCol="1" bandRow="1">
                <a:tableStyleId>{0505E3EF-67EA-436B-97B2-0124C06EBD24}</a:tableStyleId>
              </a:tblPr>
              <a:tblGrid>
                <a:gridCol w="2848085"/>
                <a:gridCol w="2431991"/>
                <a:gridCol w="3863924"/>
              </a:tblGrid>
              <a:tr h="654482">
                <a:tc>
                  <a:txBody>
                    <a:bodyPr/>
                    <a:lstStyle/>
                    <a:p>
                      <a:pPr indent="2159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Проект /Платформа</a:t>
                      </a:r>
                      <a:endParaRPr lang="ru-RU" sz="24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2159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Участники</a:t>
                      </a:r>
                      <a:endParaRPr lang="ru-RU" sz="24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2159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Мероприятия</a:t>
                      </a:r>
                      <a:endParaRPr lang="ru-RU" sz="24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75000"/>
                      </a:schemeClr>
                    </a:solidFill>
                  </a:tcPr>
                </a:tc>
              </a:tr>
              <a:tr h="1330334">
                <a:tc>
                  <a:txBody>
                    <a:bodyPr/>
                    <a:lstStyle/>
                    <a:p>
                      <a:pPr indent="2159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Онлайн платформа </a:t>
                      </a:r>
                      <a:r>
                        <a:rPr lang="en-US" sz="2000" dirty="0">
                          <a:effectLst/>
                        </a:rPr>
                        <a:t>Studii.md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2159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Администрация, педагоги, учащиеся лицея</a:t>
                      </a:r>
                      <a:endParaRPr lang="ru-RU" sz="2000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159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Внешнее консультирование</a:t>
                      </a:r>
                    </a:p>
                    <a:p>
                      <a:pPr indent="2159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Внутреннее консультирование</a:t>
                      </a:r>
                      <a:endParaRPr lang="ru-RU" sz="2000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0" marR="68580" marT="0" marB="0"/>
                </a:tc>
              </a:tr>
              <a:tr h="1259929">
                <a:tc>
                  <a:txBody>
                    <a:bodyPr/>
                    <a:lstStyle/>
                    <a:p>
                      <a:pPr indent="2159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Информационный инструмент SELFIE.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2159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Администрация, педагоги, учащиеся лицея</a:t>
                      </a:r>
                      <a:endParaRPr lang="ru-RU" sz="2000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159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Внешнее консультирование</a:t>
                      </a:r>
                    </a:p>
                    <a:p>
                      <a:pPr indent="2159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 </a:t>
                      </a:r>
                      <a:r>
                        <a:rPr lang="ru-RU" sz="2000" dirty="0" smtClean="0">
                          <a:effectLst/>
                        </a:rPr>
                        <a:t>Обучающие </a:t>
                      </a:r>
                      <a:r>
                        <a:rPr lang="ru-RU" sz="2000" dirty="0">
                          <a:effectLst/>
                        </a:rPr>
                        <a:t>семинары </a:t>
                      </a:r>
                    </a:p>
                    <a:p>
                      <a:pPr indent="2159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 </a:t>
                      </a:r>
                      <a:r>
                        <a:rPr lang="ru-RU" sz="2000" dirty="0" smtClean="0">
                          <a:effectLst/>
                        </a:rPr>
                        <a:t>Анкетирование</a:t>
                      </a:r>
                      <a:endParaRPr lang="ru-RU" sz="2000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0" marR="68580" marT="0" marB="0"/>
                </a:tc>
              </a:tr>
              <a:tr h="1051846">
                <a:tc>
                  <a:txBody>
                    <a:bodyPr/>
                    <a:lstStyle/>
                    <a:p>
                      <a:pPr indent="2159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 База SIME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2159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Классные руководители</a:t>
                      </a:r>
                      <a:endParaRPr lang="ru-RU" sz="20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159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Консультирование</a:t>
                      </a:r>
                      <a:endParaRPr lang="ru-RU" sz="20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0" marR="68580" marT="0" marB="0"/>
                </a:tc>
              </a:tr>
              <a:tr h="1114442">
                <a:tc>
                  <a:txBody>
                    <a:bodyPr/>
                    <a:lstStyle/>
                    <a:p>
                      <a:pPr indent="2159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Электронный журнал </a:t>
                      </a:r>
                      <a:r>
                        <a:rPr lang="en-US" sz="2000" dirty="0">
                          <a:effectLst/>
                        </a:rPr>
                        <a:t>SICE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2159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Администрация, педагоги</a:t>
                      </a:r>
                    </a:p>
                    <a:p>
                      <a:pPr indent="2159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лицея</a:t>
                      </a:r>
                      <a:endParaRPr lang="ru-RU" sz="20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159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Консультирование</a:t>
                      </a:r>
                      <a:endParaRPr lang="ru-RU" sz="20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0" marR="68580" marT="0" marB="0"/>
                </a:tc>
              </a:tr>
              <a:tr h="1330334">
                <a:tc>
                  <a:txBody>
                    <a:bodyPr/>
                    <a:lstStyle/>
                    <a:p>
                      <a:pPr indent="2159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Электронный дневник </a:t>
                      </a:r>
                      <a:r>
                        <a:rPr lang="en-US" sz="2000" dirty="0">
                          <a:effectLst/>
                        </a:rPr>
                        <a:t>AGENDA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2159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Педагоги, учащиеся, родители</a:t>
                      </a:r>
                      <a:endParaRPr lang="ru-RU" sz="20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159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Обучающие семинары </a:t>
                      </a:r>
                    </a:p>
                    <a:p>
                      <a:pPr indent="2159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 </a:t>
                      </a:r>
                      <a:r>
                        <a:rPr lang="ru-RU" sz="2000" dirty="0" smtClean="0">
                          <a:effectLst/>
                        </a:rPr>
                        <a:t>Консультирование</a:t>
                      </a:r>
                      <a:endParaRPr lang="ru-RU" sz="2000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15202512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425422800"/>
              </p:ext>
            </p:extLst>
          </p:nvPr>
        </p:nvGraphicFramePr>
        <p:xfrm>
          <a:off x="30623" y="0"/>
          <a:ext cx="9144000" cy="6858001"/>
        </p:xfrm>
        <a:graphic>
          <a:graphicData uri="http://schemas.openxmlformats.org/drawingml/2006/table">
            <a:tbl>
              <a:tblPr firstRow="1" firstCol="1" bandRow="1">
                <a:tableStyleId>{0505E3EF-67EA-436B-97B2-0124C06EBD24}</a:tableStyleId>
              </a:tblPr>
              <a:tblGrid>
                <a:gridCol w="2885193"/>
                <a:gridCol w="3559015"/>
                <a:gridCol w="2699792"/>
              </a:tblGrid>
              <a:tr h="868559">
                <a:tc>
                  <a:txBody>
                    <a:bodyPr/>
                    <a:lstStyle/>
                    <a:p>
                      <a:pPr indent="2159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Платформа </a:t>
                      </a:r>
                    </a:p>
                    <a:p>
                      <a:pPr indent="2159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educatieinteractiva.md </a:t>
                      </a:r>
                      <a:endParaRPr lang="ru-RU" sz="2000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43382" marR="43382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2159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effectLst/>
                        </a:rPr>
                        <a:t>Администрация, педагоги</a:t>
                      </a:r>
                    </a:p>
                    <a:p>
                      <a:pPr indent="2159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effectLst/>
                        </a:rPr>
                        <a:t>лицея</a:t>
                      </a:r>
                      <a:endParaRPr lang="ru-RU" sz="2000" b="0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43382" marR="43382" marT="0" marB="0"/>
                </a:tc>
                <a:tc>
                  <a:txBody>
                    <a:bodyPr/>
                    <a:lstStyle/>
                    <a:p>
                      <a:pPr indent="2159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effectLst/>
                        </a:rPr>
                        <a:t>Обучающие семинары </a:t>
                      </a:r>
                    </a:p>
                    <a:p>
                      <a:pPr indent="2159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effectLst/>
                        </a:rPr>
                        <a:t> </a:t>
                      </a:r>
                      <a:endParaRPr lang="ru-RU" sz="2000" b="0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43382" marR="43382" marT="0" marB="0"/>
                </a:tc>
              </a:tr>
              <a:tr h="1060971">
                <a:tc>
                  <a:txBody>
                    <a:bodyPr/>
                    <a:lstStyle/>
                    <a:p>
                      <a:pPr indent="2159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«Традиции и инновации на расстоянии одного щелчка»</a:t>
                      </a:r>
                      <a:endParaRPr lang="ru-RU" sz="20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43382" marR="43382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2159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Козак Н.В </a:t>
                      </a:r>
                    </a:p>
                    <a:p>
                      <a:pPr indent="2159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Черанёва М.Б</a:t>
                      </a:r>
                      <a:endParaRPr lang="ru-RU" sz="20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43382" marR="43382" marT="0" marB="0"/>
                </a:tc>
                <a:tc>
                  <a:txBody>
                    <a:bodyPr/>
                    <a:lstStyle/>
                    <a:p>
                      <a:pPr indent="2159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 </a:t>
                      </a:r>
                      <a:endParaRPr lang="ru-RU" sz="20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43382" marR="43382" marT="0" marB="0"/>
                </a:tc>
              </a:tr>
              <a:tr h="1783557">
                <a:tc>
                  <a:txBody>
                    <a:bodyPr/>
                    <a:lstStyle/>
                    <a:p>
                      <a:pPr indent="2159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2000" dirty="0" err="1">
                          <a:effectLst/>
                        </a:rPr>
                        <a:t>Видеоконкурс</a:t>
                      </a:r>
                      <a:r>
                        <a:rPr lang="ru-RU" sz="2000" dirty="0">
                          <a:effectLst/>
                        </a:rPr>
                        <a:t>, посвященный международным образовательным возможностям</a:t>
                      </a:r>
                      <a:endParaRPr lang="ru-RU" sz="2000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43382" marR="43382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2159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Климова А.В </a:t>
                      </a:r>
                      <a:endParaRPr lang="ru-RU" sz="2000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43382" marR="43382" marT="0" marB="0"/>
                </a:tc>
                <a:tc>
                  <a:txBody>
                    <a:bodyPr/>
                    <a:lstStyle/>
                    <a:p>
                      <a:pPr indent="2159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Создание видео-ролика на  тему «Моя мечта –Американский Университет»</a:t>
                      </a:r>
                      <a:endParaRPr lang="ru-RU" sz="20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43382" marR="43382" marT="0" marB="0"/>
                </a:tc>
              </a:tr>
              <a:tr h="1783557">
                <a:tc>
                  <a:txBody>
                    <a:bodyPr/>
                    <a:lstStyle/>
                    <a:p>
                      <a:pPr indent="2159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2000">
                          <a:effectLst/>
                        </a:rPr>
                        <a:t>База</a:t>
                      </a:r>
                      <a:r>
                        <a:rPr lang="x-none" sz="2000">
                          <a:effectLst/>
                        </a:rPr>
                        <a:t> SAPD</a:t>
                      </a:r>
                      <a:endParaRPr lang="ru-RU" sz="20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43382" marR="43382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2159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err="1">
                          <a:effectLst/>
                        </a:rPr>
                        <a:t>Задорожнюк</a:t>
                      </a:r>
                      <a:r>
                        <a:rPr lang="ru-RU" sz="2000" dirty="0">
                          <a:effectLst/>
                        </a:rPr>
                        <a:t> Г.Н.</a:t>
                      </a:r>
                    </a:p>
                    <a:p>
                      <a:pPr indent="2159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err="1">
                          <a:effectLst/>
                        </a:rPr>
                        <a:t>Бишир</a:t>
                      </a:r>
                      <a:r>
                        <a:rPr lang="ru-RU" sz="2000" dirty="0">
                          <a:effectLst/>
                        </a:rPr>
                        <a:t> А.В.</a:t>
                      </a:r>
                    </a:p>
                    <a:p>
                      <a:pPr indent="2159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Классные руководители 12 </a:t>
                      </a:r>
                      <a:r>
                        <a:rPr lang="ru-RU" sz="2000" dirty="0" err="1">
                          <a:effectLst/>
                        </a:rPr>
                        <a:t>кл</a:t>
                      </a:r>
                      <a:r>
                        <a:rPr lang="ru-RU" sz="2000" dirty="0">
                          <a:effectLst/>
                        </a:rPr>
                        <a:t>.</a:t>
                      </a:r>
                    </a:p>
                    <a:p>
                      <a:pPr indent="2159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Учащиеся 12 </a:t>
                      </a:r>
                      <a:r>
                        <a:rPr lang="ru-RU" sz="2000" dirty="0" err="1">
                          <a:effectLst/>
                        </a:rPr>
                        <a:t>кл</a:t>
                      </a:r>
                      <a:r>
                        <a:rPr lang="ru-RU" sz="2000" dirty="0">
                          <a:effectLst/>
                        </a:rPr>
                        <a:t>.</a:t>
                      </a:r>
                      <a:endParaRPr lang="ru-RU" sz="2000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43382" marR="43382" marT="0" marB="0"/>
                </a:tc>
                <a:tc>
                  <a:txBody>
                    <a:bodyPr/>
                    <a:lstStyle/>
                    <a:p>
                      <a:pPr indent="2159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Внешнее консультирование</a:t>
                      </a:r>
                    </a:p>
                    <a:p>
                      <a:pPr indent="2159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Проверка данных</a:t>
                      </a:r>
                      <a:endParaRPr lang="ru-RU" sz="2000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43382" marR="43382" marT="0" marB="0"/>
                </a:tc>
              </a:tr>
              <a:tr h="1361357">
                <a:tc>
                  <a:txBody>
                    <a:bodyPr/>
                    <a:lstStyle/>
                    <a:p>
                      <a:pPr indent="2159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2000" dirty="0">
                          <a:effectLst/>
                        </a:rPr>
                        <a:t>База </a:t>
                      </a:r>
                      <a:r>
                        <a:rPr lang="x-none" sz="2000" dirty="0">
                          <a:effectLst/>
                        </a:rPr>
                        <a:t>SIPAS</a:t>
                      </a:r>
                      <a:endParaRPr lang="ru-RU" sz="2000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43382" marR="43382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2159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Ляху С.Г.</a:t>
                      </a:r>
                    </a:p>
                    <a:p>
                      <a:pPr indent="2159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Классные руководители </a:t>
                      </a:r>
                      <a:r>
                        <a:rPr lang="ru-RU" sz="2000" dirty="0" smtClean="0">
                          <a:effectLst/>
                        </a:rPr>
                        <a:t>9 </a:t>
                      </a:r>
                      <a:r>
                        <a:rPr lang="ru-RU" sz="2000" dirty="0" err="1">
                          <a:effectLst/>
                        </a:rPr>
                        <a:t>кл</a:t>
                      </a:r>
                      <a:r>
                        <a:rPr lang="ru-RU" sz="2000" dirty="0">
                          <a:effectLst/>
                        </a:rPr>
                        <a:t>.</a:t>
                      </a:r>
                    </a:p>
                    <a:p>
                      <a:pPr indent="2159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Учащиеся 9 </a:t>
                      </a:r>
                      <a:r>
                        <a:rPr lang="ru-RU" sz="2000" dirty="0" err="1">
                          <a:effectLst/>
                        </a:rPr>
                        <a:t>кл</a:t>
                      </a:r>
                      <a:r>
                        <a:rPr lang="ru-RU" sz="2000" dirty="0">
                          <a:effectLst/>
                        </a:rPr>
                        <a:t>.</a:t>
                      </a:r>
                      <a:endParaRPr lang="ru-RU" sz="2000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43382" marR="43382" marT="0" marB="0"/>
                </a:tc>
                <a:tc>
                  <a:txBody>
                    <a:bodyPr/>
                    <a:lstStyle/>
                    <a:p>
                      <a:pPr indent="2159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Внешнее консультирование</a:t>
                      </a:r>
                    </a:p>
                    <a:p>
                      <a:pPr indent="2159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Проверка данных</a:t>
                      </a:r>
                      <a:endParaRPr lang="ru-RU" sz="2000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43382" marR="43382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63250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668472505"/>
              </p:ext>
            </p:extLst>
          </p:nvPr>
        </p:nvGraphicFramePr>
        <p:xfrm>
          <a:off x="0" y="0"/>
          <a:ext cx="9144001" cy="6857999"/>
        </p:xfrm>
        <a:graphic>
          <a:graphicData uri="http://schemas.openxmlformats.org/drawingml/2006/table">
            <a:tbl>
              <a:tblPr firstRow="1" firstCol="1" bandRow="1">
                <a:tableStyleId>{0505E3EF-67EA-436B-97B2-0124C06EBD24}</a:tableStyleId>
              </a:tblPr>
              <a:tblGrid>
                <a:gridCol w="2848084"/>
                <a:gridCol w="2431991"/>
                <a:gridCol w="3863926"/>
              </a:tblGrid>
              <a:tr h="3282368">
                <a:tc>
                  <a:txBody>
                    <a:bodyPr/>
                    <a:lstStyle/>
                    <a:p>
                      <a:pPr indent="2159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2000" dirty="0">
                          <a:effectLst/>
                        </a:rPr>
                        <a:t>Проект «Улучшение состояния благополучия детей: Программа лучшего обучения»</a:t>
                      </a:r>
                    </a:p>
                    <a:p>
                      <a:pPr indent="2159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2000" dirty="0">
                          <a:effectLst/>
                        </a:rPr>
                        <a:t>PLO - 1</a:t>
                      </a:r>
                      <a:endParaRPr lang="ru-RU" sz="2000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1130" marR="6113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2159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  <a:tab pos="1028700" algn="l"/>
                        </a:tabLst>
                      </a:pPr>
                      <a:r>
                        <a:rPr lang="ru-RU" sz="2000" b="0" dirty="0">
                          <a:effectLst/>
                        </a:rPr>
                        <a:t>Кулик О.П.,</a:t>
                      </a:r>
                    </a:p>
                    <a:p>
                      <a:pPr indent="2159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  <a:tab pos="1028700" algn="l"/>
                        </a:tabLst>
                      </a:pPr>
                      <a:r>
                        <a:rPr lang="ru-RU" sz="2000" b="0" dirty="0" err="1">
                          <a:effectLst/>
                        </a:rPr>
                        <a:t>Грекова</a:t>
                      </a:r>
                      <a:r>
                        <a:rPr lang="ru-RU" sz="2000" b="0" dirty="0">
                          <a:effectLst/>
                        </a:rPr>
                        <a:t> Н.Ф.,</a:t>
                      </a:r>
                    </a:p>
                    <a:p>
                      <a:pPr indent="2159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  <a:tab pos="1028700" algn="l"/>
                        </a:tabLst>
                      </a:pPr>
                      <a:r>
                        <a:rPr lang="ru-RU" sz="2000" b="0" dirty="0">
                          <a:effectLst/>
                        </a:rPr>
                        <a:t>Навроцкая И.П.,</a:t>
                      </a:r>
                    </a:p>
                    <a:p>
                      <a:pPr indent="2159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  <a:tab pos="1028700" algn="l"/>
                        </a:tabLst>
                      </a:pPr>
                      <a:r>
                        <a:rPr lang="ru-RU" sz="2000" b="0" dirty="0">
                          <a:effectLst/>
                        </a:rPr>
                        <a:t>Мельник Н.В.,</a:t>
                      </a:r>
                    </a:p>
                    <a:p>
                      <a:pPr indent="2159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  <a:tab pos="1028700" algn="l"/>
                        </a:tabLst>
                      </a:pPr>
                      <a:r>
                        <a:rPr lang="ru-RU" sz="2000" b="0" dirty="0" err="1">
                          <a:effectLst/>
                        </a:rPr>
                        <a:t>Задорожнюк</a:t>
                      </a:r>
                      <a:r>
                        <a:rPr lang="ru-RU" sz="2000" b="0" dirty="0">
                          <a:effectLst/>
                        </a:rPr>
                        <a:t> В.Э.,</a:t>
                      </a:r>
                    </a:p>
                    <a:p>
                      <a:pPr indent="2159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  <a:tab pos="1028700" algn="l"/>
                        </a:tabLst>
                      </a:pPr>
                      <a:r>
                        <a:rPr lang="ru-RU" sz="2000" b="0" dirty="0">
                          <a:effectLst/>
                        </a:rPr>
                        <a:t>Балан Т.И.,</a:t>
                      </a:r>
                    </a:p>
                    <a:p>
                      <a:pPr indent="2159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  <a:tab pos="1028700" algn="l"/>
                        </a:tabLst>
                      </a:pPr>
                      <a:r>
                        <a:rPr lang="ru-RU" sz="2000" b="0" dirty="0">
                          <a:effectLst/>
                        </a:rPr>
                        <a:t>Покровская О.Г.,</a:t>
                      </a:r>
                    </a:p>
                    <a:p>
                      <a:pPr indent="2159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  <a:tab pos="1028700" algn="l"/>
                        </a:tabLst>
                      </a:pPr>
                      <a:r>
                        <a:rPr lang="ru-RU" sz="2000" b="0" dirty="0">
                          <a:effectLst/>
                        </a:rPr>
                        <a:t>Черанева М.Б.,</a:t>
                      </a:r>
                    </a:p>
                    <a:p>
                      <a:pPr indent="2159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  <a:tab pos="1028700" algn="l"/>
                        </a:tabLst>
                      </a:pPr>
                      <a:r>
                        <a:rPr lang="ru-RU" sz="2000" b="0" dirty="0">
                          <a:effectLst/>
                        </a:rPr>
                        <a:t>Петрова М.В.</a:t>
                      </a:r>
                      <a:endParaRPr lang="ru-RU" sz="2000" b="0" i="0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1130" marR="61130" marT="0" marB="0"/>
                </a:tc>
                <a:tc>
                  <a:txBody>
                    <a:bodyPr/>
                    <a:lstStyle/>
                    <a:p>
                      <a:pPr indent="2159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effectLst/>
                        </a:rPr>
                        <a:t>Внешние занятия</a:t>
                      </a:r>
                    </a:p>
                    <a:p>
                      <a:pPr indent="2159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effectLst/>
                        </a:rPr>
                        <a:t>Внутренние мероприятия</a:t>
                      </a:r>
                    </a:p>
                    <a:p>
                      <a:pPr indent="2159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effectLst/>
                        </a:rPr>
                        <a:t>Анкетирование</a:t>
                      </a:r>
                      <a:endParaRPr lang="ru-RU" sz="2000" b="0" i="0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1130" marR="61130" marT="0" marB="0"/>
                </a:tc>
              </a:tr>
              <a:tr h="774360">
                <a:tc>
                  <a:txBody>
                    <a:bodyPr/>
                    <a:lstStyle/>
                    <a:p>
                      <a:pPr indent="2159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Сайт </a:t>
                      </a:r>
                      <a:r>
                        <a:rPr lang="en-US" sz="2000">
                          <a:effectLst/>
                        </a:rPr>
                        <a:t>Grecu.md</a:t>
                      </a:r>
                      <a:endParaRPr lang="ru-RU" sz="20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1130" marR="6113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2159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Администрация, педагоги, учащиеся</a:t>
                      </a:r>
                      <a:endParaRPr lang="ru-RU" sz="20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1130" marR="61130" marT="0" marB="0"/>
                </a:tc>
                <a:tc>
                  <a:txBody>
                    <a:bodyPr/>
                    <a:lstStyle/>
                    <a:p>
                      <a:pPr indent="2159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Внешнее и внутреннее консультирование</a:t>
                      </a:r>
                      <a:endParaRPr lang="ru-RU" sz="20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1130" marR="61130" marT="0" marB="0"/>
                </a:tc>
              </a:tr>
              <a:tr h="1252551">
                <a:tc>
                  <a:txBody>
                    <a:bodyPr/>
                    <a:lstStyle/>
                    <a:p>
                      <a:pPr indent="2159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Проект</a:t>
                      </a:r>
                      <a:r>
                        <a:rPr lang="en-US" sz="2000">
                          <a:effectLst/>
                        </a:rPr>
                        <a:t> Mobilezarea Tinelelor in Antreprenoriat MTA - 22</a:t>
                      </a:r>
                      <a:endParaRPr lang="ru-RU" sz="20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1130" marR="6113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2159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</a:rPr>
                        <a:t>учащиеся </a:t>
                      </a:r>
                      <a:r>
                        <a:rPr lang="ru-RU" sz="2000" dirty="0">
                          <a:effectLst/>
                        </a:rPr>
                        <a:t>X </a:t>
                      </a:r>
                      <a:r>
                        <a:rPr lang="ru-RU" sz="2000" dirty="0" err="1">
                          <a:effectLst/>
                        </a:rPr>
                        <a:t>кл</a:t>
                      </a:r>
                      <a:r>
                        <a:rPr lang="ru-RU" sz="2000" dirty="0">
                          <a:effectLst/>
                        </a:rPr>
                        <a:t>.</a:t>
                      </a:r>
                      <a:endParaRPr lang="ru-RU" sz="2000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1130" marR="61130" marT="0" marB="0"/>
                </a:tc>
                <a:tc>
                  <a:txBody>
                    <a:bodyPr/>
                    <a:lstStyle/>
                    <a:p>
                      <a:pPr indent="2159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конкурс</a:t>
                      </a:r>
                      <a:endParaRPr lang="ru-RU" sz="20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1130" marR="61130" marT="0" marB="0"/>
                </a:tc>
              </a:tr>
              <a:tr h="774360">
                <a:tc>
                  <a:txBody>
                    <a:bodyPr/>
                    <a:lstStyle/>
                    <a:p>
                      <a:pPr indent="2159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 Educatie interactiva md</a:t>
                      </a:r>
                      <a:endParaRPr lang="ru-RU" sz="20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1130" marR="6113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2159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Лупанчук Г.М.</a:t>
                      </a:r>
                      <a:endParaRPr lang="ru-RU" sz="20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1130" marR="61130" marT="0" marB="0"/>
                </a:tc>
                <a:tc>
                  <a:txBody>
                    <a:bodyPr/>
                    <a:lstStyle/>
                    <a:p>
                      <a:pPr indent="2159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2 семинара</a:t>
                      </a:r>
                      <a:endParaRPr lang="ru-RU" sz="20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1130" marR="61130" marT="0" marB="0"/>
                </a:tc>
              </a:tr>
              <a:tr h="774360">
                <a:tc>
                  <a:txBody>
                    <a:bodyPr/>
                    <a:lstStyle/>
                    <a:p>
                      <a:pPr indent="2159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Проект “</a:t>
                      </a:r>
                      <a:r>
                        <a:rPr lang="ru-RU" sz="2000" dirty="0" err="1">
                          <a:effectLst/>
                        </a:rPr>
                        <a:t>Dialogica</a:t>
                      </a:r>
                      <a:r>
                        <a:rPr lang="ru-RU" sz="2000" dirty="0">
                          <a:effectLst/>
                        </a:rPr>
                        <a:t>”</a:t>
                      </a:r>
                      <a:endParaRPr lang="ru-RU" sz="2000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1130" marR="6113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2159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</a:rPr>
                        <a:t>учащиеся </a:t>
                      </a:r>
                      <a:r>
                        <a:rPr lang="ru-RU" sz="2000" dirty="0">
                          <a:effectLst/>
                        </a:rPr>
                        <a:t>лицея</a:t>
                      </a:r>
                      <a:endParaRPr lang="ru-RU" sz="2000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1130" marR="61130" marT="0" marB="0"/>
                </a:tc>
                <a:tc>
                  <a:txBody>
                    <a:bodyPr/>
                    <a:lstStyle/>
                    <a:p>
                      <a:pPr indent="2159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интеллектуальные игры</a:t>
                      </a:r>
                      <a:endParaRPr lang="ru-RU" sz="2000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1130" marR="6113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284677000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77</TotalTime>
  <Words>1767</Words>
  <Application>Microsoft Office PowerPoint</Application>
  <PresentationFormat>Экран (4:3)</PresentationFormat>
  <Paragraphs>354</Paragraphs>
  <Slides>48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48</vt:i4>
      </vt:variant>
    </vt:vector>
  </HeadingPairs>
  <TitlesOfParts>
    <vt:vector size="49" baseType="lpstr">
      <vt:lpstr>Тема Office</vt:lpstr>
      <vt:lpstr>Capitul II. Drepturi și obligații</vt:lpstr>
      <vt:lpstr>Слайд 2</vt:lpstr>
      <vt:lpstr>Модуль 1. Нормативная база деятельности преподавателя.</vt:lpstr>
      <vt:lpstr>Проектирование деятельности </vt:lpstr>
      <vt:lpstr>Осуществление учебной и неучебной педагогической деятельности </vt:lpstr>
      <vt:lpstr>Организационная схема цифровых и интерактивных решений на уровне  ТЛ «Михай Греку»  за 2022-2023 учебный год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Управление ученическим коллективом в нашем лицее осуществляется  в демократическом стиле ориентированным  на стимулирование активности учеников.  </vt:lpstr>
      <vt:lpstr>       В нашем лицее действует «Сенат Лицея», который является высшим органом ученического самоуправления (его  решениям подчиняются дежурные командиры, советы классов и все учащихся).         В «Сенат лицея» входят учащиеся старших, лицейских классов, выбранные из лучших представителей классов.        В учебном плане лицея разработаны направления участия учащихся в школьной жизни.  - Принимают и рассматривают все предложения учеников и учителей. - Информируют учеников лицея обо всех принятых решениях. - Отвечают за соблюдение Устава лицея. - Способствуют развитию образовательных и культурных интересов учеников. - Организовывают работу классов и предпринимают действия по сплочению коллектива лицея. - Контролируют соблюдение прав учеников, а также выполнение обязанностей.   </vt:lpstr>
      <vt:lpstr>Классный руководитель</vt:lpstr>
      <vt:lpstr>Деятельность школьного ученического коллектива направлена на: взаимодействие с социумом,  организацию внеклассных мероприятий, сохранение  традиций,  проведение праздников, акций, школьных конкурсов, тематических декад, дней здоровья,  участие в волонтёрской деятельности и т.д. </vt:lpstr>
      <vt:lpstr>участие в Муниципальном конкурсе на финансирование проектов озеленения: «Школа Зелёного города». Данный проект являлся составной частью плана действий по реализации проекта «Развитие экологических навыков и озеленения государственных школ в муниципии Кишинэу и продвижения «устойчивого развития» Организовано примэрией Кишинева, ГУОМС Кишинев совместно с Германией.</vt:lpstr>
      <vt:lpstr>экологический проект организованный  ЮНЕСКО  «Улыбнись природе – Спаси пчелу».</vt:lpstr>
      <vt:lpstr>Клуб «Робототехника», цель проекта — сборка и программирование роботов.</vt:lpstr>
      <vt:lpstr>Участие учащихся в исследовательских проектах</vt:lpstr>
      <vt:lpstr>Республиканский научно-технический конкурс «Mold-SEF»</vt:lpstr>
      <vt:lpstr>Волонтерство: помощь  приюту для собак «AOVA»</vt:lpstr>
      <vt:lpstr>Акция «Помоги птицам перезимовать»</vt:lpstr>
      <vt:lpstr>в рамках мероприятий на неделе борьбы с трафиком людей. Акция «Я-не товар»</vt:lpstr>
      <vt:lpstr>Наши учащиеся участвуют в различных международных конкурсах живописи, получая призы и награды (Турция – Гран-при, Румыния – 1, 2, 3 места, Германия – лауреаты конкурса, Беларусь, Украина</vt:lpstr>
      <vt:lpstr>Слайд 37</vt:lpstr>
      <vt:lpstr>Слайд 38</vt:lpstr>
      <vt:lpstr>Слайд 39</vt:lpstr>
      <vt:lpstr>Школьное самоуправление – это возможность для обучающихся самим планировать, организовывать свою деятельность, участвовать в решении вопросов школьной жизни, проводить мероприятия, которые им интересны. Участие в работе ученического самоуправления  способствует развитию  чувства сопричастности к о всему происходящему в  классе, школе, а значит, и  к происходящему в стране. </vt:lpstr>
      <vt:lpstr>Предупреждение и борьба с насилием</vt:lpstr>
      <vt:lpstr>Предупреждение и борьба с насилием</vt:lpstr>
      <vt:lpstr>Предупреждение и борьба с насилием</vt:lpstr>
      <vt:lpstr>Мероприятия по предупреждению и борьбе с насилием</vt:lpstr>
      <vt:lpstr>Если есть «сигнал»</vt:lpstr>
      <vt:lpstr>Применение полученных знаний Investim în profesori</vt:lpstr>
      <vt:lpstr>Применение полученных знаний Investim în profesori</vt:lpstr>
      <vt:lpstr>К чему надо стремиться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Организационная схема цифровых и интерактивных решений на уровне ТЛ «Михай Греку»</dc:title>
  <dc:creator>Dina</dc:creator>
  <cp:lastModifiedBy>Пользователь</cp:lastModifiedBy>
  <cp:revision>14</cp:revision>
  <dcterms:created xsi:type="dcterms:W3CDTF">2024-01-27T11:56:40Z</dcterms:created>
  <dcterms:modified xsi:type="dcterms:W3CDTF">2024-01-29T12:06:59Z</dcterms:modified>
</cp:coreProperties>
</file>