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72" r:id="rId2"/>
    <p:sldId id="308" r:id="rId3"/>
    <p:sldId id="270" r:id="rId4"/>
    <p:sldId id="312" r:id="rId5"/>
    <p:sldId id="256" r:id="rId6"/>
    <p:sldId id="257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13" r:id="rId20"/>
    <p:sldId id="314" r:id="rId21"/>
    <p:sldId id="315" r:id="rId22"/>
    <p:sldId id="316" r:id="rId23"/>
    <p:sldId id="309" r:id="rId24"/>
    <p:sldId id="310" r:id="rId25"/>
    <p:sldId id="311" r:id="rId26"/>
    <p:sldId id="317" r:id="rId27"/>
    <p:sldId id="318" r:id="rId28"/>
    <p:sldId id="319" r:id="rId29"/>
    <p:sldId id="320" r:id="rId30"/>
    <p:sldId id="32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488965-DD84-4B90-9BC0-5564EB71DD36}">
          <p14:sldIdLst>
            <p14:sldId id="272"/>
            <p14:sldId id="308"/>
            <p14:sldId id="270"/>
            <p14:sldId id="312"/>
            <p14:sldId id="256"/>
            <p14:sldId id="257"/>
            <p14:sldId id="261"/>
            <p14:sldId id="262"/>
            <p14:sldId id="263"/>
            <p14:sldId id="264"/>
            <p14:sldId id="265"/>
            <p14:sldId id="274"/>
            <p14:sldId id="275"/>
            <p14:sldId id="276"/>
            <p14:sldId id="277"/>
            <p14:sldId id="278"/>
            <p14:sldId id="279"/>
            <p14:sldId id="280"/>
            <p14:sldId id="313"/>
            <p14:sldId id="314"/>
            <p14:sldId id="315"/>
            <p14:sldId id="316"/>
            <p14:sldId id="309"/>
            <p14:sldId id="310"/>
            <p14:sldId id="311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0B5A-66E1-4EE1-BF1F-015EDBDFA976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FB24-BE62-467A-9F86-DE8A63E0ED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4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2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7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5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9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2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AE807-3B93-422F-ABD0-05F04833F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45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A6DC86-428D-4572-AE81-66A6E208CD1A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82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6786"/>
            <a:ext cx="8534400" cy="48721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ТЕОРЕТИЧЕСКИЙ ЛИЦЕЙ   «МИХАЙ ГРЕКУ»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dirty="0" smtClean="0"/>
              <a:t>К</a:t>
            </a:r>
            <a:r>
              <a:rPr lang="ru-RU" sz="4400" dirty="0" smtClean="0">
                <a:solidFill>
                  <a:srgbClr val="FFC000"/>
                </a:solidFill>
              </a:rPr>
              <a:t>А</a:t>
            </a:r>
            <a:r>
              <a:rPr lang="ru-RU" sz="4400" dirty="0" smtClean="0">
                <a:solidFill>
                  <a:srgbClr val="92D050"/>
                </a:solidFill>
              </a:rPr>
              <a:t>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>
                <a:solidFill>
                  <a:srgbClr val="00B0F0"/>
                </a:solidFill>
              </a:rPr>
              <a:t>Й</a:t>
            </a:r>
            <a:r>
              <a:rPr lang="ru-RU" sz="4400" dirty="0" smtClean="0">
                <a:solidFill>
                  <a:srgbClr val="0070C0"/>
                </a:solidFill>
              </a:rPr>
              <a:t>Д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>
                <a:solidFill>
                  <a:srgbClr val="FFFF00"/>
                </a:solidFill>
              </a:rPr>
              <a:t>С</a:t>
            </a:r>
            <a:r>
              <a:rPr lang="ru-RU" sz="4400" dirty="0" smtClean="0">
                <a:solidFill>
                  <a:srgbClr val="00B0F0"/>
                </a:solidFill>
              </a:rPr>
              <a:t>К</a:t>
            </a:r>
            <a:r>
              <a:rPr lang="ru-RU" sz="4400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7030A0"/>
                </a:solidFill>
              </a:rPr>
              <a:t>П</a:t>
            </a:r>
            <a:r>
              <a:rPr lang="ru-RU" sz="4400" dirty="0" smtClean="0"/>
              <a:t>      </a:t>
            </a:r>
            <a:r>
              <a:rPr lang="ru-RU" sz="4400" dirty="0" smtClean="0">
                <a:solidFill>
                  <a:srgbClr val="0070C0"/>
                </a:solidFill>
              </a:rPr>
              <a:t>ПРОФЕССИЙ</a:t>
            </a:r>
            <a:r>
              <a:rPr lang="ru-RU" sz="4400" dirty="0">
                <a:solidFill>
                  <a:srgbClr val="0070C0"/>
                </a:solidFill>
              </a:rPr>
              <a:t/>
            </a:r>
            <a:br>
              <a:rPr lang="ru-RU" sz="4400" dirty="0">
                <a:solidFill>
                  <a:srgbClr val="0070C0"/>
                </a:solidFill>
              </a:rPr>
            </a:br>
            <a:endParaRPr lang="ru-RU" sz="4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831610"/>
            <a:ext cx="8503920" cy="8561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Классный руководитель 5 «В» класса</a:t>
            </a:r>
          </a:p>
          <a:p>
            <a:pPr marL="0" indent="0" algn="ctr">
              <a:buNone/>
            </a:pPr>
            <a:r>
              <a:rPr lang="ru-RU" dirty="0" smtClean="0"/>
              <a:t>МОРОЗ Л.И.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1026" name="Picture 2" descr="C:\Users\я\Desktop\проф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6785"/>
            <a:ext cx="8856984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- знаковая система»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Специалисты этого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 и т.д.</a:t>
            </a:r>
          </a:p>
          <a:p>
            <a:r>
              <a:rPr lang="ru-RU" b="1" dirty="0" smtClean="0"/>
              <a:t>-бухгалтеры</a:t>
            </a:r>
          </a:p>
          <a:p>
            <a:r>
              <a:rPr lang="ru-RU" b="1" dirty="0" smtClean="0"/>
              <a:t>-ученые люди</a:t>
            </a:r>
          </a:p>
          <a:p>
            <a:r>
              <a:rPr lang="ru-RU" b="1" dirty="0" smtClean="0"/>
              <a:t>-работники лабораторий научных центров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866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художественный образ»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Людей этого типа отличает наличие живого образного мышления, художественная фантазия, талант.</a:t>
            </a:r>
          </a:p>
          <a:p>
            <a:r>
              <a:rPr lang="ru-RU" b="1" dirty="0" smtClean="0"/>
              <a:t>-музыканты</a:t>
            </a:r>
          </a:p>
          <a:p>
            <a:r>
              <a:rPr lang="ru-RU" b="1" dirty="0" smtClean="0"/>
              <a:t>-художники</a:t>
            </a:r>
          </a:p>
          <a:p>
            <a:r>
              <a:rPr lang="ru-RU" b="1" dirty="0" smtClean="0"/>
              <a:t>-актеры</a:t>
            </a:r>
          </a:p>
          <a:p>
            <a:r>
              <a:rPr lang="ru-RU" b="1" dirty="0" smtClean="0"/>
              <a:t>-дизайнеры </a:t>
            </a:r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2050" name="Picture 2" descr="C:\Documents and Settings\хозяин\Рабочий стол\Ольга\0009-015-Professii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37543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+mn-cs"/>
              </a:rPr>
              <a:t>Т е с т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spcAft>
                <a:spcPts val="0"/>
              </a:spcAft>
              <a:buNone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«Ты и твоя профессия»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Times New Roman"/>
            </a:endParaRPr>
          </a:p>
          <a:p>
            <a:pPr marL="0" indent="0" algn="ctr">
              <a:buNone/>
            </a:pPr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9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1. Новогодняя </a:t>
            </a:r>
            <a:r>
              <a:rPr lang="ru-RU" sz="27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ночь для вас - лучшее время, чтобы: </a:t>
            </a:r>
            <a:r>
              <a:rPr lang="ru-RU" sz="27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а</a:t>
            </a:r>
            <a:r>
              <a:rPr lang="ru-RU" sz="2400" dirty="0">
                <a:latin typeface="Times New Roman"/>
                <a:ea typeface="Times New Roman"/>
              </a:rPr>
              <a:t>) выспаться; </a:t>
            </a:r>
            <a:endParaRPr lang="ru-RU" sz="2400" dirty="0">
              <a:latin typeface="Arial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б) посмотреть телевизор вместе с семьей; </a:t>
            </a:r>
            <a:endParaRPr lang="ru-RU" sz="2400" dirty="0">
              <a:latin typeface="Arial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в) оказаться в кругу друзей. </a:t>
            </a:r>
            <a:endParaRPr lang="ru-RU" sz="2400" dirty="0">
              <a:latin typeface="Arial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06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2. Из </a:t>
            </a:r>
            <a:r>
              <a:rPr lang="ru-RU" sz="27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трех подарков вы предпочли бы: </a:t>
            </a:r>
            <a:r>
              <a:rPr lang="ru-RU" sz="27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а</a:t>
            </a:r>
            <a:r>
              <a:rPr lang="ru-RU" sz="2800" dirty="0">
                <a:latin typeface="Times New Roman"/>
                <a:ea typeface="Times New Roman"/>
              </a:rPr>
              <a:t>) удочку, набор для вышивания; </a:t>
            </a:r>
            <a:endParaRPr lang="ru-RU" sz="2400" dirty="0">
              <a:latin typeface="Arial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б) коньки или лыжи; </a:t>
            </a:r>
            <a:endParaRPr lang="ru-RU" sz="2400" dirty="0">
              <a:latin typeface="Arial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в) турпутевку или билет на интересное представление. </a:t>
            </a:r>
            <a:endParaRPr lang="ru-RU" sz="2400" dirty="0"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8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3.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Отправляться в путешествие лучше всего: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Times New Roman"/>
              </a:rPr>
              <a:t>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а) в одиночку;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б) с семьей или друзьями;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в) с незнакомой группой, чтобы была возможность обрести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новых друзей.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9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4. Если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бы вы оказались в одиночестве на острове или в лесу, то: </a:t>
            </a:r>
            <a:r>
              <a:rPr lang="ru-RU" sz="24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а</a:t>
            </a:r>
            <a:r>
              <a:rPr lang="ru-RU" sz="2800" dirty="0">
                <a:latin typeface="Times New Roman"/>
                <a:ea typeface="Times New Roman"/>
              </a:rPr>
              <a:t>) почувствовали бы полную свободу;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б) занялись бы поиском выхода или каким-нибудь делом;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в) ощутили бы тоску, неприкаянность, страх. </a:t>
            </a:r>
            <a:endParaRPr lang="ru-RU" sz="2400" dirty="0"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5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5. В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свое свободное время вы любите: </a:t>
            </a:r>
            <a:r>
              <a:rPr lang="ru-RU" sz="24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а</a:t>
            </a:r>
            <a:r>
              <a:rPr lang="ru-RU" sz="2800" dirty="0">
                <a:latin typeface="Times New Roman"/>
                <a:ea typeface="Times New Roman"/>
              </a:rPr>
              <a:t>) читать, посещать библиотеку, шахматную секцию, зоопарк, лес, ловить рыбу, мечтать;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б) рисовать, читать, заниматься спортом, музыкой, шитьем или вязанием, ходить в походы, разговаривать по телефону, смотреть телевизор; </a:t>
            </a:r>
            <a:endParaRPr lang="ru-RU" sz="2400" dirty="0">
              <a:latin typeface="Arial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в) заниматься спортом, танцами, играть в ансамбле, петь в хоре, участвовать в спектаклях и концертах, путешествовать с друзьями, ходить с компанией в кино. </a:t>
            </a:r>
            <a:endParaRPr lang="ru-RU" sz="2400" dirty="0"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получилось?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ответы на вопросы с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буквой: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Arial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а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» -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1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балл,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Arial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б» - 2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балл,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Arial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в» - 3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балл.</a:t>
            </a:r>
            <a:endParaRPr lang="ru-RU" sz="2400" dirty="0"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41" y="65717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 Блиц - опрос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44034" name="Picture 2" descr="Загадки о професс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1299" y="3833732"/>
            <a:ext cx="2074786" cy="2874054"/>
          </a:xfrm>
          <a:prstGeom prst="rect">
            <a:avLst/>
          </a:prstGeom>
          <a:noFill/>
        </p:spPr>
      </p:pic>
      <p:pic>
        <p:nvPicPr>
          <p:cNvPr id="44036" name="Picture 4" descr="Загадки о профессиях: учит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2268916" cy="2544681"/>
          </a:xfrm>
          <a:prstGeom prst="rect">
            <a:avLst/>
          </a:prstGeom>
          <a:noFill/>
        </p:spPr>
      </p:pic>
      <p:pic>
        <p:nvPicPr>
          <p:cNvPr id="44038" name="Picture 6" descr="Загадки о профессиях: моря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2502" y="1124231"/>
            <a:ext cx="2258796" cy="2634872"/>
          </a:xfrm>
          <a:prstGeom prst="rect">
            <a:avLst/>
          </a:prstGeom>
          <a:noFill/>
        </p:spPr>
      </p:pic>
      <p:pic>
        <p:nvPicPr>
          <p:cNvPr id="44040" name="Picture 8" descr="Загадки о профессиях: дояр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1298" y="1062169"/>
            <a:ext cx="2055473" cy="2758995"/>
          </a:xfrm>
          <a:prstGeom prst="rect">
            <a:avLst/>
          </a:prstGeom>
          <a:noFill/>
        </p:spPr>
      </p:pic>
      <p:pic>
        <p:nvPicPr>
          <p:cNvPr id="44042" name="Picture 10" descr="Загадки о профессиях: вра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760" y="3812880"/>
            <a:ext cx="2259538" cy="3031056"/>
          </a:xfrm>
          <a:prstGeom prst="rect">
            <a:avLst/>
          </a:prstGeom>
          <a:noFill/>
        </p:spPr>
      </p:pic>
      <p:pic>
        <p:nvPicPr>
          <p:cNvPr id="44044" name="Picture 12" descr="Загадки о профессиях: парикмахе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833732"/>
            <a:ext cx="2268916" cy="3071810"/>
          </a:xfrm>
          <a:prstGeom prst="rect">
            <a:avLst/>
          </a:prstGeom>
          <a:noFill/>
        </p:spPr>
      </p:pic>
      <p:pic>
        <p:nvPicPr>
          <p:cNvPr id="9" name="Picture 2" descr="C:\Users\Дмитрий\Desktop\картинки профессии\3346546_professii_15.jpg"/>
          <p:cNvPicPr/>
          <p:nvPr/>
        </p:nvPicPr>
        <p:blipFill>
          <a:blip r:embed="rId8">
            <a:clrChange>
              <a:clrFrom>
                <a:srgbClr val="E3E4DF"/>
              </a:clrFrom>
              <a:clrTo>
                <a:srgbClr val="E3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5849" r="5553" b="3615"/>
          <a:stretch>
            <a:fillRect/>
          </a:stretch>
        </p:blipFill>
        <p:spPr bwMode="auto">
          <a:xfrm>
            <a:off x="6726771" y="1062169"/>
            <a:ext cx="2232025" cy="273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Дмитрий\Desktop\картинки профессии\3346536_professii_5.jpg"/>
          <p:cNvPicPr/>
          <p:nvPr/>
        </p:nvPicPr>
        <p:blipFill>
          <a:blip r:embed="rId9">
            <a:clrChange>
              <a:clrFrom>
                <a:srgbClr val="C9CBBE"/>
              </a:clrFrom>
              <a:clrTo>
                <a:srgbClr val="C9CB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8041" r="6061" b="4150"/>
          <a:stretch>
            <a:fillRect/>
          </a:stretch>
        </p:blipFill>
        <p:spPr bwMode="auto">
          <a:xfrm>
            <a:off x="6752523" y="3833732"/>
            <a:ext cx="2206273" cy="287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496944" cy="37059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 с новыми профессиями; формировать положительное отношение к осознанному, профессиональному вы­бору, к профессиональному росту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побуждать</a:t>
            </a:r>
            <a:r>
              <a:rPr lang="ru-RU" sz="2400">
                <a:solidFill>
                  <a:srgbClr val="646B86"/>
                </a:solidFill>
                <a:latin typeface="Times New Roman" pitchFamily="18" charset="0"/>
                <a:cs typeface="Times New Roman" pitchFamily="18" charset="0"/>
              </a:rPr>
              <a:t> учащихся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поиску инфор­мации о различных профессиях, к самовоспитанию, саморазвитию.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ru-RU" sz="2400" b="1" i="1" u="sng" cap="all" spc="250" dirty="0">
                <a:solidFill>
                  <a:srgbClr val="646B8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2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84976" cy="6597352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Готовит вкусную еду. 2. Сочиняет музыку.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3. Лечит больных животных. 4. Пишет стихи.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5. Борется с огнем. 6. Проектирует дома и различные здания. 7. Управляет самолетом. 8. Мастер по прическам. 9. Играет роль в спектакле. 10. Лечит зубы. 11. Поддерживает чистоту улиц. 12. Возводит здания. 13. Изучает космическое пространство. 14. Управляет автомобилем. 15. Обучает животных выполнять команды. 16. Рисует картины. 17. Оберегает и заботится о диких животных 18. Занимается образованием детей. 19. Снимается в кино. 20. Управляет электричкой. 21. Работник магазина, стоящий за прилавком.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642938"/>
            <a:ext cx="8712968" cy="581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Ответы: </a:t>
            </a:r>
            <a:r>
              <a:rPr lang="ru-RU" sz="3600" dirty="0" smtClean="0">
                <a:solidFill>
                  <a:srgbClr val="002060"/>
                </a:solidFill>
              </a:rPr>
              <a:t>1. Повар. 2. Композитор. 3. Ветеринар. 4. Поэт. 5. Пожарный. 6. Архитектор. 7. Пилот. 8. Парикмахер. 9. Артист. 10. Стоматолог. 11. Дворник. 12. Строитель. 13. Астроном. 14. Водитель. 15. Дрессировщик. 16. Художник. 17. Егерь. 18. Учитель. 19. Актер. 20. Машинист. 21. Продавец. 22. Поэт.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c.pics.livejournal.com/xterald/74613094/13024/13024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848598" cy="705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0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23" y="3459163"/>
            <a:ext cx="257333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3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684053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>
                    <a:alpha val="85097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Я и выбор профессии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5580063" y="6669088"/>
            <a:ext cx="1295400" cy="1889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47813" y="6669088"/>
            <a:ext cx="1152525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466626"/>
              </p:ext>
            </p:extLst>
          </p:nvPr>
        </p:nvGraphicFramePr>
        <p:xfrm>
          <a:off x="4602450" y="3433790"/>
          <a:ext cx="2808287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4" imgW="2566970" imgH="2363212" progId="CorelDRAW.Graphic.11">
                  <p:embed/>
                </p:oleObj>
              </mc:Choice>
              <mc:Fallback>
                <p:oleObj name="CorelDRAW" r:id="rId4" imgW="2566970" imgH="23632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44"/>
                      <a:stretch>
                        <a:fillRect/>
                      </a:stretch>
                    </p:blipFill>
                    <p:spPr bwMode="auto">
                      <a:xfrm>
                        <a:off x="4602450" y="3433790"/>
                        <a:ext cx="280828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9" name="WordArt 7"/>
          <p:cNvSpPr>
            <a:spLocks noChangeArrowheads="1" noChangeShapeType="1" noTextEdit="1"/>
          </p:cNvSpPr>
          <p:nvPr/>
        </p:nvSpPr>
        <p:spPr bwMode="auto">
          <a:xfrm>
            <a:off x="3531030" y="925512"/>
            <a:ext cx="1368425" cy="201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827088" y="170180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Дизайнер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7019925" y="2566988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Инженер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580063" y="1630363"/>
            <a:ext cx="1147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Продавец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468313" y="2782888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Писатель</a:t>
            </a: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6948488" y="3575050"/>
            <a:ext cx="1154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Модельер</a:t>
            </a: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539750" y="3862388"/>
            <a:ext cx="137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Журналист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6659563" y="4510088"/>
            <a:ext cx="109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Учитель</a:t>
            </a: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1042988" y="33591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Врач</a:t>
            </a: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2124075" y="220662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Геолог</a:t>
            </a: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4932363" y="2422525"/>
            <a:ext cx="885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Кузнец</a:t>
            </a: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468313" y="465455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Агроном</a:t>
            </a: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7235825" y="53022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Экономист</a:t>
            </a:r>
          </a:p>
        </p:txBody>
      </p:sp>
      <p:sp>
        <p:nvSpPr>
          <p:cNvPr id="213012" name="Rectangle 20"/>
          <p:cNvSpPr>
            <a:spLocks noChangeArrowheads="1"/>
          </p:cNvSpPr>
          <p:nvPr/>
        </p:nvSpPr>
        <p:spPr bwMode="auto">
          <a:xfrm>
            <a:off x="2771775" y="27098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Портной</a:t>
            </a: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11188" y="537527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Фермер</a:t>
            </a: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2051050" y="1630363"/>
            <a:ext cx="1312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Официант</a:t>
            </a:r>
          </a:p>
        </p:txBody>
      </p:sp>
      <p:sp>
        <p:nvSpPr>
          <p:cNvPr id="213015" name="Rectangle 23"/>
          <p:cNvSpPr>
            <a:spLocks noChangeArrowheads="1"/>
          </p:cNvSpPr>
          <p:nvPr/>
        </p:nvSpPr>
        <p:spPr bwMode="auto">
          <a:xfrm>
            <a:off x="5795963" y="3070225"/>
            <a:ext cx="162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Программист</a:t>
            </a:r>
          </a:p>
        </p:txBody>
      </p:sp>
      <p:sp>
        <p:nvSpPr>
          <p:cNvPr id="213016" name="Rectangle 24"/>
          <p:cNvSpPr>
            <a:spLocks noChangeArrowheads="1"/>
          </p:cNvSpPr>
          <p:nvPr/>
        </p:nvSpPr>
        <p:spPr bwMode="auto">
          <a:xfrm>
            <a:off x="7235825" y="1846263"/>
            <a:ext cx="868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Гравер</a:t>
            </a:r>
          </a:p>
        </p:txBody>
      </p:sp>
      <p:sp>
        <p:nvSpPr>
          <p:cNvPr id="213017" name="Rectangle 25"/>
          <p:cNvSpPr>
            <a:spLocks noChangeArrowheads="1"/>
          </p:cNvSpPr>
          <p:nvPr/>
        </p:nvSpPr>
        <p:spPr bwMode="auto">
          <a:xfrm>
            <a:off x="468313" y="2206625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80808"/>
                </a:solidFill>
                <a:latin typeface="Times New Roman" panose="02020603050405020304" pitchFamily="18" charset="0"/>
              </a:rPr>
              <a:t>Фотограф</a:t>
            </a:r>
          </a:p>
        </p:txBody>
      </p:sp>
    </p:spTree>
    <p:extLst>
      <p:ext uri="{BB962C8B-B14F-4D97-AF65-F5344CB8AC3E}">
        <p14:creationId xmlns:p14="http://schemas.microsoft.com/office/powerpoint/2010/main" val="26926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 animBg="1"/>
      <p:bldP spid="213000" grpId="0"/>
      <p:bldP spid="213001" grpId="0"/>
      <p:bldP spid="213002" grpId="0"/>
      <p:bldP spid="213003" grpId="0"/>
      <p:bldP spid="213004" grpId="0"/>
      <p:bldP spid="213005" grpId="0"/>
      <p:bldP spid="213006" grpId="0"/>
      <p:bldP spid="213007" grpId="0"/>
      <p:bldP spid="213008" grpId="0"/>
      <p:bldP spid="213009" grpId="0"/>
      <p:bldP spid="213010" grpId="0"/>
      <p:bldP spid="213011" grpId="0"/>
      <p:bldP spid="213012" grpId="0"/>
      <p:bldP spid="213013" grpId="0"/>
      <p:bldP spid="213014" grpId="0"/>
      <p:bldP spid="213015" grpId="0"/>
      <p:bldP spid="213016" grpId="0"/>
      <p:bldP spid="2130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Самая редкая профессия</a:t>
            </a:r>
            <a:br>
              <a:rPr lang="ru-RU" altLang="ru-RU" sz="4000" dirty="0" smtClean="0"/>
            </a:br>
            <a:r>
              <a:rPr lang="ru-RU" altLang="ru-RU" sz="4000" dirty="0" smtClean="0">
                <a:solidFill>
                  <a:srgbClr val="7030A0"/>
                </a:solidFill>
              </a:rPr>
              <a:t>трубочист,     палеонтолог</a:t>
            </a:r>
          </a:p>
        </p:txBody>
      </p:sp>
      <p:pic>
        <p:nvPicPr>
          <p:cNvPr id="9219" name="Picture 9" descr="проф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17638"/>
            <a:ext cx="3221360" cy="490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про12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7638"/>
            <a:ext cx="3990975" cy="490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1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Самая редкая профессия ( 2 человека в мире) </a:t>
            </a:r>
            <a:r>
              <a:rPr lang="ru-RU" altLang="ru-RU" sz="4000" dirty="0" smtClean="0">
                <a:solidFill>
                  <a:srgbClr val="7030A0"/>
                </a:solidFill>
              </a:rPr>
              <a:t>переворачиватель пингвинов </a:t>
            </a:r>
          </a:p>
        </p:txBody>
      </p:sp>
      <p:pic>
        <p:nvPicPr>
          <p:cNvPr id="10243" name="Picture 6" descr="профе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52600"/>
            <a:ext cx="8712968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1. Ребусы</a:t>
            </a:r>
            <a:endParaRPr lang="ru-RU" sz="7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Загадки о профессиях для детей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84752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4.radikal.ru/i327/1507/61/d77162ebd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46335" cy="2857496"/>
          </a:xfrm>
          <a:prstGeom prst="rect">
            <a:avLst/>
          </a:prstGeom>
          <a:noFill/>
        </p:spPr>
      </p:pic>
      <p:pic>
        <p:nvPicPr>
          <p:cNvPr id="4" name="Picture 8" descr="http://xn----7sbbzn3afjs.xn--p1ai/94/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2872859"/>
            <a:ext cx="4500594" cy="3985141"/>
          </a:xfrm>
          <a:prstGeom prst="rect">
            <a:avLst/>
          </a:prstGeom>
          <a:noFill/>
        </p:spPr>
      </p:pic>
      <p:pic>
        <p:nvPicPr>
          <p:cNvPr id="5" name="Picture 12" descr="http://s50.radikal.ru/i130/1507/29/a71bc3e4a0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32"/>
            <a:ext cx="418173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496"/>
            <a:ext cx="43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Водитель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428736"/>
            <a:ext cx="46434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Водолаз и ветеринар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643314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Тренер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214710" cy="16133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Столяр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928802"/>
            <a:ext cx="3257544" cy="4526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Дворник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fs.nashaucheba.ru/tw_files2/urls_3/1489/d-1488927/7z-docs/1_html_m69afe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1895476"/>
          </a:xfrm>
          <a:prstGeom prst="rect">
            <a:avLst/>
          </a:prstGeom>
          <a:noFill/>
        </p:spPr>
      </p:pic>
      <p:pic>
        <p:nvPicPr>
          <p:cNvPr id="5" name="Picture 10" descr="http://fs.nashaucheba.ru/tw_files2/urls_3/1315/d-1314736/7z-docs/1_html_16d3e4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5318820" cy="2143115"/>
          </a:xfrm>
          <a:prstGeom prst="rect">
            <a:avLst/>
          </a:prstGeom>
          <a:noFill/>
        </p:spPr>
      </p:pic>
      <p:pic>
        <p:nvPicPr>
          <p:cNvPr id="6" name="Picture 6" descr="http://www.free-lancers.net/posted_files/NDC66E96202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2961514"/>
            <a:ext cx="3357586" cy="3896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4000504"/>
            <a:ext cx="3143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Окулист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Плотник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Диктор 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272" y="2132856"/>
            <a:ext cx="8534400" cy="37764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Нет  профессий  плохих  и  хороших,  бывают  плохие  и  хорошие  работники.  Звание  Великого  мастера  может  заслужить  человек  любой  профессии  и  любого  труда,  если  будет  работать  творчески,  любить  своё  дело  и  приносить  своим  трудом  пользу  людям,  родному городу и нашей великой стране.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4293096"/>
            <a:ext cx="8503920" cy="226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7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</a:rPr>
              <a:t>Все профессии хороши, все профессии важны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</a:rPr>
              <a:t>Знаем мы, что наши руки будут Родине нужны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я\Desktop\12783228112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6916"/>
            <a:ext cx="8832861" cy="5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img1.liveinternet.ru/images/attach/c/6/93/922/93922321_409308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94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грам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9957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1872779" y="694133"/>
            <a:ext cx="237537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5400" b="1" dirty="0">
                <a:solidFill>
                  <a:srgbClr val="663300"/>
                </a:solidFill>
                <a:latin typeface="Bickham Script Three" pitchFamily="66" charset="0"/>
              </a:rPr>
              <a:t>Кем я 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5400" b="1" dirty="0">
                <a:solidFill>
                  <a:srgbClr val="663300"/>
                </a:solidFill>
                <a:latin typeface="Bickham Script Three" pitchFamily="66" charset="0"/>
              </a:rPr>
              <a:t>  </a:t>
            </a:r>
            <a:r>
              <a:rPr lang="ru-RU" altLang="ru-RU" sz="5400" b="1" dirty="0" smtClean="0">
                <a:solidFill>
                  <a:srgbClr val="663300"/>
                </a:solidFill>
                <a:latin typeface="Bickham Script Three" pitchFamily="66" charset="0"/>
              </a:rPr>
              <a:t>хочу </a:t>
            </a:r>
            <a:endParaRPr lang="ru-RU" altLang="ru-RU" sz="5400" b="1" dirty="0">
              <a:solidFill>
                <a:srgbClr val="663300"/>
              </a:solidFill>
              <a:latin typeface="Bickham Script Three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5400" b="1" dirty="0" smtClean="0">
                <a:solidFill>
                  <a:srgbClr val="663300"/>
                </a:solidFill>
                <a:latin typeface="Bickham Script Three" pitchFamily="66" charset="0"/>
              </a:rPr>
              <a:t>стать</a:t>
            </a:r>
            <a:r>
              <a:rPr lang="ru-RU" altLang="ru-RU" sz="5400" b="1" dirty="0">
                <a:solidFill>
                  <a:srgbClr val="663300"/>
                </a:solidFill>
                <a:latin typeface="Bickham Script Three" pitchFamily="66" charset="0"/>
              </a:rPr>
              <a:t>?</a:t>
            </a:r>
          </a:p>
        </p:txBody>
      </p:sp>
      <p:sp>
        <p:nvSpPr>
          <p:cNvPr id="3077" name="Text Box 20"/>
          <p:cNvSpPr txBox="1">
            <a:spLocks noChangeArrowheads="1"/>
          </p:cNvSpPr>
          <p:nvPr/>
        </p:nvSpPr>
        <p:spPr bwMode="auto">
          <a:xfrm>
            <a:off x="4356100" y="333375"/>
            <a:ext cx="45370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33CC"/>
                </a:solidFill>
              </a:rPr>
              <a:t>в современном мире </a:t>
            </a:r>
            <a:r>
              <a:rPr lang="ru-RU" altLang="ru-RU" sz="2400" b="1">
                <a:solidFill>
                  <a:srgbClr val="0033CC"/>
                </a:solidFill>
              </a:rPr>
              <a:t>насчитывается </a:t>
            </a:r>
            <a:r>
              <a:rPr lang="ru-RU" altLang="ru-RU" sz="2400" b="1" smtClean="0">
                <a:solidFill>
                  <a:srgbClr val="0033CC"/>
                </a:solidFill>
              </a:rPr>
              <a:t>50 </a:t>
            </a:r>
            <a:r>
              <a:rPr lang="ru-RU" altLang="ru-RU" sz="2400" b="1" dirty="0">
                <a:solidFill>
                  <a:srgbClr val="0033CC"/>
                </a:solidFill>
              </a:rPr>
              <a:t>тыс. профессий;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663300"/>
                </a:solidFill>
              </a:rPr>
              <a:t>важно суметь разобраться в этом многообразии;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33CC"/>
                </a:solidFill>
              </a:rPr>
              <a:t>узнать, чем занимаются люди данной профессии;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33CC"/>
                </a:solidFill>
              </a:rPr>
              <a:t>познакомиться какие качества необходимо вырабатывать для своей будущей профессии;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663300"/>
                </a:solidFill>
              </a:rPr>
              <a:t>учитывать собственные интересы и способности</a:t>
            </a:r>
            <a:endParaRPr lang="ru-RU" altLang="ru-RU" sz="2400" b="1" dirty="0"/>
          </a:p>
        </p:txBody>
      </p:sp>
      <p:pic>
        <p:nvPicPr>
          <p:cNvPr id="3078" name="Picture 22" descr="53037824_1262029700_52918897_0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39608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«Ликвидация безграмотности в сфере профессий»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Рубрика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«Ликбез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Пять типов профессий</a:t>
            </a:r>
            <a:b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мире существуют около 50 тысяч профессий. Их можно разделить на 5 типов профессий.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хозяин\Рабочий стол\Ольга\_1_~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тип: «Человек-природа»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Люди этих профессий имеют дело с живой и неживой природой.</a:t>
            </a:r>
          </a:p>
          <a:p>
            <a:r>
              <a:rPr lang="ru-RU" sz="2400" b="1" dirty="0" smtClean="0"/>
              <a:t>-ветеринар</a:t>
            </a:r>
          </a:p>
          <a:p>
            <a:r>
              <a:rPr lang="ru-RU" sz="2400" b="1" dirty="0" smtClean="0"/>
              <a:t>-агроном                                        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/>
              <a:t>гидролог </a:t>
            </a:r>
            <a:r>
              <a:rPr lang="ru-RU" sz="2400" dirty="0" smtClean="0"/>
              <a:t>                                       Общий предмет труда-                             </a:t>
            </a:r>
          </a:p>
          <a:p>
            <a:r>
              <a:rPr lang="ru-RU" sz="2400" b="1" dirty="0" smtClean="0"/>
              <a:t>-овцевод                                          </a:t>
            </a:r>
            <a:r>
              <a:rPr lang="ru-RU" sz="2400" dirty="0" smtClean="0"/>
              <a:t>животные и растения,</a:t>
            </a:r>
          </a:p>
          <a:p>
            <a:r>
              <a:rPr lang="ru-RU" sz="2400" b="1" dirty="0" smtClean="0"/>
              <a:t>-механизатор                          </a:t>
            </a:r>
            <a:r>
              <a:rPr lang="ru-RU" sz="2400" dirty="0" smtClean="0"/>
              <a:t>почва и воздушная среда.</a:t>
            </a:r>
          </a:p>
          <a:p>
            <a:r>
              <a:rPr lang="ru-RU" sz="2400" b="1" dirty="0" smtClean="0"/>
              <a:t>-тракторист                                                   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3136"/>
            <a:ext cx="1296144" cy="16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ая фигурная скобка 4"/>
          <p:cNvSpPr/>
          <p:nvPr/>
        </p:nvSpPr>
        <p:spPr>
          <a:xfrm>
            <a:off x="2555776" y="2564904"/>
            <a:ext cx="864096" cy="223224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3284984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тип: «Человек-техника»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-летчики</a:t>
            </a:r>
          </a:p>
          <a:p>
            <a:r>
              <a:rPr lang="ru-RU" b="1" dirty="0" smtClean="0"/>
              <a:t>-водители</a:t>
            </a:r>
          </a:p>
          <a:p>
            <a:r>
              <a:rPr lang="ru-RU" b="1" dirty="0" smtClean="0"/>
              <a:t>-матросы</a:t>
            </a:r>
          </a:p>
          <a:p>
            <a:r>
              <a:rPr lang="ru-RU" b="1" dirty="0" smtClean="0"/>
              <a:t>-токари</a:t>
            </a:r>
          </a:p>
          <a:p>
            <a:r>
              <a:rPr lang="ru-RU" b="1" dirty="0" smtClean="0"/>
              <a:t>-слесари </a:t>
            </a:r>
            <a:r>
              <a:rPr lang="ru-RU" dirty="0" smtClean="0"/>
              <a:t>и др. технические устройства.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1963821" cy="15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1666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«Человек-человек»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4572000"/>
          </a:xfrm>
        </p:spPr>
        <p:txBody>
          <a:bodyPr/>
          <a:lstStyle/>
          <a:p>
            <a:r>
              <a:rPr lang="ru-RU" dirty="0" smtClean="0"/>
              <a:t>Предметом труда в этой профессии является другой человек, а характерной чертой деятельности является воздействие на других.</a:t>
            </a:r>
          </a:p>
          <a:p>
            <a:r>
              <a:rPr lang="ru-RU" b="1" dirty="0" smtClean="0"/>
              <a:t>               -учитель</a:t>
            </a:r>
          </a:p>
          <a:p>
            <a:r>
              <a:rPr lang="ru-RU" b="1" dirty="0" smtClean="0"/>
              <a:t>               -врач</a:t>
            </a:r>
          </a:p>
          <a:p>
            <a:r>
              <a:rPr lang="ru-RU" b="1" dirty="0" smtClean="0"/>
              <a:t>               -журналист</a:t>
            </a:r>
          </a:p>
          <a:p>
            <a:r>
              <a:rPr lang="ru-RU" b="1" dirty="0" smtClean="0"/>
              <a:t>               -продавец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453335" cy="180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8864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509120"/>
            <a:ext cx="1162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363</TotalTime>
  <Words>881</Words>
  <Application>Microsoft Office PowerPoint</Application>
  <PresentationFormat>Экран (4:3)</PresentationFormat>
  <Paragraphs>132</Paragraphs>
  <Slides>30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Bickham Script Three</vt:lpstr>
      <vt:lpstr>Calibri</vt:lpstr>
      <vt:lpstr>Comic Sans MS</vt:lpstr>
      <vt:lpstr>Georgia</vt:lpstr>
      <vt:lpstr>Times New Roman</vt:lpstr>
      <vt:lpstr>Wingdings</vt:lpstr>
      <vt:lpstr>Wingdings 2</vt:lpstr>
      <vt:lpstr>Официальная</vt:lpstr>
      <vt:lpstr>CorelDRAW</vt:lpstr>
      <vt:lpstr>ТЕОРЕТИЧЕСКИЙ ЛИЦЕЙ   «МИХАЙ ГРЕКУ»  КАЛЕЙДОСКОП      ПРОФЕССИЙ </vt:lpstr>
      <vt:lpstr>Цели:</vt:lpstr>
      <vt:lpstr>Все профессии хороши, все профессии важны Знаем мы, что наши руки будут Родине нужны</vt:lpstr>
      <vt:lpstr>Презентация PowerPoint</vt:lpstr>
      <vt:lpstr> Рубрика «Ликбез» Пять типов профессий </vt:lpstr>
      <vt:lpstr>В мире существуют около 50 тысяч профессий. Их можно разделить на 5 типов профессий.</vt:lpstr>
      <vt:lpstr>I тип: «Человек-природа»</vt:lpstr>
      <vt:lpstr>II тип: «Человек-техника»</vt:lpstr>
      <vt:lpstr>III тип: «Человек-человек»</vt:lpstr>
      <vt:lpstr>IV тип: «Человек - знаковая система»</vt:lpstr>
      <vt:lpstr>V тип: «Человек художественный образ»</vt:lpstr>
      <vt:lpstr>Т е с т</vt:lpstr>
      <vt:lpstr>    1. Новогодняя ночь для вас - лучшее время, чтобы:  </vt:lpstr>
      <vt:lpstr>       2. Из трех подарков вы предпочли бы:  </vt:lpstr>
      <vt:lpstr>3. Отправляться в путешествие лучше всего:</vt:lpstr>
      <vt:lpstr>4. Если бы вы оказались в одиночестве на острове или в лесу, то:  </vt:lpstr>
      <vt:lpstr>    5. В свое свободное время вы любите:  </vt:lpstr>
      <vt:lpstr>Что получилось?</vt:lpstr>
      <vt:lpstr> Блиц - опрос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редкая профессия трубочист,     палеонтолог</vt:lpstr>
      <vt:lpstr>Самая редкая профессия ( 2 человека в мире) переворачиватель пингвинов </vt:lpstr>
      <vt:lpstr>Презентация PowerPoint</vt:lpstr>
      <vt:lpstr>Презентация PowerPoint</vt:lpstr>
      <vt:lpstr>Столяр</vt:lpstr>
      <vt:lpstr>Нет  профессий  плохих  и  хороших,  бывают  плохие  и  хорошие  работники.  Звание  Великого  мастера  может  заслужить  человек  любой  профессии  и  любого  труда,  если  будет  работать  творчески,  любить  своё  дело  и  приносить  своим  трудом  пользу  людям,  родному городу и нашей великой стране.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типов профессий Рублика «Ликбез»</dc:title>
  <dc:creator>SHLEVERDA</dc:creator>
  <cp:lastModifiedBy>L Moroz</cp:lastModifiedBy>
  <cp:revision>49</cp:revision>
  <dcterms:created xsi:type="dcterms:W3CDTF">2010-10-07T12:03:11Z</dcterms:created>
  <dcterms:modified xsi:type="dcterms:W3CDTF">2017-01-17T19:34:01Z</dcterms:modified>
</cp:coreProperties>
</file>