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9" r:id="rId4"/>
    <p:sldId id="261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54" autoAdjust="0"/>
  </p:normalViewPr>
  <p:slideViewPr>
    <p:cSldViewPr>
      <p:cViewPr varScale="1">
        <p:scale>
          <a:sx n="70" d="100"/>
          <a:sy n="70" d="100"/>
        </p:scale>
        <p:origin x="-171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172075D-3B30-46F7-99B3-6E678F770E00}" type="datetimeFigureOut">
              <a:rPr lang="ru-RU" smtClean="0"/>
              <a:pPr/>
              <a:t>26.10.2012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AEACABC-9C05-49E2-9408-E7E2ED13A1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/>
              <a:t>Elaborarea </a:t>
            </a:r>
            <a:r>
              <a:rPr lang="ro-RO" dirty="0" err="1" smtClean="0"/>
              <a:t>lectiei</a:t>
            </a:r>
            <a:r>
              <a:rPr lang="ro-RO" dirty="0" smtClean="0"/>
              <a:t> multimedia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 smtClean="0"/>
              <a:t>Metoda Lupă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857250" y="1285875"/>
            <a:ext cx="1071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o-RO" sz="3600" b="1" spc="700" dirty="0" err="1" smtClean="0"/>
              <a:t>Gi</a:t>
            </a:r>
            <a:endParaRPr lang="ru-RU" sz="3600" b="1" spc="700" dirty="0"/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1857375" y="1285875"/>
            <a:ext cx="2071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3600" b="1" spc="700" dirty="0" smtClean="0"/>
              <a:t>rafă</a:t>
            </a:r>
            <a:endParaRPr lang="ru-RU" sz="3600" b="1" spc="700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357166"/>
            <a:ext cx="536925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</a:t>
            </a:r>
            <a:r>
              <a:rPr lang="ro-RO" sz="2000" dirty="0" smtClean="0"/>
              <a:t>Realizăm animarea unei părţi a </a:t>
            </a:r>
            <a:r>
              <a:rPr lang="ro-RO" sz="2000" dirty="0" err="1" smtClean="0"/>
              <a:t>cuvîntului</a:t>
            </a:r>
            <a:endParaRPr lang="en-US" sz="2000" dirty="0" smtClean="0"/>
          </a:p>
          <a:p>
            <a:r>
              <a:rPr lang="ru-RU" dirty="0" smtClean="0"/>
              <a:t>Делаем </a:t>
            </a:r>
            <a:r>
              <a:rPr lang="ru-RU" dirty="0" smtClean="0"/>
              <a:t>объектом анимации часть слова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1214422"/>
            <a:ext cx="1143008" cy="714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1321571" y="750075"/>
            <a:ext cx="428628" cy="35719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1520" y="2428868"/>
            <a:ext cx="8568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+mj-lt"/>
              <a:buAutoNum type="alphaUcPeriod"/>
            </a:pPr>
            <a:r>
              <a:rPr lang="ro-RO" sz="2400" dirty="0" smtClean="0"/>
              <a:t>Animaţie </a:t>
            </a:r>
            <a:r>
              <a:rPr lang="ro-RO" sz="2400" dirty="0" smtClean="0"/>
              <a:t>- </a:t>
            </a:r>
            <a:r>
              <a:rPr lang="ru-RU" sz="2400" i="1" dirty="0" smtClean="0"/>
              <a:t>Настройка </a:t>
            </a:r>
            <a:r>
              <a:rPr lang="ru-RU" sz="2400" i="1" dirty="0" smtClean="0"/>
              <a:t>анимации - Добавить эффект – Выделение – Выделение цвета текста</a:t>
            </a:r>
            <a:r>
              <a:rPr lang="ru-RU" sz="2400" i="1" dirty="0" smtClean="0"/>
              <a:t>.</a:t>
            </a:r>
            <a:r>
              <a:rPr lang="ro-RO" sz="2400" dirty="0" smtClean="0"/>
              <a:t> </a:t>
            </a:r>
            <a:r>
              <a:rPr lang="ro-RO" sz="2400" dirty="0" smtClean="0"/>
              <a:t>Începutul efectului după clic.</a:t>
            </a:r>
            <a:endParaRPr lang="ru-RU" sz="2400" dirty="0" smtClean="0"/>
          </a:p>
          <a:p>
            <a:pPr marL="800100" lvl="1" indent="-342900">
              <a:buFont typeface="+mj-lt"/>
              <a:buAutoNum type="alphaUcPeriod"/>
            </a:pPr>
            <a:r>
              <a:rPr lang="ro-RO" sz="2400" dirty="0" smtClean="0"/>
              <a:t>Mai adăugăm un efect de animare pentru acelaşi obiect, şi anume Animaţie </a:t>
            </a:r>
            <a:r>
              <a:rPr lang="ro-RO" sz="2400" dirty="0" smtClean="0"/>
              <a:t>- </a:t>
            </a:r>
            <a:r>
              <a:rPr lang="ru-RU" sz="2400" i="1" dirty="0" smtClean="0"/>
              <a:t>Добавить </a:t>
            </a:r>
            <a:r>
              <a:rPr lang="ru-RU" sz="2400" i="1" dirty="0" smtClean="0"/>
              <a:t>эффект – Выделение – Изменение </a:t>
            </a:r>
            <a:r>
              <a:rPr lang="ru-RU" sz="2400" i="1" dirty="0" smtClean="0"/>
              <a:t>размера</a:t>
            </a:r>
            <a:r>
              <a:rPr lang="ro-RO" sz="2400" i="1" dirty="0" smtClean="0"/>
              <a:t>. </a:t>
            </a:r>
            <a:r>
              <a:rPr lang="ro-RO" sz="2400" dirty="0" smtClean="0"/>
              <a:t>Începutul efectului Cu precedentul.</a:t>
            </a:r>
            <a:endParaRPr lang="ru-RU" sz="2400" dirty="0" smtClean="0"/>
          </a:p>
          <a:p>
            <a:endParaRPr lang="ro-RO" dirty="0" smtClean="0"/>
          </a:p>
          <a:p>
            <a:pPr marL="804863"/>
            <a:r>
              <a:rPr lang="ru-RU" dirty="0" smtClean="0"/>
              <a:t>А</a:t>
            </a:r>
            <a:r>
              <a:rPr lang="ru-RU" dirty="0" smtClean="0"/>
              <a:t>) Анимация – Настройка анимации - Добавить эффект – Выделение – Выделение цвета текста. Начало эффекта «По щелчку».</a:t>
            </a:r>
          </a:p>
          <a:p>
            <a:pPr marL="804863"/>
            <a:r>
              <a:rPr lang="ru-RU" dirty="0" smtClean="0"/>
              <a:t>Б) Для этого же объекта добавляем еще один эффект анимации: Анимация – Добавить эффект – Выделение – Изменение размера. Начало эффекта «С предыдущим».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214422"/>
            <a:ext cx="1143008" cy="714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5576" y="1268760"/>
            <a:ext cx="1071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o-RO" sz="3600" b="1" spc="700" dirty="0" err="1" smtClean="0"/>
              <a:t>Gi</a:t>
            </a:r>
            <a:endParaRPr lang="ru-RU" sz="3600" b="1" spc="700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35696" y="1196752"/>
            <a:ext cx="2071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3600" b="1" spc="700" dirty="0" smtClean="0"/>
              <a:t>rafă</a:t>
            </a:r>
            <a:endParaRPr lang="ru-RU" sz="3600" b="1" spc="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4214810" y="1"/>
            <a:ext cx="3929063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800" b="1" i="1" dirty="0">
                <a:solidFill>
                  <a:srgbClr val="FF0000"/>
                </a:solidFill>
                <a:latin typeface="Calibri" pitchFamily="34" charset="0"/>
              </a:rPr>
              <a:t>U</a:t>
            </a:r>
            <a:r>
              <a:rPr lang="ru-RU" sz="4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4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 dirty="0">
                <a:solidFill>
                  <a:srgbClr val="FF0000"/>
                </a:solidFill>
                <a:latin typeface="Calibri" pitchFamily="34" charset="0"/>
              </a:rPr>
              <a:t>=</a:t>
            </a:r>
            <a:r>
              <a:rPr lang="en-US" sz="4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 i="1" dirty="0">
                <a:solidFill>
                  <a:srgbClr val="FF0000"/>
                </a:solidFill>
                <a:latin typeface="Calibri" pitchFamily="34" charset="0"/>
              </a:rPr>
              <a:t>R</a:t>
            </a:r>
            <a:r>
              <a:rPr lang="en-US" sz="48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 i="1" dirty="0">
                <a:solidFill>
                  <a:srgbClr val="FF0000"/>
                </a:solidFill>
                <a:latin typeface="Calibri" pitchFamily="34" charset="0"/>
              </a:rPr>
              <a:t>∙</a:t>
            </a:r>
            <a:r>
              <a:rPr lang="en-US" sz="48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 i="1" dirty="0">
                <a:solidFill>
                  <a:srgbClr val="FF0000"/>
                </a:solidFill>
                <a:latin typeface="Calibri" pitchFamily="34" charset="0"/>
              </a:rPr>
              <a:t>I</a:t>
            </a:r>
            <a:endParaRPr lang="ru-RU" sz="4800" b="1" dirty="0">
              <a:solidFill>
                <a:srgbClr val="FF0000"/>
              </a:solidFill>
              <a:latin typeface="Calibri" pitchFamily="34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929058" y="692696"/>
            <a:ext cx="457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1" dirty="0">
                <a:solidFill>
                  <a:srgbClr val="FF0000"/>
                </a:solidFill>
                <a:latin typeface="Calibri" pitchFamily="34" charset="0"/>
              </a:rPr>
              <a:t>U</a:t>
            </a:r>
            <a:r>
              <a:rPr lang="ru-RU" sz="3600" b="1" dirty="0">
                <a:latin typeface="Calibri" pitchFamily="34" charset="0"/>
              </a:rPr>
              <a:t> — </a:t>
            </a:r>
            <a:r>
              <a:rPr lang="ro-RO" sz="3600" dirty="0" smtClean="0"/>
              <a:t>tensiunea sau diferenţa de potenţial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43386" y="0"/>
            <a:ext cx="642938" cy="5715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286386" y="0"/>
            <a:ext cx="642938" cy="5715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143636" y="0"/>
            <a:ext cx="642938" cy="5715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851920" y="764704"/>
            <a:ext cx="450059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0" y="1772816"/>
            <a:ext cx="9144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/>
            <a:r>
              <a:rPr lang="ro-RO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Atribuim efectul de animaţie obiectului la intrare: </a:t>
            </a:r>
            <a:r>
              <a:rPr lang="ru-RU" sz="2000" i="1" dirty="0" smtClean="0"/>
              <a:t>Настройка анимации – добавить эффект – вход -</a:t>
            </a:r>
            <a:r>
              <a:rPr lang="ro-RO" sz="2000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Apariţia cu mărire.</a:t>
            </a:r>
            <a:endParaRPr lang="ru-RU" sz="2000" dirty="0" smtClean="0">
              <a:latin typeface="Arial" pitchFamily="34" charset="0"/>
            </a:endParaRPr>
          </a:p>
          <a:p>
            <a:pPr marL="342900" indent="-342900"/>
            <a:r>
              <a:rPr lang="ru-RU" sz="1600" dirty="0" smtClean="0"/>
              <a:t>Задаем </a:t>
            </a:r>
            <a:r>
              <a:rPr lang="ru-RU" sz="1600" dirty="0" smtClean="0"/>
              <a:t>эффекты анимации объекту на </a:t>
            </a:r>
            <a:r>
              <a:rPr lang="ru-RU" sz="1600" b="1" dirty="0" smtClean="0"/>
              <a:t>входе</a:t>
            </a:r>
            <a:r>
              <a:rPr lang="ru-RU" sz="1600" dirty="0" smtClean="0"/>
              <a:t> :  анимация – Настройка анимации – добавить эффект – вход - Проявление с увеличением.</a:t>
            </a:r>
          </a:p>
          <a:p>
            <a:pPr marL="342900" indent="-342900"/>
            <a:r>
              <a:rPr lang="ro-RO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Atribuim efectul de animaţie la </a:t>
            </a:r>
            <a:r>
              <a:rPr lang="ro-RO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ieşire: </a:t>
            </a:r>
            <a:r>
              <a:rPr lang="ru-RU" sz="2000" dirty="0" smtClean="0"/>
              <a:t>Настройка анимации –  выход - добавить эффект – Проявление с увеличением</a:t>
            </a:r>
            <a:endParaRPr lang="ro-RO" sz="2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342900" indent="-342900"/>
            <a:r>
              <a:rPr lang="ru-RU" sz="1600" dirty="0" smtClean="0"/>
              <a:t>Задаем эффекты анимации объекту на выходе :  анимация – Настройка анимации –  выход - добавить эффект – Проявление с увеличением.</a:t>
            </a:r>
          </a:p>
          <a:p>
            <a:pPr lvl="0"/>
            <a:r>
              <a:rPr lang="ro-RO" sz="2000" dirty="0" smtClean="0"/>
              <a:t>Ajustăm efectele de animaţie conform </a:t>
            </a:r>
            <a:r>
              <a:rPr lang="ro-RO" sz="2000" dirty="0" smtClean="0"/>
              <a:t>clicului </a:t>
            </a:r>
            <a:r>
              <a:rPr lang="ru-RU" sz="2000" b="1" i="1" dirty="0" smtClean="0"/>
              <a:t>Параметры эффектов – время – переключатели – начать выполнение при </a:t>
            </a:r>
            <a:r>
              <a:rPr lang="ru-RU" sz="2000" b="1" i="1" dirty="0" smtClean="0"/>
              <a:t>щелчке</a:t>
            </a:r>
            <a:r>
              <a:rPr lang="ro-RO" sz="2000" b="1" i="1" dirty="0" smtClean="0"/>
              <a:t>.</a:t>
            </a:r>
            <a:r>
              <a:rPr lang="ro-RO" sz="2000" dirty="0" smtClean="0"/>
              <a:t> </a:t>
            </a:r>
            <a:r>
              <a:rPr lang="ro-RO" sz="2000" dirty="0" smtClean="0"/>
              <a:t>Indicaţi asupra obiectului. În cazul dat litera U.</a:t>
            </a:r>
            <a:endParaRPr lang="ru-RU" sz="2000" dirty="0" smtClean="0"/>
          </a:p>
          <a:p>
            <a:pPr marL="342900" indent="-342900"/>
            <a:r>
              <a:rPr lang="ru-RU" sz="1600" dirty="0" smtClean="0"/>
              <a:t>Далее настраиваем эффекты анимации по щелчку триггера. На входе: Параметры эффектов – время – переключатели – начать выполнение при щелчке … И указываете на объект. В данном случае </a:t>
            </a:r>
            <a:r>
              <a:rPr lang="en-US" sz="1600" dirty="0" smtClean="0"/>
              <a:t>U</a:t>
            </a:r>
            <a:endParaRPr lang="ru-RU" sz="1600" dirty="0" smtClean="0"/>
          </a:p>
          <a:p>
            <a:pPr lvl="0"/>
            <a:r>
              <a:rPr lang="ro-RO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La ieşire: </a:t>
            </a:r>
            <a:r>
              <a:rPr lang="ru-RU" sz="2000" b="1" i="1" dirty="0" smtClean="0"/>
              <a:t>Параметры эффектов – время – переключатели – начать выполнение при </a:t>
            </a:r>
            <a:r>
              <a:rPr lang="ru-RU" sz="2000" b="1" i="1" dirty="0" smtClean="0"/>
              <a:t>щелчке</a:t>
            </a:r>
            <a:r>
              <a:rPr lang="ro-RO" sz="2000" b="1" i="1" dirty="0" smtClean="0"/>
              <a:t>.</a:t>
            </a:r>
            <a:r>
              <a:rPr lang="ro-RO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Indicaţi obiectul. În cazul dat inscripţia tensiunea sau diferenţa de potenţial</a:t>
            </a:r>
            <a:endParaRPr lang="ru-RU" sz="2000" dirty="0" smtClean="0">
              <a:latin typeface="Arial" pitchFamily="34" charset="0"/>
            </a:endParaRPr>
          </a:p>
          <a:p>
            <a:pPr marL="342900" indent="-342900"/>
            <a:r>
              <a:rPr lang="ru-RU" sz="1600" dirty="0" smtClean="0"/>
              <a:t>На выходе: Параметры эффектов – время – переключатели – начать выполнение при щелчке … И указываете на объект. В данном случае сама надпись</a:t>
            </a:r>
            <a:endParaRPr lang="ru-RU" sz="16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4143375" y="928688"/>
            <a:ext cx="3929063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 i="1">
                <a:solidFill>
                  <a:srgbClr val="FF0000"/>
                </a:solidFill>
                <a:latin typeface="Calibri" pitchFamily="34" charset="0"/>
              </a:rPr>
              <a:t>U</a:t>
            </a:r>
            <a:r>
              <a:rPr lang="ru-RU" sz="4800" b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4800" b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>
                <a:solidFill>
                  <a:srgbClr val="FF0000"/>
                </a:solidFill>
                <a:latin typeface="Calibri" pitchFamily="34" charset="0"/>
              </a:rPr>
              <a:t>=</a:t>
            </a:r>
            <a:r>
              <a:rPr lang="en-US" sz="4800" b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 i="1">
                <a:solidFill>
                  <a:srgbClr val="FF0000"/>
                </a:solidFill>
                <a:latin typeface="Calibri" pitchFamily="34" charset="0"/>
              </a:rPr>
              <a:t>R</a:t>
            </a:r>
            <a:r>
              <a:rPr lang="en-US" sz="4800" b="1" i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 i="1">
                <a:solidFill>
                  <a:srgbClr val="FF0000"/>
                </a:solidFill>
                <a:latin typeface="Calibri" pitchFamily="34" charset="0"/>
              </a:rPr>
              <a:t>∙</a:t>
            </a:r>
            <a:r>
              <a:rPr lang="en-US" sz="4800" b="1" i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4800" b="1" i="1">
                <a:solidFill>
                  <a:srgbClr val="FF0000"/>
                </a:solidFill>
                <a:latin typeface="Calibri" pitchFamily="34" charset="0"/>
              </a:rPr>
              <a:t>I</a:t>
            </a:r>
            <a:endParaRPr lang="ru-RU" sz="4800" b="1">
              <a:solidFill>
                <a:srgbClr val="FF0000"/>
              </a:solidFill>
              <a:latin typeface="Calibri" pitchFamily="34" charset="0"/>
            </a:endParaRPr>
          </a:p>
          <a:p>
            <a:endParaRPr lang="ru-RU"/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871538" y="4572000"/>
            <a:ext cx="2428875" cy="9540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Calibri" pitchFamily="34" charset="0"/>
              </a:rPr>
              <a:t>Георг Ом</a:t>
            </a:r>
          </a:p>
          <a:p>
            <a:pPr algn="ctr"/>
            <a:r>
              <a:rPr lang="ru-RU" sz="2800" b="1">
                <a:latin typeface="Calibri" pitchFamily="34" charset="0"/>
              </a:rPr>
              <a:t>1787 - 1854</a:t>
            </a:r>
          </a:p>
        </p:txBody>
      </p:sp>
      <p:pic>
        <p:nvPicPr>
          <p:cNvPr id="6148" name="Picture 2" descr="Картинка 7 из 2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0" y="1712913"/>
            <a:ext cx="2190750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857625" y="1928813"/>
            <a:ext cx="457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1" dirty="0">
                <a:solidFill>
                  <a:srgbClr val="FF0000"/>
                </a:solidFill>
                <a:latin typeface="Calibri" pitchFamily="34" charset="0"/>
              </a:rPr>
              <a:t>U</a:t>
            </a:r>
            <a:r>
              <a:rPr lang="ru-RU" sz="3600" b="1" dirty="0">
                <a:latin typeface="Calibri" pitchFamily="34" charset="0"/>
              </a:rPr>
              <a:t> — </a:t>
            </a:r>
            <a:r>
              <a:rPr lang="ro-RO" sz="3600" dirty="0" smtClean="0"/>
              <a:t>tensiunea sau diferenţa de potenţial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43375" y="1071563"/>
            <a:ext cx="642938" cy="5715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286375" y="1071563"/>
            <a:ext cx="642938" cy="5715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143625" y="1071563"/>
            <a:ext cx="642938" cy="5715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55" name="TextBox 10"/>
          <p:cNvSpPr txBox="1">
            <a:spLocks noChangeArrowheads="1"/>
          </p:cNvSpPr>
          <p:nvPr/>
        </p:nvSpPr>
        <p:spPr bwMode="auto">
          <a:xfrm>
            <a:off x="2143125" y="285750"/>
            <a:ext cx="56435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/>
            <a:r>
              <a:rPr lang="ro-RO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Executaţi clic pe fiecare din litere</a:t>
            </a:r>
            <a:endParaRPr lang="ru-RU" sz="2000" dirty="0" smtClean="0">
              <a:latin typeface="Arial" pitchFamily="34" charset="0"/>
            </a:endParaRPr>
          </a:p>
          <a:p>
            <a:r>
              <a:rPr lang="ru-RU" sz="1600" dirty="0" smtClean="0"/>
              <a:t>Щелкните  </a:t>
            </a:r>
            <a:r>
              <a:rPr lang="ru-RU" sz="1600" dirty="0"/>
              <a:t>по каждой из букв</a:t>
            </a:r>
          </a:p>
        </p:txBody>
      </p:sp>
      <p:sp>
        <p:nvSpPr>
          <p:cNvPr id="6156" name="TextBox 11"/>
          <p:cNvSpPr txBox="1">
            <a:spLocks noChangeArrowheads="1"/>
          </p:cNvSpPr>
          <p:nvPr/>
        </p:nvSpPr>
        <p:spPr bwMode="auto">
          <a:xfrm>
            <a:off x="3419872" y="4857760"/>
            <a:ext cx="5866997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ro-RO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Explicaţiile apărute vor dispare după executarea clicului pe text.</a:t>
            </a:r>
            <a:endParaRPr lang="ro-RO" sz="2000" dirty="0" smtClean="0">
              <a:latin typeface="Arial" pitchFamily="34" charset="0"/>
            </a:endParaRPr>
          </a:p>
          <a:p>
            <a:r>
              <a:rPr lang="ru-RU" dirty="0" smtClean="0"/>
              <a:t>Убираются </a:t>
            </a:r>
            <a:r>
              <a:rPr lang="ru-RU" dirty="0"/>
              <a:t>пояснения щелчком по надписи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71</TotalTime>
  <Words>365</Words>
  <Application>Microsoft Office PowerPoint</Application>
  <PresentationFormat>Экран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Апекс</vt:lpstr>
      <vt:lpstr>Elaborarea lectiei multimedia </vt:lpstr>
      <vt:lpstr>Слайд 2</vt:lpstr>
      <vt:lpstr>Слайд 3</vt:lpstr>
      <vt:lpstr>Слайд 4</vt:lpstr>
      <vt:lpstr>Слайд 5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svetlana</cp:lastModifiedBy>
  <cp:revision>8</cp:revision>
  <dcterms:created xsi:type="dcterms:W3CDTF">2011-01-10T09:18:01Z</dcterms:created>
  <dcterms:modified xsi:type="dcterms:W3CDTF">2012-10-26T15:04:48Z</dcterms:modified>
</cp:coreProperties>
</file>