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7" r:id="rId3"/>
    <p:sldId id="268" r:id="rId4"/>
    <p:sldId id="280" r:id="rId5"/>
    <p:sldId id="281" r:id="rId6"/>
    <p:sldId id="282" r:id="rId7"/>
    <p:sldId id="269" r:id="rId8"/>
    <p:sldId id="271" r:id="rId9"/>
    <p:sldId id="283" r:id="rId10"/>
    <p:sldId id="284" r:id="rId11"/>
    <p:sldId id="285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6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15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7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10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4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7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4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4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4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1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5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4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817C-91E2-4878-8EF4-7CC194B795F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A89023-4403-4087-8C32-E7987C9E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задач методом обратного 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6310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задумал число, умножил его на 5, прибавил 3 и получил 38. Какое число я задумал?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51837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 задумал число, умножил его на 7, к результату прибавил 8, по­лученное число разделил на 3 и из результата вычел 10. Получилось 226. Какое число задумал Ваня?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700808"/>
            <a:ext cx="108012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4333514"/>
            <a:ext cx="108012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7321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свою задачу 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задумывание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 и решите ее.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004" y="121727"/>
            <a:ext cx="9143999" cy="461665"/>
          </a:xfrm>
          <a:prstGeom prst="rect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solidFill>
                  <a:schemeClr val="lt1"/>
                </a:solidFill>
                <a:latin typeface="+mn-lt"/>
                <a:cs typeface="+mn-cs"/>
              </a:rPr>
              <a:t>	</a:t>
            </a:r>
            <a:r>
              <a:rPr lang="ru-RU" sz="4000" dirty="0">
                <a:solidFill>
                  <a:schemeClr val="lt1"/>
                </a:solidFill>
                <a:latin typeface="+mn-lt"/>
                <a:cs typeface="+mn-cs"/>
              </a:rPr>
              <a:t>Самостоятельная работа.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35202"/>
            <a:ext cx="673409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algn="just">
              <a:lnSpc>
                <a:spcPct val="105000"/>
              </a:lnSpc>
              <a:spcAft>
                <a:spcPts val="4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№ 1.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Коли была некоторая сумма денег, а мама дала ему 25 л. Половину всей суммы Коля потратил, и у него осталось 17 л. Сколько денег было у Коли первоначально?</a:t>
            </a:r>
            <a:endParaRPr lang="ru-RU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6559" y="3542401"/>
            <a:ext cx="59451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первой остановке в автобус вошло 10 человек, а вышло 7, на второй остановке вошло 12 человек, а вышло 8. В автобусе осталось 14 чело­век. Сколько человек было в автобусе до первой остановки?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73532" y="811369"/>
            <a:ext cx="1738146" cy="2109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18770"/>
            <a:ext cx="2491862" cy="2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научился….</a:t>
            </a:r>
          </a:p>
          <a:p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понял……</a:t>
            </a:r>
          </a:p>
          <a:p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не понял….</a:t>
            </a:r>
          </a:p>
        </p:txBody>
      </p:sp>
    </p:spTree>
    <p:extLst>
      <p:ext uri="{BB962C8B-B14F-4D97-AF65-F5344CB8AC3E}">
        <p14:creationId xmlns:p14="http://schemas.microsoft.com/office/powerpoint/2010/main" val="22087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E20000"/>
              </a:buClr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Распознавать компоненты и свойства арифметических действий.</a:t>
            </a:r>
          </a:p>
          <a:p>
            <a:pPr>
              <a:buClr>
                <a:srgbClr val="E20000"/>
              </a:buClr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Выполнять арифметические действия по цепочке.</a:t>
            </a:r>
          </a:p>
          <a:p>
            <a:pPr>
              <a:buClr>
                <a:srgbClr val="E20000"/>
              </a:buClr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Применять арифметические действия по цепочке при решении примеров и задач.</a:t>
            </a:r>
          </a:p>
          <a:p>
            <a:pPr>
              <a:buClr>
                <a:srgbClr val="E20000"/>
              </a:buCl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7900" y="448262"/>
            <a:ext cx="7188200" cy="524139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"Если вы хотите научиться плавать, то смело входите в воду, а если хотите научиться решать задачи - </a:t>
            </a:r>
            <a:r>
              <a:rPr lang="ru-RU" sz="4800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решайте их!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". </a:t>
            </a:r>
          </a:p>
          <a:p>
            <a:pPr algn="ctr"/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Д. Пойа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3999" cy="461665"/>
          </a:xfrm>
          <a:prstGeom prst="rect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lt1"/>
                </a:solidFill>
                <a:latin typeface="+mn-lt"/>
                <a:cs typeface="+mn-cs"/>
              </a:rPr>
              <a:t>	Устная работа.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283" y="1810080"/>
            <a:ext cx="684504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4400" dirty="0">
                <a:latin typeface="Times New Roman"/>
              </a:rPr>
              <a:t>а) 300 : 6 + 180=			</a:t>
            </a:r>
          </a:p>
          <a:p>
            <a:pPr marR="0" algn="just">
              <a:spcBef>
                <a:spcPts val="600"/>
              </a:spcBef>
            </a:pPr>
            <a:r>
              <a:rPr lang="ru-RU" sz="4400" dirty="0">
                <a:latin typeface="Times New Roman"/>
              </a:rPr>
              <a:t>б) 15 · 4 + 150=		</a:t>
            </a:r>
          </a:p>
          <a:p>
            <a:pPr marR="0" algn="just">
              <a:spcBef>
                <a:spcPts val="600"/>
              </a:spcBef>
            </a:pPr>
            <a:r>
              <a:rPr lang="ru-RU" sz="4400" dirty="0">
                <a:latin typeface="Times New Roman"/>
              </a:rPr>
              <a:t>в) 440 : 4 – 75=</a:t>
            </a:r>
          </a:p>
          <a:p>
            <a:pPr marR="0" algn="just">
              <a:spcBef>
                <a:spcPts val="600"/>
              </a:spcBef>
            </a:pPr>
            <a:r>
              <a:rPr lang="ru-RU" sz="4400" dirty="0">
                <a:latin typeface="Times New Roman"/>
              </a:rPr>
              <a:t>г) 90 – 15 · 4=	</a:t>
            </a:r>
          </a:p>
          <a:p>
            <a:pPr marR="0" algn="just">
              <a:spcBef>
                <a:spcPts val="600"/>
              </a:spcBef>
            </a:pPr>
            <a:r>
              <a:rPr lang="ru-RU" sz="4400" dirty="0">
                <a:latin typeface="Times New Roman"/>
              </a:rPr>
              <a:t>д) 140 : 2 + 15 · 2=	</a:t>
            </a:r>
          </a:p>
          <a:p>
            <a:pPr marR="0" algn="just">
              <a:spcBef>
                <a:spcPts val="600"/>
              </a:spcBef>
            </a:pPr>
            <a:r>
              <a:rPr lang="ru-RU" sz="4400" dirty="0">
                <a:latin typeface="Times New Roman"/>
              </a:rPr>
              <a:t>е) 70 · 3 – 10 · 4=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702084"/>
            <a:ext cx="47836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/>
            <a:r>
              <a:rPr lang="ru-RU" sz="6600" b="1" dirty="0">
                <a:latin typeface="Times New Roman"/>
              </a:rPr>
              <a:t>Вычислите: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04864"/>
            <a:ext cx="1846919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1829" y="256312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3600" b="1" dirty="0">
                <a:latin typeface="Times New Roman" panose="02020603050405020304" pitchFamily="18" charset="0"/>
              </a:rPr>
              <a:t>Пример 1.</a:t>
            </a:r>
            <a:r>
              <a:rPr lang="ru-RU" sz="3600" dirty="0">
                <a:latin typeface="Times New Roman" panose="02020603050405020304" pitchFamily="18" charset="0"/>
              </a:rPr>
              <a:t> Я задумал число, умножил его на 9 и получил 72. 	    Какое число я задумал?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895535"/>
            <a:ext cx="1504374" cy="763998"/>
          </a:xfrm>
          <a:prstGeom prst="round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9892" y="2895535"/>
            <a:ext cx="2268252" cy="763998"/>
          </a:xfrm>
          <a:prstGeom prst="round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72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362508" y="2060848"/>
            <a:ext cx="1777443" cy="1194722"/>
            <a:chOff x="2435028" y="1277694"/>
            <a:chExt cx="1314032" cy="1238650"/>
          </a:xfrm>
        </p:grpSpPr>
        <p:sp>
          <p:nvSpPr>
            <p:cNvPr id="10" name="Дуга 9"/>
            <p:cNvSpPr/>
            <p:nvPr/>
          </p:nvSpPr>
          <p:spPr>
            <a:xfrm rot="10800000" flipV="1">
              <a:off x="2435028" y="1717897"/>
              <a:ext cx="1314032" cy="798447"/>
            </a:xfrm>
            <a:prstGeom prst="arc">
              <a:avLst>
                <a:gd name="adj1" fmla="val 10814357"/>
                <a:gd name="adj2" fmla="val 21520224"/>
              </a:avLst>
            </a:prstGeom>
            <a:ln>
              <a:solidFill>
                <a:srgbClr val="9933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6383" y="1277694"/>
              <a:ext cx="491319" cy="369332"/>
            </a:xfrm>
            <a:prstGeom prst="rect">
              <a:avLst/>
            </a:prstGeom>
            <a:noFill/>
            <a:ln>
              <a:solidFill>
                <a:srgbClr val="9933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/>
                </a:rPr>
                <a:t>·</a:t>
              </a:r>
              <a:r>
                <a:rPr lang="ru-RU" dirty="0">
                  <a:latin typeface="Times New Roman"/>
                </a:rPr>
                <a:t> 9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382659" y="3252558"/>
            <a:ext cx="1307260" cy="1303200"/>
            <a:chOff x="2455178" y="2467651"/>
            <a:chExt cx="1314032" cy="1351117"/>
          </a:xfrm>
        </p:grpSpPr>
        <p:sp>
          <p:nvSpPr>
            <p:cNvPr id="13" name="Дуга 12"/>
            <p:cNvSpPr/>
            <p:nvPr/>
          </p:nvSpPr>
          <p:spPr>
            <a:xfrm flipV="1">
              <a:off x="2455178" y="2467651"/>
              <a:ext cx="1314032" cy="889474"/>
            </a:xfrm>
            <a:prstGeom prst="arc">
              <a:avLst>
                <a:gd name="adj1" fmla="val 10814357"/>
                <a:gd name="adj2" fmla="val 21520224"/>
              </a:avLst>
            </a:prstGeom>
            <a:ln>
              <a:solidFill>
                <a:srgbClr val="9933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66534" y="3435856"/>
              <a:ext cx="812183" cy="382912"/>
            </a:xfrm>
            <a:prstGeom prst="rect">
              <a:avLst/>
            </a:prstGeom>
            <a:noFill/>
            <a:ln>
              <a:solidFill>
                <a:srgbClr val="9933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:</a:t>
              </a:r>
              <a:r>
                <a:rPr lang="en-US" dirty="0"/>
                <a:t> 9</a:t>
              </a:r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718568" y="3094968"/>
            <a:ext cx="311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486916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72 : 9 = 8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33025" y="3569582"/>
            <a:ext cx="1471605" cy="28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91" y="280158"/>
            <a:ext cx="7271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3600" b="1" dirty="0">
                <a:latin typeface="Times New Roman" panose="02020603050405020304" pitchFamily="18" charset="0"/>
              </a:rPr>
              <a:t>Пример 2.</a:t>
            </a:r>
            <a:r>
              <a:rPr lang="ru-RU" sz="3600" dirty="0">
                <a:latin typeface="Times New Roman" panose="02020603050405020304" pitchFamily="18" charset="0"/>
              </a:rPr>
              <a:t> Я задумал число, прибавил к нему 19 и получил 47. 	    Какое число я задумал?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2895535"/>
            <a:ext cx="1504374" cy="763998"/>
          </a:xfrm>
          <a:prstGeom prst="round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6236" y="2895535"/>
            <a:ext cx="1504374" cy="763998"/>
          </a:xfrm>
          <a:prstGeom prst="round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47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458853" y="2060848"/>
            <a:ext cx="1307260" cy="1194722"/>
            <a:chOff x="2435028" y="1277694"/>
            <a:chExt cx="1314032" cy="1238650"/>
          </a:xfrm>
        </p:grpSpPr>
        <p:sp>
          <p:nvSpPr>
            <p:cNvPr id="12" name="Дуга 11"/>
            <p:cNvSpPr/>
            <p:nvPr/>
          </p:nvSpPr>
          <p:spPr>
            <a:xfrm rot="10800000" flipV="1">
              <a:off x="2435028" y="1717897"/>
              <a:ext cx="1314032" cy="798447"/>
            </a:xfrm>
            <a:prstGeom prst="arc">
              <a:avLst>
                <a:gd name="adj1" fmla="val 10814357"/>
                <a:gd name="adj2" fmla="val 21520224"/>
              </a:avLst>
            </a:prstGeom>
            <a:ln>
              <a:solidFill>
                <a:srgbClr val="9933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74058" y="1277694"/>
              <a:ext cx="651485" cy="382912"/>
            </a:xfrm>
            <a:prstGeom prst="rect">
              <a:avLst/>
            </a:prstGeom>
            <a:noFill/>
            <a:ln>
              <a:solidFill>
                <a:srgbClr val="9933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/>
                </a:rPr>
                <a:t>+</a:t>
              </a:r>
              <a:r>
                <a:rPr lang="ru-RU" dirty="0">
                  <a:latin typeface="Times New Roman"/>
                </a:rPr>
                <a:t>1 9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79003" y="3252558"/>
            <a:ext cx="1307260" cy="1303200"/>
            <a:chOff x="2455178" y="2467651"/>
            <a:chExt cx="1314032" cy="1351117"/>
          </a:xfrm>
        </p:grpSpPr>
        <p:sp>
          <p:nvSpPr>
            <p:cNvPr id="15" name="Дуга 14"/>
            <p:cNvSpPr/>
            <p:nvPr/>
          </p:nvSpPr>
          <p:spPr>
            <a:xfrm flipV="1">
              <a:off x="2455178" y="2467651"/>
              <a:ext cx="1314032" cy="889474"/>
            </a:xfrm>
            <a:prstGeom prst="arc">
              <a:avLst>
                <a:gd name="adj1" fmla="val 10814357"/>
                <a:gd name="adj2" fmla="val 21520224"/>
              </a:avLst>
            </a:prstGeom>
            <a:ln>
              <a:solidFill>
                <a:srgbClr val="9933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26895" y="3435856"/>
              <a:ext cx="583899" cy="382912"/>
            </a:xfrm>
            <a:prstGeom prst="rect">
              <a:avLst/>
            </a:prstGeom>
            <a:noFill/>
            <a:ln>
              <a:solidFill>
                <a:srgbClr val="9933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-</a:t>
              </a:r>
              <a:r>
                <a:rPr lang="en-US" dirty="0"/>
                <a:t> </a:t>
              </a:r>
              <a:r>
                <a:rPr lang="ru-RU" dirty="0"/>
                <a:t>1</a:t>
              </a:r>
              <a:r>
                <a:rPr lang="en-US" dirty="0"/>
                <a:t>9</a:t>
              </a:r>
              <a:endParaRPr lang="ru-RU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766340" y="3094968"/>
            <a:ext cx="482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28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06515" y="4869160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47 – 19 = 28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8CFF49"/>
              </a:clrFrom>
              <a:clrTo>
                <a:srgbClr val="8CFF4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804572"/>
            <a:ext cx="2593543" cy="32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244827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E20000"/>
              </a:buClr>
              <a:buNone/>
            </a:pPr>
            <a:r>
              <a:rPr lang="ru-RU" sz="3200" dirty="0"/>
              <a:t>1. Задумали число, разделили его на 7, результат уменьшили на 3 и новый результат умножили на 4. Получилось 20. Какое число задумали?</a:t>
            </a: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7544" y="4549461"/>
            <a:ext cx="8219256" cy="1872208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bg1"/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1) 20:4=5;</a:t>
            </a:r>
          </a:p>
          <a:p>
            <a:pPr marL="514350" indent="-514350">
              <a:buClr>
                <a:schemeClr val="bg1"/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2) 5+3=8;</a:t>
            </a:r>
          </a:p>
          <a:p>
            <a:pPr marL="514350" indent="-514350">
              <a:buClr>
                <a:schemeClr val="bg1"/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3) 8∙7=56</a:t>
            </a:r>
          </a:p>
          <a:p>
            <a:pPr marL="514350" indent="-514350">
              <a:buClr>
                <a:schemeClr val="bg1"/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Ответ: задумали </a:t>
            </a:r>
            <a:r>
              <a:rPr lang="ru-RU" sz="2400">
                <a:latin typeface="Arial" pitchFamily="34" charset="0"/>
                <a:cs typeface="Arial" pitchFamily="34" charset="0"/>
              </a:rPr>
              <a:t>число 56.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89413"/>
            <a:ext cx="864096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71108" y="2866421"/>
            <a:ext cx="887089" cy="560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2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7749" y="2866421"/>
            <a:ext cx="887089" cy="560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2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27041" y="2866421"/>
            <a:ext cx="887089" cy="560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2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5007" y="2866421"/>
            <a:ext cx="887089" cy="560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2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1619672" y="2354525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3626577" y="2354525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5652120" y="2354525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flipH="1" flipV="1">
            <a:off x="5796136" y="3524873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flipH="1" flipV="1">
            <a:off x="3779912" y="3506653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flipH="1" flipV="1">
            <a:off x="1763688" y="3506653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3794" y="1877363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−3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2858" y="18773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:7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5106" y="3929155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+3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2200" y="187259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∙4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3338" y="393392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:4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3768" y="391570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∙7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15" grpId="0"/>
      <p:bldP spid="16" grpId="0"/>
      <p:bldP spid="17" grpId="0"/>
      <p:bldP spid="20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2448272"/>
          </a:xfrm>
        </p:spPr>
        <p:txBody>
          <a:bodyPr>
            <a:normAutofit/>
          </a:bodyPr>
          <a:lstStyle/>
          <a:p>
            <a:pPr marL="0" indent="0">
              <a:buClr>
                <a:srgbClr val="E20000"/>
              </a:buCl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 На первой остановке из автобуса вышло 13, а вошло 7 человек, на второй остановке вышло 6, а вошло 10. В автобусе осталось 25 человек. Сколько человек было в автобусе до первой остановки?</a:t>
            </a: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7544" y="4509120"/>
            <a:ext cx="8219256" cy="2016224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/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1) 25−10+6=21(чел.);</a:t>
            </a:r>
          </a:p>
          <a:p>
            <a:pPr marL="514350" indent="-514350">
              <a:buClr>
                <a:schemeClr val="bg1"/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2) 21−7+13=27 (чел.);</a:t>
            </a:r>
          </a:p>
          <a:p>
            <a:pPr marL="514350" indent="-514350">
              <a:buClr>
                <a:schemeClr val="bg1"/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Ответ: 27 человек.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89413"/>
            <a:ext cx="864096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72057" y="2866421"/>
            <a:ext cx="887089" cy="560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2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22145" y="2866421"/>
            <a:ext cx="887089" cy="560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2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56589" y="2866421"/>
            <a:ext cx="887089" cy="560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2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3200" b="1" dirty="0">
              <a:solidFill>
                <a:srgbClr val="E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2655091" y="2354525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4661996" y="2354525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flipH="1" flipV="1">
            <a:off x="4815331" y="3506653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flipH="1" flipV="1">
            <a:off x="2799107" y="3506653"/>
            <a:ext cx="1890845" cy="411821"/>
          </a:xfrm>
          <a:prstGeom prst="curvedDownArrow">
            <a:avLst>
              <a:gd name="adj1" fmla="val 0"/>
              <a:gd name="adj2" fmla="val 21029"/>
              <a:gd name="adj3" fmla="val 4705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2356" y="1877363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−</a:t>
            </a:r>
            <a:r>
              <a:rPr lang="en-US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6+10</a:t>
            </a:r>
            <a:endParaRPr lang="ru-RU" sz="2800" b="1" dirty="0">
              <a:solidFill>
                <a:srgbClr val="E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7973" y="1877363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−</a:t>
            </a:r>
            <a:r>
              <a:rPr lang="en-US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13+7</a:t>
            </a:r>
            <a:endParaRPr lang="ru-RU" sz="2800" b="1" dirty="0">
              <a:solidFill>
                <a:srgbClr val="E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7379" y="3933056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6−10</a:t>
            </a:r>
            <a:endParaRPr lang="ru-RU" sz="2800" b="1" dirty="0">
              <a:solidFill>
                <a:srgbClr val="E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15131" y="3933056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+13−7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1" grpId="0" animBg="1"/>
      <p:bldP spid="22" grpId="0" animBg="1"/>
      <p:bldP spid="25" grpId="0" animBg="1"/>
      <p:bldP spid="27" grpId="0" animBg="1"/>
      <p:bldP spid="32" grpId="0" animBg="1"/>
      <p:bldP spid="33" grpId="0" animBg="1"/>
      <p:bldP spid="15" grpId="0"/>
      <p:bldP spid="16" grpId="0"/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4045" y="72172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Петя задумал число, умножил его на 2, прибавил 3 и получил 21. Какое число задумал Петя?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774212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1774212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1799116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0800000" flipV="1">
            <a:off x="4737760" y="1412777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9933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0800000" flipV="1">
            <a:off x="6343420" y="1412777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9933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0800000" flipH="1">
            <a:off x="6084168" y="2159156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3333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0800000" flipH="1">
            <a:off x="4600466" y="2159156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3333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9511" y="3133417"/>
            <a:ext cx="8619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нарвал в лесу орехов. По дороге домой он встретил одного за другим четырех друзей. Каждому он отдавал по­ловину имевшихся у него орехов. Домой он принес 10 орехов. Сколь­ко орехов нарвал Михаил?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36" y="4772248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4772248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19872" y="4797152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2040" y="4792889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44208" y="4772248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800000" flipV="1">
            <a:off x="1360916" y="4438689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9933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800000" flipV="1">
            <a:off x="2868955" y="4438689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9933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0800000" flipV="1">
            <a:off x="4376994" y="4438688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9933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0800000" flipV="1">
            <a:off x="5885033" y="4438688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9933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0800000" flipH="1">
            <a:off x="5623340" y="5128164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3333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0800000" flipH="1">
            <a:off x="4106521" y="5128164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3333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800000" flipH="1">
            <a:off x="2589702" y="5128164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3333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0800000" flipH="1">
            <a:off x="1072883" y="5128164"/>
            <a:ext cx="892876" cy="578611"/>
          </a:xfrm>
          <a:prstGeom prst="arc">
            <a:avLst>
              <a:gd name="adj1" fmla="val 10814357"/>
              <a:gd name="adj2" fmla="val 21520224"/>
            </a:avLst>
          </a:prstGeom>
          <a:ln>
            <a:solidFill>
              <a:srgbClr val="3333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756</TotalTime>
  <Words>571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Tahoma</vt:lpstr>
      <vt:lpstr>Times New Roman</vt:lpstr>
      <vt:lpstr>Trebuchet MS</vt:lpstr>
      <vt:lpstr>Wingdings 3</vt:lpstr>
      <vt:lpstr>Аспект</vt:lpstr>
      <vt:lpstr>ТЕМА УРОКА: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уроке:</vt:lpstr>
    </vt:vector>
  </TitlesOfParts>
  <Company>spa.ucoz.ua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 НА  «ОБРАТНЫЙ ХОД»</dc:title>
  <dc:creator>SPA</dc:creator>
  <cp:lastModifiedBy>Пользователь</cp:lastModifiedBy>
  <cp:revision>90</cp:revision>
  <dcterms:created xsi:type="dcterms:W3CDTF">2011-03-29T04:29:10Z</dcterms:created>
  <dcterms:modified xsi:type="dcterms:W3CDTF">2024-11-01T08:29:23Z</dcterms:modified>
</cp:coreProperties>
</file>