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9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3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24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048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300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0824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0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19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06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061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317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bin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audio" Target="../media/audio1.bin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bin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20104101" cy="116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7040880"/>
            <a:ext cx="18874943" cy="342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mesaj</a:t>
            </a:r>
            <a:r>
              <a:rPr lang="en-US" sz="4800" b="1" dirty="0">
                <a:latin typeface="Corbel" panose="020B0503020204020204" pitchFamily="34" charset="0"/>
              </a:rPr>
              <a:t> din </a:t>
            </a:r>
            <a:r>
              <a:rPr lang="en-US" sz="4800" b="1" dirty="0" err="1">
                <a:latin typeface="Corbel" panose="020B0503020204020204" pitchFamily="34" charset="0"/>
              </a:rPr>
              <a:t>două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</a:t>
            </a:r>
            <a:r>
              <a:rPr lang="en-US" sz="4800" b="1" dirty="0">
                <a:latin typeface="Corbel" panose="020B0503020204020204" pitchFamily="34" charset="0"/>
              </a:rPr>
              <a:t> am </a:t>
            </a:r>
            <a:r>
              <a:rPr lang="en-US" sz="4800" b="1" dirty="0" err="1">
                <a:latin typeface="Corbel" panose="020B0503020204020204" pitchFamily="34" charset="0"/>
              </a:rPr>
              <a:t>ascuns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aceste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imagini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postate</a:t>
            </a:r>
            <a:r>
              <a:rPr lang="en-US" sz="4800" b="1" dirty="0">
                <a:latin typeface="Corbel" panose="020B0503020204020204" pitchFamily="34" charset="0"/>
              </a:rPr>
              <a:t> la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4800" b="1" dirty="0" err="1" smtClean="0">
                <a:latin typeface="Corbel" panose="020B0503020204020204" pitchFamily="34" charset="0"/>
              </a:rPr>
              <a:t>începutul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pandemiei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COVID-19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4800" b="1" dirty="0" smtClean="0">
                <a:latin typeface="Corbel" panose="020B0503020204020204" pitchFamily="34" charset="0"/>
              </a:rPr>
              <a:t>Какой </a:t>
            </a:r>
            <a:r>
              <a:rPr lang="ru-RU" sz="4800" b="1" dirty="0">
                <a:latin typeface="Corbel" panose="020B0503020204020204" pitchFamily="34" charset="0"/>
              </a:rPr>
              <a:t>призыв из двух слов скрыт на </a:t>
            </a:r>
            <a:r>
              <a:rPr lang="ru-RU" sz="4800" b="1" dirty="0" smtClean="0">
                <a:latin typeface="Corbel" panose="020B0503020204020204" pitchFamily="34" charset="0"/>
              </a:rPr>
              <a:t>постерах</a:t>
            </a:r>
            <a:r>
              <a:rPr lang="ru-RU" sz="4800" b="1" dirty="0">
                <a:latin typeface="Corbel" panose="020B0503020204020204" pitchFamily="34" charset="0"/>
              </a:rPr>
              <a:t>, опубликованных в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4800" b="1" dirty="0" smtClean="0">
                <a:latin typeface="Corbel" panose="020B0503020204020204" pitchFamily="34" charset="0"/>
              </a:rPr>
              <a:t>начале пандемии </a:t>
            </a:r>
            <a:r>
              <a:rPr lang="ru-RU" sz="4800" b="1" dirty="0">
                <a:latin typeface="Corbel" panose="020B0503020204020204" pitchFamily="34" charset="0"/>
              </a:rPr>
              <a:t>COVID-19? </a:t>
            </a:r>
            <a:endParaRPr lang="en-US" sz="4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76" y="1964051"/>
            <a:ext cx="14792749" cy="4888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2359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5400" dirty="0">
                <a:latin typeface="Corbel" panose="020B0503020204020204" pitchFamily="34" charset="0"/>
              </a:rPr>
              <a:t>Din </a:t>
            </a:r>
            <a:r>
              <a:rPr lang="en-US" sz="5400" dirty="0" err="1">
                <a:latin typeface="Corbel" panose="020B0503020204020204" pitchFamily="34" charset="0"/>
              </a:rPr>
              <a:t>cauza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pandemiei</a:t>
            </a:r>
            <a:r>
              <a:rPr lang="en-US" sz="5400" dirty="0">
                <a:latin typeface="Corbel" panose="020B0503020204020204" pitchFamily="34" charset="0"/>
              </a:rPr>
              <a:t> COVID-19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evenimente</a:t>
            </a:r>
            <a:r>
              <a:rPr lang="en-US" sz="5400" dirty="0">
                <a:latin typeface="Corbel" panose="020B0503020204020204" pitchFamily="34" charset="0"/>
              </a:rPr>
              <a:t> sportive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dirty="0" err="1" smtClean="0">
                <a:latin typeface="Corbel" panose="020B0503020204020204" pitchFamily="34" charset="0"/>
              </a:rPr>
              <a:t>internaționale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au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amânate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chiar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Jocurile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Olimpice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eveniment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forțat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anularea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Jocurilor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Olimpice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secolul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b="1" dirty="0" err="1" smtClean="0">
                <a:latin typeface="Corbel" panose="020B0503020204020204" pitchFamily="34" charset="0"/>
              </a:rPr>
              <a:t>trecut</a:t>
            </a:r>
            <a:r>
              <a:rPr lang="en-US" sz="5400" b="1" dirty="0" smtClean="0">
                <a:latin typeface="Corbel" panose="020B0503020204020204" pitchFamily="34" charset="0"/>
              </a:rPr>
              <a:t>?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Из-за </a:t>
            </a:r>
            <a:r>
              <a:rPr lang="ru-RU" sz="5400" dirty="0">
                <a:latin typeface="Corbel" panose="020B0503020204020204" pitchFamily="34" charset="0"/>
              </a:rPr>
              <a:t>пандемии COVID-19 перенесли множество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международных </a:t>
            </a:r>
            <a:r>
              <a:rPr lang="ru-RU" sz="5400" dirty="0">
                <a:latin typeface="Corbel" panose="020B0503020204020204" pitchFamily="34" charset="0"/>
              </a:rPr>
              <a:t>спортивных мероприятий, даже Олимпийские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игры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Какое событие в прошлый раз вынудило не перенести,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b="1" dirty="0" smtClean="0">
                <a:latin typeface="Corbel" panose="020B0503020204020204" pitchFamily="34" charset="0"/>
              </a:rPr>
              <a:t>а </a:t>
            </a:r>
            <a:r>
              <a:rPr lang="ru-RU" sz="5400" b="1" dirty="0">
                <a:latin typeface="Corbel" panose="020B0503020204020204" pitchFamily="34" charset="0"/>
              </a:rPr>
              <a:t>вовсе отменить Олимпийские игры? 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5400" dirty="0">
                <a:latin typeface="Corbel" panose="020B0503020204020204" pitchFamily="34" charset="0"/>
              </a:rPr>
              <a:t>Din </a:t>
            </a:r>
            <a:r>
              <a:rPr lang="en-US" sz="5400" dirty="0" err="1">
                <a:latin typeface="Corbel" panose="020B0503020204020204" pitchFamily="34" charset="0"/>
              </a:rPr>
              <a:t>cauza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pandemiei</a:t>
            </a:r>
            <a:r>
              <a:rPr lang="en-US" sz="5400" dirty="0">
                <a:latin typeface="Corbel" panose="020B0503020204020204" pitchFamily="34" charset="0"/>
              </a:rPr>
              <a:t> COVID-19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evenimente</a:t>
            </a:r>
            <a:r>
              <a:rPr lang="en-US" sz="5400" dirty="0">
                <a:latin typeface="Corbel" panose="020B0503020204020204" pitchFamily="34" charset="0"/>
              </a:rPr>
              <a:t> sportive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dirty="0" err="1" smtClean="0">
                <a:latin typeface="Corbel" panose="020B0503020204020204" pitchFamily="34" charset="0"/>
              </a:rPr>
              <a:t>internaționale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au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amânate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chiar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Jocurile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Olimpice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b="1" dirty="0" smtClean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eveniment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forțat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anularea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Jocurilor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Olimpice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secolul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5400" b="1" dirty="0" err="1" smtClean="0">
                <a:latin typeface="Corbel" panose="020B0503020204020204" pitchFamily="34" charset="0"/>
              </a:rPr>
              <a:t>trecut</a:t>
            </a:r>
            <a:r>
              <a:rPr lang="en-US" sz="5400" b="1" dirty="0" smtClean="0">
                <a:latin typeface="Corbel" panose="020B0503020204020204" pitchFamily="34" charset="0"/>
              </a:rPr>
              <a:t>?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Из-за </a:t>
            </a:r>
            <a:r>
              <a:rPr lang="ru-RU" sz="5400" dirty="0">
                <a:latin typeface="Corbel" panose="020B0503020204020204" pitchFamily="34" charset="0"/>
              </a:rPr>
              <a:t>пандемии COVID-19 перенесли множество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международных </a:t>
            </a:r>
            <a:r>
              <a:rPr lang="ru-RU" sz="5400" dirty="0">
                <a:latin typeface="Corbel" panose="020B0503020204020204" pitchFamily="34" charset="0"/>
              </a:rPr>
              <a:t>спортивных мероприятий, даже Олимпийские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dirty="0" smtClean="0">
                <a:latin typeface="Corbel" panose="020B0503020204020204" pitchFamily="34" charset="0"/>
              </a:rPr>
              <a:t>игры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Какое событие в прошлый раз вынудило не перенести,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5400" b="1" dirty="0" smtClean="0">
                <a:latin typeface="Corbel" panose="020B0503020204020204" pitchFamily="34" charset="0"/>
              </a:rPr>
              <a:t>а </a:t>
            </a:r>
            <a:r>
              <a:rPr lang="ru-RU" sz="5400" b="1" dirty="0">
                <a:latin typeface="Corbel" panose="020B0503020204020204" pitchFamily="34" charset="0"/>
              </a:rPr>
              <a:t>вовсе отменить Олимпийские игры? 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95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>
                <a:latin typeface="Corbel" panose="020B0503020204020204" pitchFamily="34" charset="0"/>
              </a:rPr>
              <a:t>Care </a:t>
            </a:r>
            <a:r>
              <a:rPr lang="en-US" sz="7200" b="1" dirty="0" err="1">
                <a:latin typeface="Corbel" panose="020B0503020204020204" pitchFamily="34" charset="0"/>
              </a:rPr>
              <a:t>două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culori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interschimbă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tot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parcursul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video </a:t>
            </a:r>
            <a:r>
              <a:rPr lang="en-US" sz="7200" b="1" dirty="0" err="1">
                <a:latin typeface="Corbel" panose="020B0503020204020204" pitchFamily="34" charset="0"/>
              </a:rPr>
              <a:t>dedicat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comportamentului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responsabil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al </a:t>
            </a:r>
            <a:r>
              <a:rPr lang="en-US" sz="7200" b="1" dirty="0" err="1">
                <a:latin typeface="Corbel" panose="020B0503020204020204" pitchFamily="34" charset="0"/>
              </a:rPr>
              <a:t>șoferilor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два цвета мерцают в видео об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ответственном </a:t>
            </a:r>
            <a:r>
              <a:rPr lang="ru-RU" sz="7200" b="1" dirty="0">
                <a:latin typeface="Corbel" panose="020B0503020204020204" pitchFamily="34" charset="0"/>
              </a:rPr>
              <a:t>поведении </a:t>
            </a:r>
            <a:r>
              <a:rPr lang="ru-RU" sz="7200" b="1" dirty="0" smtClean="0">
                <a:latin typeface="Corbel" panose="020B0503020204020204" pitchFamily="34" charset="0"/>
              </a:rPr>
              <a:t>водителей</a:t>
            </a:r>
            <a:r>
              <a:rPr lang="ro-MD" sz="7200" b="1" dirty="0" smtClean="0">
                <a:latin typeface="Corbel" panose="020B0503020204020204" pitchFamily="34" charset="0"/>
              </a:rPr>
              <a:t>?</a:t>
            </a:r>
            <a:endParaRPr lang="en-US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106226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>
                <a:latin typeface="Corbel" panose="020B0503020204020204" pitchFamily="34" charset="0"/>
              </a:rPr>
              <a:t>Care </a:t>
            </a:r>
            <a:r>
              <a:rPr lang="en-US" sz="7200" b="1" dirty="0" err="1">
                <a:latin typeface="Corbel" panose="020B0503020204020204" pitchFamily="34" charset="0"/>
              </a:rPr>
              <a:t>două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culori</a:t>
            </a:r>
            <a:r>
              <a:rPr lang="en-US" sz="7200" b="1" dirty="0">
                <a:latin typeface="Corbel" panose="020B0503020204020204" pitchFamily="34" charset="0"/>
              </a:rPr>
              <a:t> se </a:t>
            </a:r>
            <a:r>
              <a:rPr lang="en-US" sz="7200" b="1" dirty="0" err="1">
                <a:latin typeface="Corbel" panose="020B0503020204020204" pitchFamily="34" charset="0"/>
              </a:rPr>
              <a:t>interschimbă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tot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parcursul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video </a:t>
            </a:r>
            <a:r>
              <a:rPr lang="en-US" sz="7200" b="1" dirty="0" err="1">
                <a:latin typeface="Corbel" panose="020B0503020204020204" pitchFamily="34" charset="0"/>
              </a:rPr>
              <a:t>dedicat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comportamentului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responsabil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al </a:t>
            </a:r>
            <a:r>
              <a:rPr lang="en-US" sz="7200" b="1" dirty="0" err="1">
                <a:latin typeface="Corbel" panose="020B0503020204020204" pitchFamily="34" charset="0"/>
              </a:rPr>
              <a:t>șoferilor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два цвета мерцают в видео об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ответственном </a:t>
            </a:r>
            <a:r>
              <a:rPr lang="ru-RU" sz="7200" b="1" dirty="0">
                <a:latin typeface="Corbel" panose="020B0503020204020204" pitchFamily="34" charset="0"/>
              </a:rPr>
              <a:t>поведении </a:t>
            </a:r>
            <a:r>
              <a:rPr lang="ru-RU" sz="7200" b="1" dirty="0" smtClean="0">
                <a:latin typeface="Corbel" panose="020B0503020204020204" pitchFamily="34" charset="0"/>
              </a:rPr>
              <a:t>водителей</a:t>
            </a:r>
            <a:r>
              <a:rPr lang="ro-MD" sz="7200" b="1" dirty="0" smtClean="0">
                <a:latin typeface="Corbel" panose="020B0503020204020204" pitchFamily="34" charset="0"/>
              </a:rPr>
              <a:t>?</a:t>
            </a:r>
            <a:endParaRPr lang="en-US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106226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8794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un poster social </a:t>
            </a:r>
            <a:r>
              <a:rPr lang="en-US" sz="5400" dirty="0" err="1">
                <a:latin typeface="Corbel" panose="020B0503020204020204" pitchFamily="34" charset="0"/>
              </a:rPr>
              <a:t>dedicat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măsurilor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precauție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pandemiei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COVID-19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reprezentate</a:t>
            </a:r>
            <a:r>
              <a:rPr lang="en-US" sz="5400" dirty="0">
                <a:latin typeface="Corbel" panose="020B0503020204020204" pitchFamily="34" charset="0"/>
              </a:rPr>
              <a:t> 2 </a:t>
            </a:r>
            <a:r>
              <a:rPr lang="en-US" sz="5400" dirty="0" err="1">
                <a:latin typeface="Corbel" panose="020B0503020204020204" pitchFamily="34" charset="0"/>
              </a:rPr>
              <a:t>tuneluri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, la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volanul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căreia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află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coronavirusul</a:t>
            </a:r>
            <a:r>
              <a:rPr lang="en-US" sz="5400" dirty="0">
                <a:latin typeface="Corbel" panose="020B0503020204020204" pitchFamily="34" charset="0"/>
              </a:rPr>
              <a:t> COVID-19 </a:t>
            </a:r>
            <a:r>
              <a:rPr lang="en-US" sz="5400" dirty="0" err="1">
                <a:latin typeface="Corbel" panose="020B0503020204020204" pitchFamily="34" charset="0"/>
              </a:rPr>
              <a:t>intră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>
                <a:latin typeface="Corbel" panose="020B0503020204020204" pitchFamily="34" charset="0"/>
              </a:rPr>
              <a:t>ușurință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primul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tunel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accede </a:t>
            </a:r>
            <a:r>
              <a:rPr lang="en-US" sz="5400" dirty="0" err="1">
                <a:latin typeface="Corbel" panose="020B0503020204020204" pitchFamily="34" charset="0"/>
              </a:rPr>
              <a:t>într</a:t>
            </a:r>
            <a:r>
              <a:rPr lang="en-US" sz="5400" dirty="0">
                <a:latin typeface="Corbel" panose="020B0503020204020204" pitchFamily="34" charset="0"/>
              </a:rPr>
              <a:t>-al </a:t>
            </a:r>
            <a:r>
              <a:rPr lang="en-US" sz="5400" dirty="0" err="1">
                <a:latin typeface="Corbel" panose="020B0503020204020204" pitchFamily="34" charset="0"/>
              </a:rPr>
              <a:t>doilea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acesta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fiind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protejat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reprezintă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aceste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tunele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1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 </a:t>
            </a:r>
            <a:r>
              <a:rPr lang="ru-RU" sz="5400" dirty="0">
                <a:latin typeface="Corbel" panose="020B0503020204020204" pitchFamily="34" charset="0"/>
              </a:rPr>
              <a:t>постере о правильном соблюдении мер предосторожности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от </a:t>
            </a:r>
            <a:r>
              <a:rPr lang="ru-RU" sz="5400" dirty="0">
                <a:latin typeface="Corbel" panose="020B0503020204020204" pitchFamily="34" charset="0"/>
              </a:rPr>
              <a:t>COVID-19 изображены два тоннеля. В один въезжает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машина </a:t>
            </a:r>
            <a:r>
              <a:rPr lang="ru-RU" sz="5400" dirty="0">
                <a:latin typeface="Corbel" panose="020B0503020204020204" pitchFamily="34" charset="0"/>
              </a:rPr>
              <a:t>с коронавирусом, а во второй – не может, так как есть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защита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Что это за тоннель?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un poster social </a:t>
            </a:r>
            <a:r>
              <a:rPr lang="en-US" sz="5400" dirty="0" err="1">
                <a:latin typeface="Corbel" panose="020B0503020204020204" pitchFamily="34" charset="0"/>
              </a:rPr>
              <a:t>dedicat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măsurilor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precauție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pandemiei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COVID-19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reprezentate</a:t>
            </a:r>
            <a:r>
              <a:rPr lang="en-US" sz="5400" dirty="0">
                <a:latin typeface="Corbel" panose="020B0503020204020204" pitchFamily="34" charset="0"/>
              </a:rPr>
              <a:t> 2 </a:t>
            </a:r>
            <a:r>
              <a:rPr lang="en-US" sz="5400" dirty="0" err="1">
                <a:latin typeface="Corbel" panose="020B0503020204020204" pitchFamily="34" charset="0"/>
              </a:rPr>
              <a:t>tuneluri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, la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volanul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căreia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află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coronavirusul</a:t>
            </a:r>
            <a:r>
              <a:rPr lang="en-US" sz="5400" dirty="0">
                <a:latin typeface="Corbel" panose="020B0503020204020204" pitchFamily="34" charset="0"/>
              </a:rPr>
              <a:t> COVID-19 </a:t>
            </a:r>
            <a:r>
              <a:rPr lang="en-US" sz="5400" dirty="0" err="1">
                <a:latin typeface="Corbel" panose="020B0503020204020204" pitchFamily="34" charset="0"/>
              </a:rPr>
              <a:t>intră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>
                <a:latin typeface="Corbel" panose="020B0503020204020204" pitchFamily="34" charset="0"/>
              </a:rPr>
              <a:t>ușurință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primul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tunel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accede </a:t>
            </a:r>
            <a:r>
              <a:rPr lang="en-US" sz="5400" dirty="0" err="1">
                <a:latin typeface="Corbel" panose="020B0503020204020204" pitchFamily="34" charset="0"/>
              </a:rPr>
              <a:t>într</a:t>
            </a:r>
            <a:r>
              <a:rPr lang="en-US" sz="5400" dirty="0">
                <a:latin typeface="Corbel" panose="020B0503020204020204" pitchFamily="34" charset="0"/>
              </a:rPr>
              <a:t>-al </a:t>
            </a:r>
            <a:r>
              <a:rPr lang="en-US" sz="5400" dirty="0" err="1">
                <a:latin typeface="Corbel" panose="020B0503020204020204" pitchFamily="34" charset="0"/>
              </a:rPr>
              <a:t>doilea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acesta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fiind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protejat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reprezintă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aceste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tunele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1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 </a:t>
            </a:r>
            <a:r>
              <a:rPr lang="ru-RU" sz="5400" dirty="0">
                <a:latin typeface="Corbel" panose="020B0503020204020204" pitchFamily="34" charset="0"/>
              </a:rPr>
              <a:t>постере о правильном соблюдении мер предосторожности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от </a:t>
            </a:r>
            <a:r>
              <a:rPr lang="ru-RU" sz="5400" dirty="0">
                <a:latin typeface="Corbel" panose="020B0503020204020204" pitchFamily="34" charset="0"/>
              </a:rPr>
              <a:t>COVID-19 изображены два тоннеля. В один въезжает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машина </a:t>
            </a:r>
            <a:r>
              <a:rPr lang="ru-RU" sz="5400" dirty="0">
                <a:latin typeface="Corbel" panose="020B0503020204020204" pitchFamily="34" charset="0"/>
              </a:rPr>
              <a:t>с коронавирусом, а во второй – не может, так как есть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защита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Что это за тоннель?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1193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un poster social </a:t>
            </a:r>
            <a:r>
              <a:rPr lang="en-US" sz="5400" dirty="0" err="1">
                <a:latin typeface="Corbel" panose="020B0503020204020204" pitchFamily="34" charset="0"/>
              </a:rPr>
              <a:t>dedicat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măsurilor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precauție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pandemiei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COVID-19 </a:t>
            </a:r>
            <a:r>
              <a:rPr lang="en-US" sz="5400" dirty="0" err="1">
                <a:latin typeface="Corbel" panose="020B0503020204020204" pitchFamily="34" charset="0"/>
              </a:rPr>
              <a:t>sunt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reprezentate</a:t>
            </a:r>
            <a:r>
              <a:rPr lang="en-US" sz="5400" dirty="0">
                <a:latin typeface="Corbel" panose="020B0503020204020204" pitchFamily="34" charset="0"/>
              </a:rPr>
              <a:t> 2 </a:t>
            </a:r>
            <a:r>
              <a:rPr lang="en-US" sz="5400" dirty="0" err="1">
                <a:latin typeface="Corbel" panose="020B0503020204020204" pitchFamily="34" charset="0"/>
              </a:rPr>
              <a:t>tuneluri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, la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volanul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căreia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află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coronavirusul</a:t>
            </a:r>
            <a:r>
              <a:rPr lang="en-US" sz="5400" dirty="0">
                <a:latin typeface="Corbel" panose="020B0503020204020204" pitchFamily="34" charset="0"/>
              </a:rPr>
              <a:t> COVID-19 </a:t>
            </a:r>
            <a:r>
              <a:rPr lang="en-US" sz="5400" dirty="0" err="1">
                <a:latin typeface="Corbel" panose="020B0503020204020204" pitchFamily="34" charset="0"/>
              </a:rPr>
              <a:t>intră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>
                <a:latin typeface="Corbel" panose="020B0503020204020204" pitchFamily="34" charset="0"/>
              </a:rPr>
              <a:t>ușurință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primul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tunel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nu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accede </a:t>
            </a:r>
            <a:r>
              <a:rPr lang="en-US" sz="5400" dirty="0" err="1">
                <a:latin typeface="Corbel" panose="020B0503020204020204" pitchFamily="34" charset="0"/>
              </a:rPr>
              <a:t>într</a:t>
            </a:r>
            <a:r>
              <a:rPr lang="en-US" sz="5400" dirty="0">
                <a:latin typeface="Corbel" panose="020B0503020204020204" pitchFamily="34" charset="0"/>
              </a:rPr>
              <a:t>-al </a:t>
            </a:r>
            <a:r>
              <a:rPr lang="en-US" sz="5400" dirty="0" err="1">
                <a:latin typeface="Corbel" panose="020B0503020204020204" pitchFamily="34" charset="0"/>
              </a:rPr>
              <a:t>doilea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acesta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fiind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protejat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reprezintă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aceste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tunele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1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 </a:t>
            </a:r>
            <a:r>
              <a:rPr lang="ru-RU" sz="5400" dirty="0">
                <a:latin typeface="Corbel" panose="020B0503020204020204" pitchFamily="34" charset="0"/>
              </a:rPr>
              <a:t>постере о правильном соблюдении мер предосторожности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от </a:t>
            </a:r>
            <a:r>
              <a:rPr lang="ru-RU" sz="5400" dirty="0">
                <a:latin typeface="Corbel" panose="020B0503020204020204" pitchFamily="34" charset="0"/>
              </a:rPr>
              <a:t>COVID-19 изображены два тоннеля. В один въезжает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машина </a:t>
            </a:r>
            <a:r>
              <a:rPr lang="ru-RU" sz="5400" dirty="0">
                <a:latin typeface="Corbel" panose="020B0503020204020204" pitchFamily="34" charset="0"/>
              </a:rPr>
              <a:t>с коронавирусом, а во второй – не может, так как есть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защита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Что это за тоннель?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0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:sndAc>
          <p:stSnd>
            <p:snd r:embed="rId5" name="chimes.wav"/>
          </p:stSnd>
        </p:sndAc>
      </p:transition>
    </mc:Choice>
    <mc:Fallback>
      <p:transition spd="slow" advClick="0" advTm="1500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5150"/>
            <a:ext cx="20110500" cy="510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2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Personajele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video </a:t>
            </a:r>
            <a:r>
              <a:rPr lang="en-US" sz="5400" dirty="0" err="1">
                <a:latin typeface="Corbel" panose="020B0503020204020204" pitchFamily="34" charset="0"/>
              </a:rPr>
              <a:t>despre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măsurile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siguranță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îți</a:t>
            </a:r>
            <a:r>
              <a:rPr lang="en-US" sz="5400" dirty="0">
                <a:latin typeface="Corbel" panose="020B0503020204020204" pitchFamily="34" charset="0"/>
              </a:rPr>
              <a:t> pun </a:t>
            </a:r>
            <a:r>
              <a:rPr lang="en-US" sz="5400" dirty="0" err="1">
                <a:latin typeface="Corbel" panose="020B0503020204020204" pitchFamily="34" charset="0"/>
              </a:rPr>
              <a:t>masca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protecție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înainte</a:t>
            </a:r>
            <a:r>
              <a:rPr lang="en-US" sz="5400" dirty="0">
                <a:latin typeface="Corbel" panose="020B0503020204020204" pitchFamily="34" charset="0"/>
              </a:rPr>
              <a:t> de a intra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încăpere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Sloganul</a:t>
            </a:r>
            <a:r>
              <a:rPr lang="en-US" sz="5400" dirty="0">
                <a:latin typeface="Corbel" panose="020B0503020204020204" pitchFamily="34" charset="0"/>
              </a:rPr>
              <a:t> video-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”</a:t>
            </a:r>
            <a:r>
              <a:rPr lang="en-US" sz="5400" dirty="0" err="1">
                <a:latin typeface="Corbel" panose="020B0503020204020204" pitchFamily="34" charset="0"/>
              </a:rPr>
              <a:t>Fii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exemplu</a:t>
            </a:r>
            <a:r>
              <a:rPr lang="en-US" sz="5400" dirty="0">
                <a:latin typeface="Corbel" panose="020B0503020204020204" pitchFamily="34" charset="0"/>
              </a:rPr>
              <a:t>! </a:t>
            </a:r>
            <a:r>
              <a:rPr lang="en-US" sz="5400" dirty="0" err="1">
                <a:latin typeface="Corbel" panose="020B0503020204020204" pitchFamily="34" charset="0"/>
              </a:rPr>
              <a:t>Fii</a:t>
            </a:r>
            <a:r>
              <a:rPr lang="en-US" sz="5400" dirty="0">
                <a:latin typeface="Corbel" panose="020B0503020204020204" pitchFamily="34" charset="0"/>
              </a:rPr>
              <a:t> X!”. Conform DEX-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, X se </a:t>
            </a:r>
            <a:r>
              <a:rPr lang="en-US" sz="5400" dirty="0" err="1">
                <a:latin typeface="Corbel" panose="020B0503020204020204" pitchFamily="34" charset="0"/>
              </a:rPr>
              <a:t>distinge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prin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vitejie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curaj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excepțional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Cine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X?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17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Персонажи </a:t>
            </a:r>
            <a:r>
              <a:rPr lang="ru-RU" sz="5400" dirty="0">
                <a:latin typeface="Corbel" panose="020B0503020204020204" pitchFamily="34" charset="0"/>
              </a:rPr>
              <a:t>ролика о мерах предосторожности надевают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защитную </a:t>
            </a:r>
            <a:r>
              <a:rPr lang="ru-RU" sz="5400" dirty="0">
                <a:latin typeface="Corbel" panose="020B0503020204020204" pitchFamily="34" charset="0"/>
              </a:rPr>
              <a:t>маску, прежде чем войти в помещение. Слоган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ролика</a:t>
            </a:r>
            <a:r>
              <a:rPr lang="ru-RU" sz="5400" dirty="0">
                <a:latin typeface="Corbel" panose="020B0503020204020204" pitchFamily="34" charset="0"/>
              </a:rPr>
              <a:t>: «Будь примером – стань ИМ». Согласно словарю,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ОНИ </a:t>
            </a:r>
            <a:r>
              <a:rPr lang="ru-RU" sz="5400" dirty="0">
                <a:latin typeface="Corbel" panose="020B0503020204020204" pitchFamily="34" charset="0"/>
              </a:rPr>
              <a:t>обладают исключительной смелостью и доблестью.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ИХ. </a:t>
            </a:r>
            <a:endParaRPr lang="en-US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Personajele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video </a:t>
            </a:r>
            <a:r>
              <a:rPr lang="en-US" sz="5400" dirty="0" err="1">
                <a:latin typeface="Corbel" panose="020B0503020204020204" pitchFamily="34" charset="0"/>
              </a:rPr>
              <a:t>despre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măsurile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siguranță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îți</a:t>
            </a:r>
            <a:r>
              <a:rPr lang="en-US" sz="5400" dirty="0">
                <a:latin typeface="Corbel" panose="020B0503020204020204" pitchFamily="34" charset="0"/>
              </a:rPr>
              <a:t> pun </a:t>
            </a:r>
            <a:r>
              <a:rPr lang="en-US" sz="5400" dirty="0" err="1">
                <a:latin typeface="Corbel" panose="020B0503020204020204" pitchFamily="34" charset="0"/>
              </a:rPr>
              <a:t>masca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de </a:t>
            </a:r>
            <a:r>
              <a:rPr lang="en-US" sz="5400" dirty="0" err="1">
                <a:latin typeface="Corbel" panose="020B0503020204020204" pitchFamily="34" charset="0"/>
              </a:rPr>
              <a:t>protecție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înainte</a:t>
            </a:r>
            <a:r>
              <a:rPr lang="en-US" sz="5400" dirty="0">
                <a:latin typeface="Corbel" panose="020B0503020204020204" pitchFamily="34" charset="0"/>
              </a:rPr>
              <a:t> de a intra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încăpere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Sloganul</a:t>
            </a:r>
            <a:r>
              <a:rPr lang="en-US" sz="5400" dirty="0">
                <a:latin typeface="Corbel" panose="020B0503020204020204" pitchFamily="34" charset="0"/>
              </a:rPr>
              <a:t> video-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”</a:t>
            </a:r>
            <a:r>
              <a:rPr lang="en-US" sz="5400" dirty="0" err="1">
                <a:latin typeface="Corbel" panose="020B0503020204020204" pitchFamily="34" charset="0"/>
              </a:rPr>
              <a:t>Fii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exemplu</a:t>
            </a:r>
            <a:r>
              <a:rPr lang="en-US" sz="5400" dirty="0">
                <a:latin typeface="Corbel" panose="020B0503020204020204" pitchFamily="34" charset="0"/>
              </a:rPr>
              <a:t>! </a:t>
            </a:r>
            <a:r>
              <a:rPr lang="en-US" sz="5400" dirty="0" err="1">
                <a:latin typeface="Corbel" panose="020B0503020204020204" pitchFamily="34" charset="0"/>
              </a:rPr>
              <a:t>Fii</a:t>
            </a:r>
            <a:r>
              <a:rPr lang="en-US" sz="5400" dirty="0">
                <a:latin typeface="Corbel" panose="020B0503020204020204" pitchFamily="34" charset="0"/>
              </a:rPr>
              <a:t> X!”. Conform DEX-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, X se </a:t>
            </a:r>
            <a:r>
              <a:rPr lang="en-US" sz="5400" dirty="0" err="1">
                <a:latin typeface="Corbel" panose="020B0503020204020204" pitchFamily="34" charset="0"/>
              </a:rPr>
              <a:t>distinge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prin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vitejie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curaj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excepțional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Cine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X?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17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Персонажи </a:t>
            </a:r>
            <a:r>
              <a:rPr lang="ru-RU" sz="5400" dirty="0">
                <a:latin typeface="Corbel" panose="020B0503020204020204" pitchFamily="34" charset="0"/>
              </a:rPr>
              <a:t>ролика о мерах предосторожности надевают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защитную </a:t>
            </a:r>
            <a:r>
              <a:rPr lang="ru-RU" sz="5400" dirty="0">
                <a:latin typeface="Corbel" panose="020B0503020204020204" pitchFamily="34" charset="0"/>
              </a:rPr>
              <a:t>маску, прежде чем войти в помещение. Слоган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ролика</a:t>
            </a:r>
            <a:r>
              <a:rPr lang="ru-RU" sz="5400" dirty="0">
                <a:latin typeface="Corbel" panose="020B0503020204020204" pitchFamily="34" charset="0"/>
              </a:rPr>
              <a:t>: «Будь примером – стань ИМ». Согласно словарю,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ОНИ </a:t>
            </a:r>
            <a:r>
              <a:rPr lang="ru-RU" sz="5400" dirty="0">
                <a:latin typeface="Corbel" panose="020B0503020204020204" pitchFamily="34" charset="0"/>
              </a:rPr>
              <a:t>обладают исключительной смелостью и доблестью.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ИХ. </a:t>
            </a:r>
            <a:endParaRPr lang="en-US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133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pandemiei</a:t>
            </a:r>
            <a:r>
              <a:rPr lang="en-US" sz="5400" dirty="0">
                <a:latin typeface="Corbel" panose="020B0503020204020204" pitchFamily="34" charset="0"/>
              </a:rPr>
              <a:t> COVID-19 a </a:t>
            </a:r>
            <a:r>
              <a:rPr lang="en-US" sz="5400" dirty="0" err="1">
                <a:latin typeface="Corbel" panose="020B0503020204020204" pitchFamily="34" charset="0"/>
              </a:rPr>
              <a:t>crescut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cererea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dezinfectanți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prin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urmare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X.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Republica</a:t>
            </a:r>
            <a:r>
              <a:rPr lang="en-US" sz="5400" dirty="0">
                <a:latin typeface="Corbel" panose="020B0503020204020204" pitchFamily="34" charset="0"/>
              </a:rPr>
              <a:t> Moldova,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responsabil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monopolul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statului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asupra</a:t>
            </a:r>
            <a:r>
              <a:rPr lang="en-US" sz="5400" dirty="0">
                <a:latin typeface="Corbel" panose="020B0503020204020204" pitchFamily="34" charset="0"/>
              </a:rPr>
              <a:t> X-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Ministerul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Agriculturii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Dezvoltării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Regionale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Mediului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X?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 </a:t>
            </a:r>
            <a:r>
              <a:rPr lang="ru-RU" sz="5400" dirty="0">
                <a:latin typeface="Corbel" panose="020B0503020204020204" pitchFamily="34" charset="0"/>
              </a:rPr>
              <a:t>время пандемии COVID-19 вырос спрос на дезинфектанты,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, </a:t>
            </a:r>
            <a:r>
              <a:rPr lang="ru-RU" sz="5400" dirty="0" smtClean="0">
                <a:latin typeface="Corbel" panose="020B0503020204020204" pitchFamily="34" charset="0"/>
              </a:rPr>
              <a:t>следовательно</a:t>
            </a:r>
            <a:r>
              <a:rPr lang="ru-RU" sz="5400" dirty="0">
                <a:latin typeface="Corbel" panose="020B0503020204020204" pitchFamily="34" charset="0"/>
              </a:rPr>
              <a:t>, и на НЕГО. В Молдове за монополию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государства </a:t>
            </a:r>
            <a:r>
              <a:rPr lang="ru-RU" sz="5400" dirty="0">
                <a:latin typeface="Corbel" panose="020B0503020204020204" pitchFamily="34" charset="0"/>
              </a:rPr>
              <a:t>на НЕГО отвечает Министерство сельского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хозяйства </a:t>
            </a:r>
            <a:r>
              <a:rPr lang="ru-RU" sz="5400" dirty="0">
                <a:latin typeface="Corbel" panose="020B0503020204020204" pitchFamily="34" charset="0"/>
              </a:rPr>
              <a:t>и пищевой промышленности. </a:t>
            </a:r>
            <a:r>
              <a:rPr lang="ru-RU" sz="5400" b="1" dirty="0">
                <a:latin typeface="Corbel" panose="020B0503020204020204" pitchFamily="34" charset="0"/>
              </a:rPr>
              <a:t>О чём речь? </a:t>
            </a:r>
            <a:endParaRPr lang="en-US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pandemiei</a:t>
            </a:r>
            <a:r>
              <a:rPr lang="en-US" sz="5400" dirty="0">
                <a:latin typeface="Corbel" panose="020B0503020204020204" pitchFamily="34" charset="0"/>
              </a:rPr>
              <a:t> COVID-19 a </a:t>
            </a:r>
            <a:r>
              <a:rPr lang="en-US" sz="5400" dirty="0" err="1">
                <a:latin typeface="Corbel" panose="020B0503020204020204" pitchFamily="34" charset="0"/>
              </a:rPr>
              <a:t>crescut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cererea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dezinfectanți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prin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urmare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X.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Republica</a:t>
            </a:r>
            <a:r>
              <a:rPr lang="en-US" sz="5400" dirty="0">
                <a:latin typeface="Corbel" panose="020B0503020204020204" pitchFamily="34" charset="0"/>
              </a:rPr>
              <a:t> Moldova,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responsabil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monopolul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statului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asupra</a:t>
            </a:r>
            <a:r>
              <a:rPr lang="en-US" sz="5400" dirty="0">
                <a:latin typeface="Corbel" panose="020B0503020204020204" pitchFamily="34" charset="0"/>
              </a:rPr>
              <a:t> X-</a:t>
            </a:r>
            <a:r>
              <a:rPr lang="en-US" sz="5400" dirty="0" err="1">
                <a:latin typeface="Corbel" panose="020B0503020204020204" pitchFamily="34" charset="0"/>
              </a:rPr>
              <a:t>ului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Ministerul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Agriculturii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Dezvoltării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Regionale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Mediului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X?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 </a:t>
            </a:r>
            <a:r>
              <a:rPr lang="ru-RU" sz="5400" dirty="0">
                <a:latin typeface="Corbel" panose="020B0503020204020204" pitchFamily="34" charset="0"/>
              </a:rPr>
              <a:t>время пандемии COVID-19 вырос спрос на дезинфектанты,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, </a:t>
            </a:r>
            <a:r>
              <a:rPr lang="ru-RU" sz="5400" dirty="0" smtClean="0">
                <a:latin typeface="Corbel" panose="020B0503020204020204" pitchFamily="34" charset="0"/>
              </a:rPr>
              <a:t>следовательно</a:t>
            </a:r>
            <a:r>
              <a:rPr lang="ru-RU" sz="5400" dirty="0">
                <a:latin typeface="Corbel" panose="020B0503020204020204" pitchFamily="34" charset="0"/>
              </a:rPr>
              <a:t>, и на НЕГО. В Молдове за монополию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государства </a:t>
            </a:r>
            <a:r>
              <a:rPr lang="ru-RU" sz="5400" dirty="0">
                <a:latin typeface="Corbel" panose="020B0503020204020204" pitchFamily="34" charset="0"/>
              </a:rPr>
              <a:t>на НЕГО отвечает Министерство сельского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хозяйства </a:t>
            </a:r>
            <a:r>
              <a:rPr lang="ru-RU" sz="5400" dirty="0">
                <a:latin typeface="Corbel" panose="020B0503020204020204" pitchFamily="34" charset="0"/>
              </a:rPr>
              <a:t>и пищевой промышленности. </a:t>
            </a:r>
            <a:r>
              <a:rPr lang="ru-RU" sz="5400" b="1" dirty="0">
                <a:latin typeface="Corbel" panose="020B0503020204020204" pitchFamily="34" charset="0"/>
              </a:rPr>
              <a:t>О чём речь? </a:t>
            </a:r>
            <a:endParaRPr lang="en-US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2878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data de 1 </a:t>
            </a:r>
            <a:r>
              <a:rPr lang="en-US" sz="5700" dirty="0" err="1">
                <a:latin typeface="Corbel" panose="020B0503020204020204" pitchFamily="34" charset="0"/>
              </a:rPr>
              <a:t>iunie</a:t>
            </a:r>
            <a:r>
              <a:rPr lang="en-US" sz="5700" dirty="0">
                <a:latin typeface="Corbel" panose="020B0503020204020204" pitchFamily="34" charset="0"/>
              </a:rPr>
              <a:t> 2020, site-</a:t>
            </a:r>
            <a:r>
              <a:rPr lang="en-US" sz="5700" dirty="0" err="1">
                <a:latin typeface="Corbel" panose="020B0503020204020204" pitchFamily="34" charset="0"/>
              </a:rPr>
              <a:t>ul</a:t>
            </a:r>
            <a:r>
              <a:rPr lang="en-US" sz="5700" dirty="0">
                <a:latin typeface="Corbel" panose="020B0503020204020204" pitchFamily="34" charset="0"/>
              </a:rPr>
              <a:t> UNICEF Moldova a </a:t>
            </a:r>
            <a:r>
              <a:rPr lang="en-US" sz="5700" dirty="0" err="1">
                <a:latin typeface="Corbel" panose="020B0503020204020204" pitchFamily="34" charset="0"/>
              </a:rPr>
              <a:t>lansat</a:t>
            </a:r>
            <a:r>
              <a:rPr lang="en-US" sz="5700" dirty="0">
                <a:latin typeface="Corbel" panose="020B0503020204020204" pitchFamily="34" charset="0"/>
              </a:rPr>
              <a:t> un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comunicat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presă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întitulat</a:t>
            </a:r>
            <a:r>
              <a:rPr lang="en-US" sz="5700" dirty="0">
                <a:latin typeface="Corbel" panose="020B0503020204020204" pitchFamily="34" charset="0"/>
              </a:rPr>
              <a:t> ”EA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timp</a:t>
            </a:r>
            <a:r>
              <a:rPr lang="en-US" sz="5700" dirty="0">
                <a:latin typeface="Corbel" panose="020B0503020204020204" pitchFamily="34" charset="0"/>
              </a:rPr>
              <a:t> de COVID-19: de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nu </a:t>
            </a:r>
            <a:r>
              <a:rPr lang="en-US" sz="5700" dirty="0">
                <a:latin typeface="Corbel" panose="020B0503020204020204" pitchFamily="34" charset="0"/>
              </a:rPr>
              <a:t>e bine </a:t>
            </a:r>
            <a:r>
              <a:rPr lang="en-US" sz="5700" dirty="0" err="1">
                <a:latin typeface="Corbel" panose="020B0503020204020204" pitchFamily="34" charset="0"/>
              </a:rPr>
              <a:t>să-ți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pierzi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prudența</a:t>
            </a:r>
            <a:r>
              <a:rPr lang="en-US" sz="5700" dirty="0">
                <a:latin typeface="Corbel" panose="020B0503020204020204" pitchFamily="34" charset="0"/>
              </a:rPr>
              <a:t>”.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etimologia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cuvântului</a:t>
            </a:r>
            <a:r>
              <a:rPr lang="en-US" sz="5700" dirty="0">
                <a:latin typeface="Corbel" panose="020B0503020204020204" pitchFamily="34" charset="0"/>
              </a:rPr>
              <a:t> ”EA”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nu </a:t>
            </a:r>
            <a:r>
              <a:rPr lang="en-US" sz="5700" dirty="0" err="1">
                <a:latin typeface="Corbel" panose="020B0503020204020204" pitchFamily="34" charset="0"/>
              </a:rPr>
              <a:t>este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menționat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nici</a:t>
            </a:r>
            <a:r>
              <a:rPr lang="en-US" sz="5700" dirty="0">
                <a:latin typeface="Corbel" panose="020B0503020204020204" pitchFamily="34" charset="0"/>
              </a:rPr>
              <a:t> un animal domestic. </a:t>
            </a:r>
            <a:r>
              <a:rPr lang="ru-RU" sz="5700" b="1" dirty="0" err="1">
                <a:latin typeface="Corbel" panose="020B0503020204020204" pitchFamily="34" charset="0"/>
              </a:rPr>
              <a:t>Numiți</a:t>
            </a:r>
            <a:r>
              <a:rPr lang="ru-RU" sz="5700" b="1" dirty="0">
                <a:latin typeface="Corbel" panose="020B0503020204020204" pitchFamily="34" charset="0"/>
              </a:rPr>
              <a:t>-O!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 </a:t>
            </a:r>
            <a:r>
              <a:rPr lang="ru-RU" sz="5700" dirty="0">
                <a:latin typeface="Corbel" panose="020B0503020204020204" pitchFamily="34" charset="0"/>
              </a:rPr>
              <a:t>июня 2020 года на сайте ЮНИСЕФ вышел пресс-релиз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«</a:t>
            </a:r>
            <a:r>
              <a:rPr lang="ru-RU" sz="5700" dirty="0">
                <a:latin typeface="Corbel" panose="020B0503020204020204" pitchFamily="34" charset="0"/>
              </a:rPr>
              <a:t>ОНИ во время COVID-19: почему не стоит терять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бдительность</a:t>
            </a:r>
            <a:r>
              <a:rPr lang="ru-RU" sz="5700" dirty="0">
                <a:latin typeface="Corbel" panose="020B0503020204020204" pitchFamily="34" charset="0"/>
              </a:rPr>
              <a:t>». В этимологии слова «ОНИ» упоминается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жара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r>
              <a:rPr lang="ru-RU" sz="5700" b="1" dirty="0">
                <a:latin typeface="Corbel" panose="020B0503020204020204" pitchFamily="34" charset="0"/>
              </a:rPr>
              <a:t>Назовите ИХ. </a:t>
            </a:r>
            <a:endParaRPr lang="en-US" sz="5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data de 1 </a:t>
            </a:r>
            <a:r>
              <a:rPr lang="en-US" sz="5700" dirty="0" err="1">
                <a:latin typeface="Corbel" panose="020B0503020204020204" pitchFamily="34" charset="0"/>
              </a:rPr>
              <a:t>iunie</a:t>
            </a:r>
            <a:r>
              <a:rPr lang="en-US" sz="5700" dirty="0">
                <a:latin typeface="Corbel" panose="020B0503020204020204" pitchFamily="34" charset="0"/>
              </a:rPr>
              <a:t> 2020, site-</a:t>
            </a:r>
            <a:r>
              <a:rPr lang="en-US" sz="5700" dirty="0" err="1">
                <a:latin typeface="Corbel" panose="020B0503020204020204" pitchFamily="34" charset="0"/>
              </a:rPr>
              <a:t>ul</a:t>
            </a:r>
            <a:r>
              <a:rPr lang="en-US" sz="5700" dirty="0">
                <a:latin typeface="Corbel" panose="020B0503020204020204" pitchFamily="34" charset="0"/>
              </a:rPr>
              <a:t> UNICEF Moldova a </a:t>
            </a:r>
            <a:r>
              <a:rPr lang="en-US" sz="5700" dirty="0" err="1">
                <a:latin typeface="Corbel" panose="020B0503020204020204" pitchFamily="34" charset="0"/>
              </a:rPr>
              <a:t>lansat</a:t>
            </a:r>
            <a:r>
              <a:rPr lang="en-US" sz="5700" dirty="0">
                <a:latin typeface="Corbel" panose="020B0503020204020204" pitchFamily="34" charset="0"/>
              </a:rPr>
              <a:t> un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comunicat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de </a:t>
            </a:r>
            <a:r>
              <a:rPr lang="en-US" sz="5700" dirty="0" err="1">
                <a:latin typeface="Corbel" panose="020B0503020204020204" pitchFamily="34" charset="0"/>
              </a:rPr>
              <a:t>presă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întitulat</a:t>
            </a:r>
            <a:r>
              <a:rPr lang="en-US" sz="5700" dirty="0">
                <a:latin typeface="Corbel" panose="020B0503020204020204" pitchFamily="34" charset="0"/>
              </a:rPr>
              <a:t> ”EA </a:t>
            </a:r>
            <a:r>
              <a:rPr lang="en-US" sz="5700" dirty="0" err="1">
                <a:latin typeface="Corbel" panose="020B0503020204020204" pitchFamily="34" charset="0"/>
              </a:rPr>
              <a:t>pe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timp</a:t>
            </a:r>
            <a:r>
              <a:rPr lang="en-US" sz="5700" dirty="0">
                <a:latin typeface="Corbel" panose="020B0503020204020204" pitchFamily="34" charset="0"/>
              </a:rPr>
              <a:t> de COVID-19: de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nu </a:t>
            </a:r>
            <a:r>
              <a:rPr lang="en-US" sz="5700" dirty="0">
                <a:latin typeface="Corbel" panose="020B0503020204020204" pitchFamily="34" charset="0"/>
              </a:rPr>
              <a:t>e bine </a:t>
            </a:r>
            <a:r>
              <a:rPr lang="en-US" sz="5700" dirty="0" err="1">
                <a:latin typeface="Corbel" panose="020B0503020204020204" pitchFamily="34" charset="0"/>
              </a:rPr>
              <a:t>să-ți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pierzi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prudența</a:t>
            </a:r>
            <a:r>
              <a:rPr lang="en-US" sz="5700" dirty="0">
                <a:latin typeface="Corbel" panose="020B0503020204020204" pitchFamily="34" charset="0"/>
              </a:rPr>
              <a:t>”.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etimologia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cuvântului</a:t>
            </a:r>
            <a:r>
              <a:rPr lang="en-US" sz="5700" dirty="0">
                <a:latin typeface="Corbel" panose="020B0503020204020204" pitchFamily="34" charset="0"/>
              </a:rPr>
              <a:t> ”EA”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nu </a:t>
            </a:r>
            <a:r>
              <a:rPr lang="en-US" sz="5700" dirty="0" err="1">
                <a:latin typeface="Corbel" panose="020B0503020204020204" pitchFamily="34" charset="0"/>
              </a:rPr>
              <a:t>este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menționat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nici</a:t>
            </a:r>
            <a:r>
              <a:rPr lang="en-US" sz="5700" dirty="0">
                <a:latin typeface="Corbel" panose="020B0503020204020204" pitchFamily="34" charset="0"/>
              </a:rPr>
              <a:t> un animal domestic. </a:t>
            </a:r>
            <a:r>
              <a:rPr lang="ru-RU" sz="5700" b="1" dirty="0" err="1">
                <a:latin typeface="Corbel" panose="020B0503020204020204" pitchFamily="34" charset="0"/>
              </a:rPr>
              <a:t>Numiți</a:t>
            </a:r>
            <a:r>
              <a:rPr lang="ru-RU" sz="5700" b="1" dirty="0">
                <a:latin typeface="Corbel" panose="020B0503020204020204" pitchFamily="34" charset="0"/>
              </a:rPr>
              <a:t>-O! </a:t>
            </a:r>
            <a:endParaRPr lang="ro-MD" sz="5700" b="1" dirty="0" smtClean="0">
              <a:latin typeface="Corbel" panose="020B0503020204020204" pitchFamily="34" charset="0"/>
            </a:endParaRPr>
          </a:p>
          <a:p>
            <a:pPr fontAlgn="base"/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1 </a:t>
            </a:r>
            <a:r>
              <a:rPr lang="ru-RU" sz="5700" dirty="0">
                <a:latin typeface="Corbel" panose="020B0503020204020204" pitchFamily="34" charset="0"/>
              </a:rPr>
              <a:t>июня 2020 года на сайте ЮНИСЕФ вышел пресс-релиз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«</a:t>
            </a:r>
            <a:r>
              <a:rPr lang="ru-RU" sz="5700" dirty="0">
                <a:latin typeface="Corbel" panose="020B0503020204020204" pitchFamily="34" charset="0"/>
              </a:rPr>
              <a:t>ОНИ во время COVID-19: почему не стоит терять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бдительность</a:t>
            </a:r>
            <a:r>
              <a:rPr lang="ru-RU" sz="5700" dirty="0">
                <a:latin typeface="Corbel" panose="020B0503020204020204" pitchFamily="34" charset="0"/>
              </a:rPr>
              <a:t>». В этимологии слова «ОНИ» упоминается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жара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r>
              <a:rPr lang="ru-RU" sz="5700" b="1" dirty="0">
                <a:latin typeface="Corbel" panose="020B0503020204020204" pitchFamily="34" charset="0"/>
              </a:rPr>
              <a:t>Назовите ИХ. </a:t>
            </a:r>
            <a:endParaRPr lang="en-US" sz="5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559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7040880"/>
            <a:ext cx="18874943" cy="342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mesaj</a:t>
            </a:r>
            <a:r>
              <a:rPr lang="en-US" sz="4800" b="1" dirty="0">
                <a:latin typeface="Corbel" panose="020B0503020204020204" pitchFamily="34" charset="0"/>
              </a:rPr>
              <a:t> din </a:t>
            </a:r>
            <a:r>
              <a:rPr lang="en-US" sz="4800" b="1" dirty="0" err="1">
                <a:latin typeface="Corbel" panose="020B0503020204020204" pitchFamily="34" charset="0"/>
              </a:rPr>
              <a:t>două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</a:t>
            </a:r>
            <a:r>
              <a:rPr lang="en-US" sz="4800" b="1" dirty="0">
                <a:latin typeface="Corbel" panose="020B0503020204020204" pitchFamily="34" charset="0"/>
              </a:rPr>
              <a:t> am </a:t>
            </a:r>
            <a:r>
              <a:rPr lang="en-US" sz="4800" b="1" dirty="0" err="1">
                <a:latin typeface="Corbel" panose="020B0503020204020204" pitchFamily="34" charset="0"/>
              </a:rPr>
              <a:t>ascuns</a:t>
            </a:r>
            <a:r>
              <a:rPr lang="en-US" sz="4800" b="1" dirty="0">
                <a:latin typeface="Corbel" panose="020B0503020204020204" pitchFamily="34" charset="0"/>
              </a:rPr>
              <a:t> de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aceste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imagini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err="1">
                <a:latin typeface="Corbel" panose="020B0503020204020204" pitchFamily="34" charset="0"/>
              </a:rPr>
              <a:t>postate</a:t>
            </a:r>
            <a:r>
              <a:rPr lang="en-US" sz="4800" b="1" dirty="0">
                <a:latin typeface="Corbel" panose="020B0503020204020204" pitchFamily="34" charset="0"/>
              </a:rPr>
              <a:t> la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4800" b="1" dirty="0" err="1" smtClean="0">
                <a:latin typeface="Corbel" panose="020B0503020204020204" pitchFamily="34" charset="0"/>
              </a:rPr>
              <a:t>începutul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pandemiei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COVID-19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4800" b="1" dirty="0" smtClean="0">
                <a:latin typeface="Corbel" panose="020B0503020204020204" pitchFamily="34" charset="0"/>
              </a:rPr>
              <a:t>Какой </a:t>
            </a:r>
            <a:r>
              <a:rPr lang="ru-RU" sz="4800" b="1" dirty="0">
                <a:latin typeface="Corbel" panose="020B0503020204020204" pitchFamily="34" charset="0"/>
              </a:rPr>
              <a:t>призыв из двух слов скрыт на </a:t>
            </a:r>
            <a:r>
              <a:rPr lang="ru-RU" sz="4800" b="1" dirty="0" smtClean="0">
                <a:latin typeface="Corbel" panose="020B0503020204020204" pitchFamily="34" charset="0"/>
              </a:rPr>
              <a:t>постерах</a:t>
            </a:r>
            <a:r>
              <a:rPr lang="ru-RU" sz="4800" b="1" dirty="0">
                <a:latin typeface="Corbel" panose="020B0503020204020204" pitchFamily="34" charset="0"/>
              </a:rPr>
              <a:t>, опубликованных в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4800" b="1" dirty="0" smtClean="0">
                <a:latin typeface="Corbel" panose="020B0503020204020204" pitchFamily="34" charset="0"/>
              </a:rPr>
              <a:t>начале пандемии </a:t>
            </a:r>
            <a:r>
              <a:rPr lang="ru-RU" sz="4800" b="1" dirty="0">
                <a:latin typeface="Corbel" panose="020B0503020204020204" pitchFamily="34" charset="0"/>
              </a:rPr>
              <a:t>COVID-19? </a:t>
            </a:r>
            <a:endParaRPr lang="en-US" sz="4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20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76" y="1964051"/>
            <a:ext cx="14792749" cy="48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1144</Words>
  <Application>Microsoft Office PowerPoint</Application>
  <PresentationFormat>Произвольный</PresentationFormat>
  <Paragraphs>157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426</cp:revision>
  <dcterms:modified xsi:type="dcterms:W3CDTF">2021-10-01T09:41:57Z</dcterms:modified>
</cp:coreProperties>
</file>